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1582" r:id="rId2"/>
    <p:sldId id="1593" r:id="rId3"/>
    <p:sldId id="1611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9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EE7"/>
    <a:srgbClr val="1C1C1C"/>
    <a:srgbClr val="F0EEE7"/>
    <a:srgbClr val="88AEB4"/>
    <a:srgbClr val="6B9DA8"/>
    <a:srgbClr val="D7D7D7"/>
    <a:srgbClr val="FFF972"/>
    <a:srgbClr val="2337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10"/>
    <p:restoredTop sz="94694"/>
  </p:normalViewPr>
  <p:slideViewPr>
    <p:cSldViewPr snapToGrid="0">
      <p:cViewPr varScale="1">
        <p:scale>
          <a:sx n="79" d="100"/>
          <a:sy n="79" d="100"/>
        </p:scale>
        <p:origin x="3144" y="224"/>
      </p:cViewPr>
      <p:guideLst>
        <p:guide orient="horz" pos="3169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C02ED-05FD-9645-8B00-B3F4683509EA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69CB-E47E-3F47-A518-B96FEAED3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8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0237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90118" algn="l" defTabSz="980237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80237" algn="l" defTabSz="980237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70355" algn="l" defTabSz="980237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60474" algn="l" defTabSz="980237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50592" algn="l" defTabSz="980237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40710" algn="l" defTabSz="980237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30829" algn="l" defTabSz="980237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20947" algn="l" defTabSz="980237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BB69CB-E47E-3F47-A518-B96FEAED3A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33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90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708" indent="0" algn="ctr">
              <a:buNone/>
              <a:defRPr sz="1700"/>
            </a:lvl2pPr>
            <a:lvl3pPr marL="777418" indent="0" algn="ctr">
              <a:buNone/>
              <a:defRPr sz="1530"/>
            </a:lvl3pPr>
            <a:lvl4pPr marL="1166126" indent="0" algn="ctr">
              <a:buNone/>
              <a:defRPr sz="1360"/>
            </a:lvl4pPr>
            <a:lvl5pPr marL="1554836" indent="0" algn="ctr">
              <a:buNone/>
              <a:defRPr sz="1360"/>
            </a:lvl5pPr>
            <a:lvl6pPr marL="1943544" indent="0" algn="ctr">
              <a:buNone/>
              <a:defRPr sz="1360"/>
            </a:lvl6pPr>
            <a:lvl7pPr marL="2332252" indent="0" algn="ctr">
              <a:buNone/>
              <a:defRPr sz="1360"/>
            </a:lvl7pPr>
            <a:lvl8pPr marL="2720962" indent="0" algn="ctr">
              <a:buNone/>
              <a:defRPr sz="1360"/>
            </a:lvl8pPr>
            <a:lvl9pPr marL="310967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2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46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9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9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9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7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7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418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612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83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544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252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962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967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2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0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7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708" indent="0">
              <a:buNone/>
              <a:defRPr sz="1700" b="1"/>
            </a:lvl2pPr>
            <a:lvl3pPr marL="777418" indent="0">
              <a:buNone/>
              <a:defRPr sz="1530" b="1"/>
            </a:lvl3pPr>
            <a:lvl4pPr marL="1166126" indent="0">
              <a:buNone/>
              <a:defRPr sz="1360" b="1"/>
            </a:lvl4pPr>
            <a:lvl5pPr marL="1554836" indent="0">
              <a:buNone/>
              <a:defRPr sz="1360" b="1"/>
            </a:lvl5pPr>
            <a:lvl6pPr marL="1943544" indent="0">
              <a:buNone/>
              <a:defRPr sz="1360" b="1"/>
            </a:lvl6pPr>
            <a:lvl7pPr marL="2332252" indent="0">
              <a:buNone/>
              <a:defRPr sz="1360" b="1"/>
            </a:lvl7pPr>
            <a:lvl8pPr marL="2720962" indent="0">
              <a:buNone/>
              <a:defRPr sz="1360" b="1"/>
            </a:lvl8pPr>
            <a:lvl9pPr marL="310967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7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708" indent="0">
              <a:buNone/>
              <a:defRPr sz="1700" b="1"/>
            </a:lvl2pPr>
            <a:lvl3pPr marL="777418" indent="0">
              <a:buNone/>
              <a:defRPr sz="1530" b="1"/>
            </a:lvl3pPr>
            <a:lvl4pPr marL="1166126" indent="0">
              <a:buNone/>
              <a:defRPr sz="1360" b="1"/>
            </a:lvl4pPr>
            <a:lvl5pPr marL="1554836" indent="0">
              <a:buNone/>
              <a:defRPr sz="1360" b="1"/>
            </a:lvl5pPr>
            <a:lvl6pPr marL="1943544" indent="0">
              <a:buNone/>
              <a:defRPr sz="1360" b="1"/>
            </a:lvl6pPr>
            <a:lvl7pPr marL="2332252" indent="0">
              <a:buNone/>
              <a:defRPr sz="1360" b="1"/>
            </a:lvl7pPr>
            <a:lvl8pPr marL="2720962" indent="0">
              <a:buNone/>
              <a:defRPr sz="1360" b="1"/>
            </a:lvl8pPr>
            <a:lvl9pPr marL="310967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8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4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8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8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8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8" y="3017521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708" indent="0">
              <a:buNone/>
              <a:defRPr sz="1190"/>
            </a:lvl2pPr>
            <a:lvl3pPr marL="777418" indent="0">
              <a:buNone/>
              <a:defRPr sz="1020"/>
            </a:lvl3pPr>
            <a:lvl4pPr marL="1166126" indent="0">
              <a:buNone/>
              <a:defRPr sz="850"/>
            </a:lvl4pPr>
            <a:lvl5pPr marL="1554836" indent="0">
              <a:buNone/>
              <a:defRPr sz="850"/>
            </a:lvl5pPr>
            <a:lvl6pPr marL="1943544" indent="0">
              <a:buNone/>
              <a:defRPr sz="850"/>
            </a:lvl6pPr>
            <a:lvl7pPr marL="2332252" indent="0">
              <a:buNone/>
              <a:defRPr sz="850"/>
            </a:lvl7pPr>
            <a:lvl8pPr marL="2720962" indent="0">
              <a:buNone/>
              <a:defRPr sz="850"/>
            </a:lvl8pPr>
            <a:lvl9pPr marL="310967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1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8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8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708" indent="0">
              <a:buNone/>
              <a:defRPr sz="2380"/>
            </a:lvl2pPr>
            <a:lvl3pPr marL="777418" indent="0">
              <a:buNone/>
              <a:defRPr sz="2040"/>
            </a:lvl3pPr>
            <a:lvl4pPr marL="1166126" indent="0">
              <a:buNone/>
              <a:defRPr sz="1700"/>
            </a:lvl4pPr>
            <a:lvl5pPr marL="1554836" indent="0">
              <a:buNone/>
              <a:defRPr sz="1700"/>
            </a:lvl5pPr>
            <a:lvl6pPr marL="1943544" indent="0">
              <a:buNone/>
              <a:defRPr sz="1700"/>
            </a:lvl6pPr>
            <a:lvl7pPr marL="2332252" indent="0">
              <a:buNone/>
              <a:defRPr sz="1700"/>
            </a:lvl7pPr>
            <a:lvl8pPr marL="2720962" indent="0">
              <a:buNone/>
              <a:defRPr sz="1700"/>
            </a:lvl8pPr>
            <a:lvl9pPr marL="310967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8" y="3017521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708" indent="0">
              <a:buNone/>
              <a:defRPr sz="1190"/>
            </a:lvl2pPr>
            <a:lvl3pPr marL="777418" indent="0">
              <a:buNone/>
              <a:defRPr sz="1020"/>
            </a:lvl3pPr>
            <a:lvl4pPr marL="1166126" indent="0">
              <a:buNone/>
              <a:defRPr sz="850"/>
            </a:lvl4pPr>
            <a:lvl5pPr marL="1554836" indent="0">
              <a:buNone/>
              <a:defRPr sz="850"/>
            </a:lvl5pPr>
            <a:lvl6pPr marL="1943544" indent="0">
              <a:buNone/>
              <a:defRPr sz="850"/>
            </a:lvl6pPr>
            <a:lvl7pPr marL="2332252" indent="0">
              <a:buNone/>
              <a:defRPr sz="850"/>
            </a:lvl7pPr>
            <a:lvl8pPr marL="2720962" indent="0">
              <a:buNone/>
              <a:defRPr sz="850"/>
            </a:lvl8pPr>
            <a:lvl9pPr marL="310967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5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1B58C-3297-3747-9BB0-2E52C9028626}" type="datetimeFigureOut">
              <a:rPr lang="en-US" smtClean="0"/>
              <a:t>11/7/24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55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5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3823B-CEFA-384C-9D75-72E9113EE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7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418" rtl="0" eaLnBrk="1" latinLnBrk="0" hangingPunct="1">
        <a:lnSpc>
          <a:spcPct val="90000"/>
        </a:lnSpc>
        <a:spcBef>
          <a:spcPct val="0"/>
        </a:spcBef>
        <a:buNone/>
        <a:defRPr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54" indent="-194354" algn="l" defTabSz="777418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3064" indent="-194354" algn="l" defTabSz="77741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772" indent="-194354" algn="l" defTabSz="77741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1" indent="-194354" algn="l" defTabSz="77741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9190" indent="-194354" algn="l" defTabSz="77741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899" indent="-194354" algn="l" defTabSz="77741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608" indent="-194354" algn="l" defTabSz="77741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5316" indent="-194354" algn="l" defTabSz="77741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4025" indent="-194354" algn="l" defTabSz="77741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4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708" algn="l" defTabSz="7774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418" algn="l" defTabSz="7774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6126" algn="l" defTabSz="7774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836" algn="l" defTabSz="7774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544" algn="l" defTabSz="7774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2252" algn="l" defTabSz="7774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962" algn="l" defTabSz="7774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9670" algn="l" defTabSz="777418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E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F66681F-09BF-8CCA-44AB-2362A62B4340}"/>
              </a:ext>
            </a:extLst>
          </p:cNvPr>
          <p:cNvCxnSpPr/>
          <p:nvPr/>
        </p:nvCxnSpPr>
        <p:spPr>
          <a:xfrm>
            <a:off x="2510164" y="5044417"/>
            <a:ext cx="40912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5476F23-3188-5797-72F5-F7D420E12B65}"/>
              </a:ext>
            </a:extLst>
          </p:cNvPr>
          <p:cNvSpPr txBox="1"/>
          <p:nvPr/>
        </p:nvSpPr>
        <p:spPr>
          <a:xfrm>
            <a:off x="2452322" y="3967199"/>
            <a:ext cx="47921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USASA Membership Survey Dashboard</a:t>
            </a:r>
            <a:endParaRPr lang="en-US" sz="3200" b="1" dirty="0">
              <a:latin typeface="Avenir Next" panose="020B0503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8FA46A-DF39-0B40-11C6-5F0938F7388B}"/>
              </a:ext>
            </a:extLst>
          </p:cNvPr>
          <p:cNvSpPr txBox="1"/>
          <p:nvPr/>
        </p:nvSpPr>
        <p:spPr>
          <a:xfrm>
            <a:off x="2452322" y="5200635"/>
            <a:ext cx="40912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2B2C30"/>
                </a:solidFill>
                <a:latin typeface="Avenir Next" panose="020B0503020202020204" pitchFamily="34" charset="0"/>
              </a:rPr>
              <a:t>2024 USASA AGM – FRISCO, TX</a:t>
            </a:r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FC379F9-B980-A417-E41F-DD6FE0FBA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513" y="-755040"/>
            <a:ext cx="3451129" cy="36477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2916D92-5DCC-8D37-70D1-DAE9BA652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879" y="3763134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1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E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101642-2008-A36C-55AD-868583CAB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28" y="9745645"/>
            <a:ext cx="164819" cy="1742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2F2CF68-9537-8363-350A-67AC8ACC5C09}"/>
              </a:ext>
            </a:extLst>
          </p:cNvPr>
          <p:cNvSpPr txBox="1"/>
          <p:nvPr/>
        </p:nvSpPr>
        <p:spPr>
          <a:xfrm>
            <a:off x="457200" y="394680"/>
            <a:ext cx="47595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USASA Membership Survey Dashboard</a:t>
            </a:r>
            <a:br>
              <a:rPr lang="en-US" sz="2000" dirty="0">
                <a:latin typeface="Avenir Next" panose="020B0503020202020204" pitchFamily="34" charset="0"/>
              </a:rPr>
            </a:b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2024 Annual General Meeting</a:t>
            </a:r>
            <a:endParaRPr lang="en-US" sz="2000" dirty="0">
              <a:solidFill>
                <a:prstClr val="black"/>
              </a:solidFill>
              <a:latin typeface="Avenir Next" panose="020B0503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D04D1BD-44F5-CEFA-2A2E-3027D323567A}"/>
              </a:ext>
            </a:extLst>
          </p:cNvPr>
          <p:cNvCxnSpPr>
            <a:cxnSpLocks/>
          </p:cNvCxnSpPr>
          <p:nvPr/>
        </p:nvCxnSpPr>
        <p:spPr>
          <a:xfrm>
            <a:off x="580594" y="1376092"/>
            <a:ext cx="40680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6D35E7F-7B0E-6989-0D58-C709D3BFA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513" y="-755040"/>
            <a:ext cx="3451129" cy="364776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035FAFD-2A48-8DCB-F390-A8ECBBE9D5E8}"/>
              </a:ext>
            </a:extLst>
          </p:cNvPr>
          <p:cNvSpPr txBox="1"/>
          <p:nvPr/>
        </p:nvSpPr>
        <p:spPr>
          <a:xfrm>
            <a:off x="454087" y="1627006"/>
            <a:ext cx="6858000" cy="8356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200"/>
              </a:spcAft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Overall Member Sentiment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Trust in Leadership: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Average rating of 2.24; indicates moderate trust with </a:t>
            </a:r>
            <a:b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</a:b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significant room for improvement.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Governance Structure: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Rated 2.05 on average; members view it as needing </a:t>
            </a:r>
            <a:b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</a:b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enhancements for better positioning.</a:t>
            </a:r>
          </a:p>
          <a:p>
            <a:pPr algn="l">
              <a:spcAft>
                <a:spcPts val="200"/>
              </a:spcAft>
            </a:pPr>
            <a:endParaRPr lang="en-US" sz="1200" b="1" i="0" u="none" strike="noStrike" dirty="0">
              <a:solidFill>
                <a:srgbClr val="000000"/>
              </a:solidFill>
              <a:effectLst/>
              <a:latin typeface="Avenir Next" panose="020B0503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Highest Rated Areas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National Cups: Rated 2.24;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members see value in this aspect.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Professional Operations: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Rated highest at 2.45; suggests members perceive USASA as professionally run.</a:t>
            </a:r>
          </a:p>
          <a:p>
            <a:pPr algn="l">
              <a:spcAft>
                <a:spcPts val="200"/>
              </a:spcAft>
            </a:pPr>
            <a:endParaRPr lang="en-US" sz="1200" b="1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en-US" sz="1200" b="1" dirty="0">
                <a:solidFill>
                  <a:srgbClr val="000000"/>
                </a:solidFill>
                <a:latin typeface="Avenir Next" panose="020B0503020202020204" pitchFamily="34" charset="0"/>
              </a:rPr>
              <a:t>Areas for Most Improvement</a:t>
            </a:r>
            <a:endParaRPr lang="en-US" sz="1200" b="1" i="0" u="none" strike="noStrike" dirty="0">
              <a:solidFill>
                <a:srgbClr val="000000"/>
              </a:solidFill>
              <a:effectLst/>
              <a:latin typeface="Avenir Next" panose="020B0503020202020204" pitchFamily="34" charset="0"/>
            </a:endParaRP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Innovation: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Average rating of 1.92; members expect more new programs, formats, and use of technology.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Adaptation to Changes: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Rated 1.76, highlighting the need for better adaptability to the evolving soccer landscape.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Marketing Presence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: Scored low at 1.68; calls for more robust and effective marketing strategies.</a:t>
            </a:r>
          </a:p>
          <a:p>
            <a:pPr algn="l">
              <a:spcAft>
                <a:spcPts val="200"/>
              </a:spcAft>
            </a:pPr>
            <a:endParaRPr lang="en-US" sz="1200" b="1" i="0" u="none" strike="noStrike" dirty="0">
              <a:solidFill>
                <a:srgbClr val="000000"/>
              </a:solidFill>
              <a:effectLst/>
              <a:latin typeface="Avenir Next" panose="020B0503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Member Services and Support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Overall Value Relative to Cost: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Rated at 2.32; members feel the value is insufficient and could be enhanced.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Regional Support: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Split feedback—AGM block rated it lower (1.95) than the cross-section block (2.39).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Tools and Resources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: Rated around 2.11; suggests members need more or better resources.</a:t>
            </a:r>
          </a:p>
          <a:p>
            <a:pPr algn="l">
              <a:spcAft>
                <a:spcPts val="200"/>
              </a:spcAft>
            </a:pPr>
            <a:endParaRPr lang="en-US" sz="1200" b="1" i="0" u="none" strike="noStrike" dirty="0">
              <a:solidFill>
                <a:srgbClr val="000000"/>
              </a:solidFill>
              <a:effectLst/>
              <a:latin typeface="Avenir Next" panose="020B0503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Strategic Priorities (WIGs) Alignment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Developing Partnerships: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Average rating of 2.18; needs stronger focus on partnerships that offer immediate member benefits.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Revamping the Operating Model: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Governance and power distribution rated at 2.05 and 2.29; room to improve transparency and regional balance.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Improving Access to Playing Opportunities: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Innovation and support for playing rated at 2.01 and 1.97; highlights a gap in program development and state engagement.</a:t>
            </a:r>
          </a:p>
          <a:p>
            <a:pPr algn="l">
              <a:spcAft>
                <a:spcPts val="200"/>
              </a:spcAft>
            </a:pPr>
            <a:endParaRPr lang="en-US" sz="1200" b="1" i="0" u="none" strike="noStrike" dirty="0">
              <a:solidFill>
                <a:srgbClr val="000000"/>
              </a:solidFill>
              <a:effectLst/>
              <a:latin typeface="Avenir Next" panose="020B0503020202020204" pitchFamily="34" charset="0"/>
            </a:endParaRPr>
          </a:p>
          <a:p>
            <a:pPr algn="l">
              <a:spcAft>
                <a:spcPts val="200"/>
              </a:spcAft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Recommendations to address Members’ Concerns: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Streamlined Communication: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Improve transparency in decision-making to build trust.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Innovation Initiatives: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Launch new pilot programs and technology-driven solutions.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Enhanced Marketing: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Develop a targeted campaign to strengthen USASA’s visibility and presence.</a:t>
            </a:r>
          </a:p>
          <a:p>
            <a:pPr marL="171450" indent="-171450" algn="l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Feedback Mechanisms: </a:t>
            </a: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Create an open feedback loop for continuous member input and responsive actions.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819014-705A-FE51-DAC7-EBAEF3A79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2087" y="9680706"/>
            <a:ext cx="304085" cy="30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27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EE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C9012D-3E7E-2361-13C5-7542D37CF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CE4B17F-05EE-BC0F-D0CD-374794799E6D}"/>
              </a:ext>
            </a:extLst>
          </p:cNvPr>
          <p:cNvCxnSpPr>
            <a:cxnSpLocks/>
          </p:cNvCxnSpPr>
          <p:nvPr/>
        </p:nvCxnSpPr>
        <p:spPr>
          <a:xfrm>
            <a:off x="580594" y="1376092"/>
            <a:ext cx="406809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13B1B1A-1118-1732-0E5B-408DC39D3C64}"/>
              </a:ext>
            </a:extLst>
          </p:cNvPr>
          <p:cNvSpPr txBox="1"/>
          <p:nvPr/>
        </p:nvSpPr>
        <p:spPr>
          <a:xfrm>
            <a:off x="457200" y="394680"/>
            <a:ext cx="47595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USASA Membership Dashboard</a:t>
            </a:r>
            <a:br>
              <a:rPr lang="en-US" sz="2000" dirty="0">
                <a:latin typeface="Avenir Next" panose="020B0503020202020204" pitchFamily="34" charset="0"/>
              </a:rPr>
            </a:br>
            <a:r>
              <a:rPr lang="en-US" sz="1200" i="0" u="none" strike="noStrike" dirty="0">
                <a:solidFill>
                  <a:srgbClr val="000000"/>
                </a:solidFill>
                <a:effectLst/>
                <a:latin typeface="Avenir Next" panose="020B0503020202020204" pitchFamily="34" charset="0"/>
              </a:rPr>
              <a:t>2024 Annual General Meeting</a:t>
            </a:r>
            <a:endParaRPr lang="en-US" sz="2000" dirty="0">
              <a:solidFill>
                <a:prstClr val="black"/>
              </a:solidFill>
              <a:latin typeface="Avenir Next" panose="020B0503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ADB40CA-0F1B-E171-F5E6-0ECCA3671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551123"/>
              </p:ext>
            </p:extLst>
          </p:nvPr>
        </p:nvGraphicFramePr>
        <p:xfrm>
          <a:off x="228600" y="1555452"/>
          <a:ext cx="7315200" cy="8351569"/>
        </p:xfrm>
        <a:graphic>
          <a:graphicData uri="http://schemas.openxmlformats.org/drawingml/2006/table">
            <a:tbl>
              <a:tblPr/>
              <a:tblGrid>
                <a:gridCol w="4452729">
                  <a:extLst>
                    <a:ext uri="{9D8B030D-6E8A-4147-A177-3AD203B41FA5}">
                      <a16:colId xmlns:a16="http://schemas.microsoft.com/office/drawing/2014/main" val="808493810"/>
                    </a:ext>
                  </a:extLst>
                </a:gridCol>
                <a:gridCol w="954157">
                  <a:extLst>
                    <a:ext uri="{9D8B030D-6E8A-4147-A177-3AD203B41FA5}">
                      <a16:colId xmlns:a16="http://schemas.microsoft.com/office/drawing/2014/main" val="2118393778"/>
                    </a:ext>
                  </a:extLst>
                </a:gridCol>
                <a:gridCol w="954157">
                  <a:extLst>
                    <a:ext uri="{9D8B030D-6E8A-4147-A177-3AD203B41FA5}">
                      <a16:colId xmlns:a16="http://schemas.microsoft.com/office/drawing/2014/main" val="2772323520"/>
                    </a:ext>
                  </a:extLst>
                </a:gridCol>
                <a:gridCol w="954157">
                  <a:extLst>
                    <a:ext uri="{9D8B030D-6E8A-4147-A177-3AD203B41FA5}">
                      <a16:colId xmlns:a16="http://schemas.microsoft.com/office/drawing/2014/main" val="2075262743"/>
                    </a:ext>
                  </a:extLst>
                </a:gridCol>
              </a:tblGrid>
              <a:tr h="1590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Statement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AGM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Cross Section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Overall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7049441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effectively provides assistance when requested by the states.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967687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operates as a professional organization.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2.45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2.44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2.45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120265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Term limits are established for the Board of Directors.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2.35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2.28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2.32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716860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provides appropriate value relative to the cost of membership.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2.25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2.39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2.32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714519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The regions possess an appropriate level of governance power within USASA.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2.3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2.28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2.29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559657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I trust the current leadership of USASA.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2.28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2.24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346022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The National Cups benefit USASA members.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2.25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2.22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2.24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063731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has established partnerships with other soccer associations (youth, collegiate, affiliate).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2.22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2.18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112480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has continued to support the regions despite reduced funding.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1.95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2.39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2.16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34857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I have a clear understanding of USASA's vision.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2.06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2.11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27814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As a member, I have the tools and resources needed from USASA.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2.06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2.11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074203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remains connected to its membership.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2.11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837622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Our current governance structure positions USASA for success.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2.05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2.06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2.05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307536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There is a culture of accountability and follow-through at USASA.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2.06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2.03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473262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sets its members up for success.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1.85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2.17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391070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serves different levels of membership equally.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1.89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569922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The USASA Board of Directors is willing and receptive to make necessary changes based on feedback.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1.9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2.11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139976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ensures teams cannot join competitions without consulting the state membership.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2.15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1.78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1.97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56292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uses innovation (new programs, formats, and technology) to serve adult soccer.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1.85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1.92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558957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has adapted effectively to changes in the soccer landscape.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1.8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1.72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1.76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819602"/>
                  </a:ext>
                </a:extLst>
              </a:tr>
              <a:tr h="379996">
                <a:tc>
                  <a:txBody>
                    <a:bodyPr/>
                    <a:lstStyle/>
                    <a:p>
                      <a:pPr marL="171450" indent="-1714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USASA maintains a strong marketing presence.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1.75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1.61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" panose="020B0503020202020204" pitchFamily="34" charset="0"/>
                        </a:rPr>
                        <a:t>1.68</a:t>
                      </a:r>
                    </a:p>
                  </a:txBody>
                  <a:tcPr marL="5893" marR="5893" marT="5893" marB="0" anchor="ctr">
                    <a:lnL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715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99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575</TotalTime>
  <Words>647</Words>
  <Application>Microsoft Macintosh PowerPoint</Application>
  <PresentationFormat>Custom</PresentationFormat>
  <Paragraphs>121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Avenir Next</vt:lpstr>
      <vt:lpstr>Calibri</vt:lpstr>
      <vt:lpstr>Calibri Light</vt:lpstr>
      <vt:lpstr>Office 2013 - 2022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LaRocca</dc:creator>
  <cp:lastModifiedBy>Sean Logan</cp:lastModifiedBy>
  <cp:revision>6</cp:revision>
  <cp:lastPrinted>2024-10-22T16:22:10Z</cp:lastPrinted>
  <dcterms:created xsi:type="dcterms:W3CDTF">2021-03-16T13:45:55Z</dcterms:created>
  <dcterms:modified xsi:type="dcterms:W3CDTF">2024-11-07T17:54:44Z</dcterms:modified>
</cp:coreProperties>
</file>