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257" r:id="rId3"/>
    <p:sldId id="281" r:id="rId4"/>
    <p:sldId id="289" r:id="rId5"/>
    <p:sldId id="287" r:id="rId6"/>
    <p:sldId id="288" r:id="rId7"/>
    <p:sldId id="258" r:id="rId8"/>
    <p:sldId id="259" r:id="rId9"/>
    <p:sldId id="272" r:id="rId10"/>
    <p:sldId id="273" r:id="rId11"/>
    <p:sldId id="274" r:id="rId12"/>
    <p:sldId id="275" r:id="rId13"/>
    <p:sldId id="260" r:id="rId14"/>
    <p:sldId id="261" r:id="rId15"/>
    <p:sldId id="262" r:id="rId16"/>
    <p:sldId id="263" r:id="rId17"/>
    <p:sldId id="264" r:id="rId18"/>
    <p:sldId id="265" r:id="rId19"/>
    <p:sldId id="266" r:id="rId20"/>
    <p:sldId id="267" r:id="rId21"/>
    <p:sldId id="268" r:id="rId22"/>
    <p:sldId id="269" r:id="rId23"/>
    <p:sldId id="270" r:id="rId24"/>
    <p:sldId id="283" r:id="rId25"/>
    <p:sldId id="284" r:id="rId26"/>
    <p:sldId id="285" r:id="rId27"/>
    <p:sldId id="286" r:id="rId28"/>
    <p:sldId id="276" r:id="rId29"/>
    <p:sldId id="277" r:id="rId30"/>
    <p:sldId id="278" r:id="rId31"/>
    <p:sldId id="279" r:id="rId32"/>
    <p:sldId id="280" r:id="rId33"/>
    <p:sldId id="282" r:id="rId34"/>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4343"/>
    <a:srgbClr val="003366"/>
    <a:srgbClr val="EE1E24"/>
    <a:srgbClr val="4B55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97"/>
    <p:restoredTop sz="94664"/>
  </p:normalViewPr>
  <p:slideViewPr>
    <p:cSldViewPr snapToGrid="0">
      <p:cViewPr varScale="1">
        <p:scale>
          <a:sx n="81" d="100"/>
          <a:sy n="81" d="100"/>
        </p:scale>
        <p:origin x="55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1188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4.png"/><Relationship Id="rId7"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11.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40.png"/><Relationship Id="rId4" Type="http://schemas.openxmlformats.org/officeDocument/2006/relationships/image" Target="../media/image39.png"/></Relationships>
</file>

<file path=ppt/slides/_rels/slide12.xml.rels><?xml version="1.0" encoding="UTF-8" standalone="yes"?>
<Relationships xmlns="http://schemas.openxmlformats.org/package/2006/relationships"><Relationship Id="rId8" Type="http://schemas.openxmlformats.org/officeDocument/2006/relationships/image" Target="../media/image46.png"/><Relationship Id="rId3" Type="http://schemas.openxmlformats.org/officeDocument/2006/relationships/image" Target="../media/image41.png"/><Relationship Id="rId7" Type="http://schemas.openxmlformats.org/officeDocument/2006/relationships/image" Target="../media/image45.png"/><Relationship Id="rId12" Type="http://schemas.openxmlformats.org/officeDocument/2006/relationships/image" Target="../media/image50.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4.png"/><Relationship Id="rId11" Type="http://schemas.openxmlformats.org/officeDocument/2006/relationships/image" Target="../media/image49.png"/><Relationship Id="rId5" Type="http://schemas.openxmlformats.org/officeDocument/2006/relationships/image" Target="../media/image43.png"/><Relationship Id="rId10" Type="http://schemas.openxmlformats.org/officeDocument/2006/relationships/image" Target="../media/image48.png"/><Relationship Id="rId4" Type="http://schemas.openxmlformats.org/officeDocument/2006/relationships/image" Target="../media/image42.png"/><Relationship Id="rId9" Type="http://schemas.openxmlformats.org/officeDocument/2006/relationships/image" Target="../media/image47.png"/></Relationships>
</file>

<file path=ppt/slides/_rels/slide13.xml.rels><?xml version="1.0" encoding="UTF-8" standalone="yes"?>
<Relationships xmlns="http://schemas.openxmlformats.org/package/2006/relationships"><Relationship Id="rId3" Type="http://schemas.openxmlformats.org/officeDocument/2006/relationships/image" Target="../media/image51.png"/><Relationship Id="rId7"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53.png"/><Relationship Id="rId5" Type="http://schemas.openxmlformats.org/officeDocument/2006/relationships/image" Target="../media/image32.png"/><Relationship Id="rId4" Type="http://schemas.openxmlformats.org/officeDocument/2006/relationships/image" Target="../media/image52.png"/></Relationships>
</file>

<file path=ppt/slides/_rels/slide14.xml.rels><?xml version="1.0" encoding="UTF-8" standalone="yes"?>
<Relationships xmlns="http://schemas.openxmlformats.org/package/2006/relationships"><Relationship Id="rId3" Type="http://schemas.openxmlformats.org/officeDocument/2006/relationships/image" Target="../media/image54.png"/><Relationship Id="rId7"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6.png"/><Relationship Id="rId5" Type="http://schemas.openxmlformats.org/officeDocument/2006/relationships/image" Target="../media/image56.png"/><Relationship Id="rId4" Type="http://schemas.openxmlformats.org/officeDocument/2006/relationships/image" Target="../media/image55.png"/></Relationships>
</file>

<file path=ppt/slides/_rels/slide15.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59.png"/><Relationship Id="rId4" Type="http://schemas.openxmlformats.org/officeDocument/2006/relationships/image" Target="../media/image58.png"/></Relationships>
</file>

<file path=ppt/slides/_rels/slide16.xml.rels><?xml version="1.0" encoding="UTF-8" standalone="yes"?>
<Relationships xmlns="http://schemas.openxmlformats.org/package/2006/relationships"><Relationship Id="rId8" Type="http://schemas.openxmlformats.org/officeDocument/2006/relationships/image" Target="../media/image47.png"/><Relationship Id="rId3" Type="http://schemas.openxmlformats.org/officeDocument/2006/relationships/image" Target="../media/image60.png"/><Relationship Id="rId7" Type="http://schemas.openxmlformats.org/officeDocument/2006/relationships/image" Target="../media/image50.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46.png"/><Relationship Id="rId5" Type="http://schemas.openxmlformats.org/officeDocument/2006/relationships/image" Target="../media/image61.png"/><Relationship Id="rId4" Type="http://schemas.openxmlformats.org/officeDocument/2006/relationships/image" Target="../media/image49.png"/></Relationships>
</file>

<file path=ppt/slides/_rels/slide17.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64.png"/><Relationship Id="rId5" Type="http://schemas.openxmlformats.org/officeDocument/2006/relationships/image" Target="../media/image63.png"/><Relationship Id="rId4" Type="http://schemas.openxmlformats.org/officeDocument/2006/relationships/image" Target="../media/image62.png"/></Relationships>
</file>

<file path=ppt/slides/_rels/slide19.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59.png"/><Relationship Id="rId4" Type="http://schemas.openxmlformats.org/officeDocument/2006/relationships/image" Target="../media/image58.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47.png"/><Relationship Id="rId3" Type="http://schemas.openxmlformats.org/officeDocument/2006/relationships/image" Target="../media/image60.png"/><Relationship Id="rId7" Type="http://schemas.openxmlformats.org/officeDocument/2006/relationships/image" Target="../media/image50.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46.png"/><Relationship Id="rId5" Type="http://schemas.openxmlformats.org/officeDocument/2006/relationships/image" Target="../media/image49.png"/><Relationship Id="rId4" Type="http://schemas.openxmlformats.org/officeDocument/2006/relationships/image" Target="../media/image65.png"/></Relationships>
</file>

<file path=ppt/slides/_rels/slide21.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22.xml.rels><?xml version="1.0" encoding="UTF-8" standalone="yes"?>
<Relationships xmlns="http://schemas.openxmlformats.org/package/2006/relationships"><Relationship Id="rId3" Type="http://schemas.openxmlformats.org/officeDocument/2006/relationships/image" Target="../media/image66.png"/><Relationship Id="rId7"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69.png"/><Relationship Id="rId5" Type="http://schemas.openxmlformats.org/officeDocument/2006/relationships/image" Target="../media/image68.png"/><Relationship Id="rId4" Type="http://schemas.openxmlformats.org/officeDocument/2006/relationships/image" Target="../media/image67.png"/></Relationships>
</file>

<file path=ppt/slides/_rels/slide23.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59.png"/><Relationship Id="rId4" Type="http://schemas.openxmlformats.org/officeDocument/2006/relationships/image" Target="../media/image70.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71.pn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5.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74.png"/><Relationship Id="rId5" Type="http://schemas.openxmlformats.org/officeDocument/2006/relationships/image" Target="../media/image73.png"/><Relationship Id="rId4" Type="http://schemas.openxmlformats.org/officeDocument/2006/relationships/image" Target="../media/image72.png"/></Relationships>
</file>

<file path=ppt/slides/_rels/slide27.xml.rels><?xml version="1.0" encoding="UTF-8" standalone="yes"?>
<Relationships xmlns="http://schemas.openxmlformats.org/package/2006/relationships"><Relationship Id="rId8" Type="http://schemas.openxmlformats.org/officeDocument/2006/relationships/image" Target="../media/image80.png"/><Relationship Id="rId3" Type="http://schemas.openxmlformats.org/officeDocument/2006/relationships/image" Target="../media/image5.png"/><Relationship Id="rId7" Type="http://schemas.openxmlformats.org/officeDocument/2006/relationships/image" Target="../media/image79.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78.png"/><Relationship Id="rId5" Type="http://schemas.openxmlformats.org/officeDocument/2006/relationships/image" Target="../media/image77.png"/><Relationship Id="rId4" Type="http://schemas.openxmlformats.org/officeDocument/2006/relationships/image" Target="../media/image76.png"/><Relationship Id="rId9" Type="http://schemas.openxmlformats.org/officeDocument/2006/relationships/image" Target="../media/image81.png"/></Relationships>
</file>

<file path=ppt/slides/_rels/slide28.xml.rels><?xml version="1.0" encoding="UTF-8" standalone="yes"?>
<Relationships xmlns="http://schemas.openxmlformats.org/package/2006/relationships"><Relationship Id="rId8" Type="http://schemas.openxmlformats.org/officeDocument/2006/relationships/image" Target="../media/image47.png"/><Relationship Id="rId3" Type="http://schemas.openxmlformats.org/officeDocument/2006/relationships/image" Target="../media/image60.png"/><Relationship Id="rId7" Type="http://schemas.openxmlformats.org/officeDocument/2006/relationships/image" Target="../media/image50.png"/><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image" Target="../media/image46.png"/><Relationship Id="rId5" Type="http://schemas.openxmlformats.org/officeDocument/2006/relationships/image" Target="../media/image49.png"/><Relationship Id="rId4" Type="http://schemas.openxmlformats.org/officeDocument/2006/relationships/image" Target="../media/image65.png"/></Relationships>
</file>

<file path=ppt/slides/_rels/slide29.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82.png"/><Relationship Id="rId5" Type="http://schemas.openxmlformats.org/officeDocument/2006/relationships/image" Target="../media/image32.png"/><Relationship Id="rId4" Type="http://schemas.openxmlformats.org/officeDocument/2006/relationships/image" Target="../media/image31.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8.png"/><Relationship Id="rId7"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1.xml"/><Relationship Id="rId6" Type="http://schemas.openxmlformats.org/officeDocument/2006/relationships/image" Target="../media/image85.png"/><Relationship Id="rId5" Type="http://schemas.openxmlformats.org/officeDocument/2006/relationships/image" Target="../media/image84.png"/><Relationship Id="rId4" Type="http://schemas.openxmlformats.org/officeDocument/2006/relationships/image" Target="../media/image83.png"/></Relationships>
</file>

<file path=ppt/slides/_rels/slide31.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notesSlide" Target="../notesSlides/notesSlide31.xml"/><Relationship Id="rId1" Type="http://schemas.openxmlformats.org/officeDocument/2006/relationships/slideLayout" Target="../slideLayouts/slideLayout1.xml"/><Relationship Id="rId5" Type="http://schemas.openxmlformats.org/officeDocument/2006/relationships/image" Target="../media/image59.png"/><Relationship Id="rId4" Type="http://schemas.openxmlformats.org/officeDocument/2006/relationships/image" Target="../media/image58.png"/></Relationships>
</file>

<file path=ppt/slides/_rels/slide32.xml.rels><?xml version="1.0" encoding="UTF-8" standalone="yes"?>
<Relationships xmlns="http://schemas.openxmlformats.org/package/2006/relationships"><Relationship Id="rId3" Type="http://schemas.openxmlformats.org/officeDocument/2006/relationships/image" Target="../media/image60.png"/><Relationship Id="rId7" Type="http://schemas.openxmlformats.org/officeDocument/2006/relationships/image" Target="../media/image47.png"/><Relationship Id="rId2" Type="http://schemas.openxmlformats.org/officeDocument/2006/relationships/notesSlide" Target="../notesSlides/notesSlide32.xml"/><Relationship Id="rId1" Type="http://schemas.openxmlformats.org/officeDocument/2006/relationships/slideLayout" Target="../slideLayouts/slideLayout1.xml"/><Relationship Id="rId6" Type="http://schemas.openxmlformats.org/officeDocument/2006/relationships/image" Target="../media/image49.png"/><Relationship Id="rId5" Type="http://schemas.openxmlformats.org/officeDocument/2006/relationships/image" Target="../media/image46.png"/><Relationship Id="rId4" Type="http://schemas.openxmlformats.org/officeDocument/2006/relationships/image" Target="../media/image86.png"/></Relationships>
</file>

<file path=ppt/slides/_rels/slide3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87.png"/><Relationship Id="rId7" Type="http://schemas.openxmlformats.org/officeDocument/2006/relationships/image" Target="../media/image91.png"/><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90.png"/><Relationship Id="rId5" Type="http://schemas.openxmlformats.org/officeDocument/2006/relationships/image" Target="../media/image89.png"/><Relationship Id="rId4" Type="http://schemas.openxmlformats.org/officeDocument/2006/relationships/image" Target="../media/image88.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29.png"/><Relationship Id="rId5" Type="http://schemas.openxmlformats.org/officeDocument/2006/relationships/image" Target="../media/image24.png"/><Relationship Id="rId10" Type="http://schemas.openxmlformats.org/officeDocument/2006/relationships/image" Target="../media/image28.png"/><Relationship Id="rId4" Type="http://schemas.openxmlformats.org/officeDocument/2006/relationships/image" Target="../media/image23.png"/><Relationship Id="rId9" Type="http://schemas.openxmlformats.org/officeDocument/2006/relationships/image" Target="../media/image20.png"/></Relationships>
</file>

<file path=ppt/slides/_rels/slide9.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114300"/>
          </a:xfrm>
          <a:prstGeom prst="rect">
            <a:avLst/>
          </a:prstGeom>
          <a:solidFill>
            <a:srgbClr val="003366"/>
          </a:solidFill>
          <a:ln/>
        </p:spPr>
        <p:txBody>
          <a:bodyPr/>
          <a:lstStyle/>
          <a:p>
            <a:endParaRPr lang="en-US"/>
          </a:p>
        </p:txBody>
      </p:sp>
      <p:sp>
        <p:nvSpPr>
          <p:cNvPr id="4" name="Text 2"/>
          <p:cNvSpPr txBox="1"/>
          <p:nvPr/>
        </p:nvSpPr>
        <p:spPr>
          <a:xfrm>
            <a:off x="1247242" y="1019556"/>
            <a:ext cx="10077602" cy="600761"/>
          </a:xfrm>
          <a:prstGeom prst="rect">
            <a:avLst/>
          </a:prstGeom>
          <a:noFill/>
          <a:ln/>
        </p:spPr>
        <p:txBody>
          <a:bodyPr wrap="square" lIns="0" tIns="0" rIns="0" bIns="0" rtlCol="0" anchor="ctr"/>
          <a:lstStyle/>
          <a:p>
            <a:pPr marL="0" indent="0" algn="ctr">
              <a:buNone/>
            </a:pPr>
            <a:r>
              <a:rPr lang="en-US" sz="3900" b="1">
                <a:solidFill>
                  <a:srgbClr val="003366"/>
                </a:solidFill>
                <a:latin typeface="Montserrat" pitchFamily="34" charset="0"/>
                <a:ea typeface="Montserrat" pitchFamily="34" charset="-122"/>
                <a:cs typeface="Montserrat" pitchFamily="34" charset="-120"/>
              </a:rPr>
              <a:t>USASA Working Groups (WIG) Report</a:t>
            </a:r>
            <a:endParaRPr lang="en-US" sz="3900"/>
          </a:p>
        </p:txBody>
      </p:sp>
      <p:sp>
        <p:nvSpPr>
          <p:cNvPr id="5" name="Text 3"/>
          <p:cNvSpPr txBox="1"/>
          <p:nvPr/>
        </p:nvSpPr>
        <p:spPr>
          <a:xfrm>
            <a:off x="2294230" y="1860804"/>
            <a:ext cx="7767828" cy="553212"/>
          </a:xfrm>
          <a:prstGeom prst="rect">
            <a:avLst/>
          </a:prstGeom>
          <a:noFill/>
          <a:ln/>
        </p:spPr>
        <p:txBody>
          <a:bodyPr wrap="square" lIns="0" tIns="0" rIns="0" bIns="0" rtlCol="0" anchor="ctr"/>
          <a:lstStyle/>
          <a:p>
            <a:pPr marL="0" indent="0" algn="ctr">
              <a:buNone/>
            </a:pPr>
            <a:r>
              <a:rPr lang="en-US" sz="1600">
                <a:solidFill>
                  <a:srgbClr val="333333"/>
                </a:solidFill>
                <a:latin typeface="Montserrat" pitchFamily="34" charset="0"/>
                <a:ea typeface="Montserrat" pitchFamily="34" charset="-122"/>
                <a:cs typeface="Montserrat" pitchFamily="34" charset="-120"/>
              </a:rPr>
              <a:t>An organizational overview of the 2024-2025 Working Groups, Sub-WIGs, progress, and impact.</a:t>
            </a:r>
            <a:endParaRPr lang="en-US" sz="1600"/>
          </a:p>
        </p:txBody>
      </p:sp>
      <p:sp>
        <p:nvSpPr>
          <p:cNvPr id="6" name="Shape 4"/>
          <p:cNvSpPr/>
          <p:nvPr/>
        </p:nvSpPr>
        <p:spPr>
          <a:xfrm>
            <a:off x="4524451" y="3047695"/>
            <a:ext cx="571500" cy="571500"/>
          </a:xfrm>
          <a:prstGeom prst="ellipse">
            <a:avLst/>
          </a:prstGeom>
          <a:solidFill>
            <a:srgbClr val="F0F4F8"/>
          </a:solidFill>
          <a:ln/>
          <a:effectLst>
            <a:outerShdw blurRad="12700" dist="12700" dir="16200000" algn="bl" rotWithShape="0">
              <a:srgbClr val="000000">
                <a:alpha val="75000"/>
              </a:srgbClr>
            </a:outerShdw>
          </a:effectLst>
        </p:spPr>
        <p:txBody>
          <a:bodyPr/>
          <a:lstStyle/>
          <a:p>
            <a:endParaRPr lang="en-US"/>
          </a:p>
        </p:txBody>
      </p:sp>
      <p:pic>
        <p:nvPicPr>
          <p:cNvPr id="7" name="Image 0" descr="preencoded.png"/>
          <p:cNvPicPr>
            <a:picLocks noChangeAspect="1"/>
          </p:cNvPicPr>
          <p:nvPr/>
        </p:nvPicPr>
        <p:blipFill>
          <a:blip r:embed="rId3"/>
          <a:srcRect/>
          <a:stretch/>
        </p:blipFill>
        <p:spPr>
          <a:xfrm>
            <a:off x="4643323" y="3200400"/>
            <a:ext cx="333756" cy="267005"/>
          </a:xfrm>
          <a:prstGeom prst="rect">
            <a:avLst/>
          </a:prstGeom>
        </p:spPr>
      </p:pic>
      <p:sp>
        <p:nvSpPr>
          <p:cNvPr id="8" name="Shape 5"/>
          <p:cNvSpPr/>
          <p:nvPr/>
        </p:nvSpPr>
        <p:spPr>
          <a:xfrm>
            <a:off x="5381244" y="3047695"/>
            <a:ext cx="571500" cy="571500"/>
          </a:xfrm>
          <a:prstGeom prst="ellipse">
            <a:avLst/>
          </a:prstGeom>
          <a:solidFill>
            <a:srgbClr val="F0F4F8"/>
          </a:solidFill>
          <a:ln/>
          <a:effectLst>
            <a:outerShdw blurRad="12700" dist="12700" dir="16200000" algn="bl" rotWithShape="0">
              <a:srgbClr val="000000">
                <a:alpha val="75000"/>
              </a:srgbClr>
            </a:outerShdw>
          </a:effectLst>
        </p:spPr>
        <p:txBody>
          <a:bodyPr/>
          <a:lstStyle/>
          <a:p>
            <a:endParaRPr lang="en-US"/>
          </a:p>
        </p:txBody>
      </p:sp>
      <p:pic>
        <p:nvPicPr>
          <p:cNvPr id="9" name="Image 1" descr="preencoded.png"/>
          <p:cNvPicPr>
            <a:picLocks noChangeAspect="1"/>
          </p:cNvPicPr>
          <p:nvPr/>
        </p:nvPicPr>
        <p:blipFill>
          <a:blip r:embed="rId4"/>
          <a:srcRect/>
          <a:stretch/>
        </p:blipFill>
        <p:spPr>
          <a:xfrm>
            <a:off x="5533949" y="3200400"/>
            <a:ext cx="267005" cy="267005"/>
          </a:xfrm>
          <a:prstGeom prst="rect">
            <a:avLst/>
          </a:prstGeom>
        </p:spPr>
      </p:pic>
      <p:sp>
        <p:nvSpPr>
          <p:cNvPr id="10" name="Shape 6"/>
          <p:cNvSpPr/>
          <p:nvPr/>
        </p:nvSpPr>
        <p:spPr>
          <a:xfrm>
            <a:off x="6238951" y="3047695"/>
            <a:ext cx="571500" cy="571500"/>
          </a:xfrm>
          <a:prstGeom prst="ellipse">
            <a:avLst/>
          </a:prstGeom>
          <a:solidFill>
            <a:srgbClr val="F0F4F8"/>
          </a:solidFill>
          <a:ln/>
          <a:effectLst>
            <a:outerShdw blurRad="12700" dist="12700" dir="16200000" algn="bl" rotWithShape="0">
              <a:srgbClr val="000000">
                <a:alpha val="75000"/>
              </a:srgbClr>
            </a:outerShdw>
          </a:effectLst>
        </p:spPr>
        <p:txBody>
          <a:bodyPr/>
          <a:lstStyle/>
          <a:p>
            <a:endParaRPr lang="en-US"/>
          </a:p>
        </p:txBody>
      </p:sp>
      <p:pic>
        <p:nvPicPr>
          <p:cNvPr id="11" name="Image 2" descr="preencoded.png"/>
          <p:cNvPicPr>
            <a:picLocks noChangeAspect="1"/>
          </p:cNvPicPr>
          <p:nvPr/>
        </p:nvPicPr>
        <p:blipFill>
          <a:blip r:embed="rId5"/>
          <a:srcRect l="-685" r="-685"/>
          <a:stretch/>
        </p:blipFill>
        <p:spPr>
          <a:xfrm>
            <a:off x="6372454" y="3200400"/>
            <a:ext cx="304495" cy="267005"/>
          </a:xfrm>
          <a:prstGeom prst="rect">
            <a:avLst/>
          </a:prstGeom>
        </p:spPr>
      </p:pic>
      <p:sp>
        <p:nvSpPr>
          <p:cNvPr id="12" name="Shape 7"/>
          <p:cNvSpPr/>
          <p:nvPr/>
        </p:nvSpPr>
        <p:spPr>
          <a:xfrm>
            <a:off x="7095744" y="3047695"/>
            <a:ext cx="571500" cy="571500"/>
          </a:xfrm>
          <a:prstGeom prst="ellipse">
            <a:avLst/>
          </a:prstGeom>
          <a:solidFill>
            <a:srgbClr val="F0F4F8"/>
          </a:solidFill>
          <a:ln/>
          <a:effectLst>
            <a:outerShdw blurRad="12700" dist="12700" dir="16200000" algn="bl" rotWithShape="0">
              <a:srgbClr val="000000">
                <a:alpha val="75000"/>
              </a:srgbClr>
            </a:outerShdw>
          </a:effectLst>
        </p:spPr>
        <p:txBody>
          <a:bodyPr/>
          <a:lstStyle/>
          <a:p>
            <a:endParaRPr lang="en-US"/>
          </a:p>
        </p:txBody>
      </p:sp>
      <p:pic>
        <p:nvPicPr>
          <p:cNvPr id="13" name="Image 3" descr="preencoded.png"/>
          <p:cNvPicPr>
            <a:picLocks noChangeAspect="1"/>
          </p:cNvPicPr>
          <p:nvPr/>
        </p:nvPicPr>
        <p:blipFill>
          <a:blip r:embed="rId6"/>
          <a:srcRect/>
          <a:stretch/>
        </p:blipFill>
        <p:spPr>
          <a:xfrm>
            <a:off x="7215530" y="3200400"/>
            <a:ext cx="333756" cy="267005"/>
          </a:xfrm>
          <a:prstGeom prst="rect">
            <a:avLst/>
          </a:prstGeom>
        </p:spPr>
      </p:pic>
      <p:sp>
        <p:nvSpPr>
          <p:cNvPr id="14" name="Shape 8"/>
          <p:cNvSpPr/>
          <p:nvPr/>
        </p:nvSpPr>
        <p:spPr>
          <a:xfrm>
            <a:off x="4535424" y="4000500"/>
            <a:ext cx="3124505" cy="333756"/>
          </a:xfrm>
          <a:prstGeom prst="roundRect">
            <a:avLst>
              <a:gd name="adj" fmla="val 234834"/>
            </a:avLst>
          </a:prstGeom>
          <a:solidFill>
            <a:srgbClr val="F0F4F8"/>
          </a:solidFill>
          <a:ln w="12700">
            <a:solidFill>
              <a:srgbClr val="003366"/>
            </a:solidFill>
            <a:prstDash val="solid"/>
          </a:ln>
        </p:spPr>
        <p:txBody>
          <a:bodyPr/>
          <a:lstStyle/>
          <a:p>
            <a:endParaRPr lang="en-US"/>
          </a:p>
        </p:txBody>
      </p:sp>
      <p:sp>
        <p:nvSpPr>
          <p:cNvPr id="15" name="Text 9"/>
          <p:cNvSpPr txBox="1"/>
          <p:nvPr/>
        </p:nvSpPr>
        <p:spPr>
          <a:xfrm>
            <a:off x="4716475" y="4076395"/>
            <a:ext cx="2862986" cy="171907"/>
          </a:xfrm>
          <a:prstGeom prst="rect">
            <a:avLst/>
          </a:prstGeom>
          <a:noFill/>
          <a:ln/>
        </p:spPr>
        <p:txBody>
          <a:bodyPr wrap="square" lIns="0" tIns="0" rIns="0" bIns="0" rtlCol="0" anchor="ctr"/>
          <a:lstStyle/>
          <a:p>
            <a:pPr marL="0" indent="0" algn="ctr">
              <a:buNone/>
            </a:pPr>
            <a:r>
              <a:rPr lang="en-US" sz="1000" b="1">
                <a:solidFill>
                  <a:srgbClr val="003366"/>
                </a:solidFill>
                <a:latin typeface="Montserrat" pitchFamily="34" charset="0"/>
                <a:ea typeface="Montserrat" pitchFamily="34" charset="-122"/>
                <a:cs typeface="Montserrat" pitchFamily="34" charset="-120"/>
              </a:rPr>
              <a:t>Working Groups WIG Initiative 2025</a:t>
            </a:r>
            <a:endParaRPr lang="en-US" sz="1000"/>
          </a:p>
        </p:txBody>
      </p:sp>
      <p:sp>
        <p:nvSpPr>
          <p:cNvPr id="16" name="Text 10"/>
          <p:cNvSpPr txBox="1"/>
          <p:nvPr/>
        </p:nvSpPr>
        <p:spPr>
          <a:xfrm>
            <a:off x="4023360" y="4581144"/>
            <a:ext cx="4282135" cy="210312"/>
          </a:xfrm>
          <a:prstGeom prst="rect">
            <a:avLst/>
          </a:prstGeom>
          <a:noFill/>
          <a:ln/>
        </p:spPr>
        <p:txBody>
          <a:bodyPr wrap="square" lIns="0" tIns="0" rIns="0" bIns="0" rtlCol="0" anchor="ctr"/>
          <a:lstStyle/>
          <a:p>
            <a:pPr marL="0" indent="0" algn="ctr">
              <a:buNone/>
            </a:pPr>
            <a:r>
              <a:rPr lang="en-US" sz="1300" dirty="0">
                <a:solidFill>
                  <a:srgbClr val="555555"/>
                </a:solidFill>
                <a:latin typeface="Montserrat" pitchFamily="34" charset="0"/>
                <a:ea typeface="Montserrat" pitchFamily="34" charset="-122"/>
                <a:cs typeface="Montserrat" pitchFamily="34" charset="-120"/>
              </a:rPr>
              <a:t>Presented to: USASA</a:t>
            </a:r>
            <a:endParaRPr lang="en-US" sz="1300" dirty="0"/>
          </a:p>
        </p:txBody>
      </p:sp>
      <p:sp>
        <p:nvSpPr>
          <p:cNvPr id="17" name="Text 11"/>
          <p:cNvSpPr txBox="1"/>
          <p:nvPr/>
        </p:nvSpPr>
        <p:spPr>
          <a:xfrm>
            <a:off x="5140757" y="4914900"/>
            <a:ext cx="2043684" cy="210312"/>
          </a:xfrm>
          <a:prstGeom prst="rect">
            <a:avLst/>
          </a:prstGeom>
          <a:noFill/>
          <a:ln/>
        </p:spPr>
        <p:txBody>
          <a:bodyPr wrap="square" lIns="0" tIns="0" rIns="0" bIns="0" rtlCol="0" anchor="ctr"/>
          <a:lstStyle/>
          <a:p>
            <a:pPr marL="0" indent="0" algn="ctr">
              <a:buNone/>
            </a:pPr>
            <a:r>
              <a:rPr lang="en-US" sz="1300">
                <a:solidFill>
                  <a:srgbClr val="555555"/>
                </a:solidFill>
                <a:latin typeface="Montserrat" pitchFamily="34" charset="0"/>
                <a:ea typeface="Montserrat" pitchFamily="34" charset="-122"/>
                <a:cs typeface="Montserrat" pitchFamily="34" charset="-120"/>
              </a:rPr>
              <a:t>Date: September 2025</a:t>
            </a:r>
            <a:endParaRPr lang="en-US" sz="1300"/>
          </a:p>
        </p:txBody>
      </p:sp>
      <p:pic>
        <p:nvPicPr>
          <p:cNvPr id="21" name="Image 0" descr="https://page.gensparksite.com/slides_images/c77829ea3bd24ac393bbcd5b4a9761e7.png">
            <a:extLst>
              <a:ext uri="{FF2B5EF4-FFF2-40B4-BE49-F238E27FC236}">
                <a16:creationId xmlns:a16="http://schemas.microsoft.com/office/drawing/2014/main" id="{80BEAB71-1D0E-F1A8-B015-D067F2FCADB3}"/>
              </a:ext>
            </a:extLst>
          </p:cNvPr>
          <p:cNvPicPr>
            <a:picLocks noChangeAspect="1"/>
          </p:cNvPicPr>
          <p:nvPr/>
        </p:nvPicPr>
        <p:blipFill>
          <a:blip r:embed="rId7"/>
          <a:srcRect/>
          <a:stretch/>
        </p:blipFill>
        <p:spPr>
          <a:xfrm>
            <a:off x="457200" y="228600"/>
            <a:ext cx="761695" cy="761695"/>
          </a:xfrm>
          <a:prstGeom prst="rect">
            <a:avLst/>
          </a:prstGeom>
        </p:spPr>
      </p:pic>
      <p:sp>
        <p:nvSpPr>
          <p:cNvPr id="23" name="Shape 52">
            <a:extLst>
              <a:ext uri="{FF2B5EF4-FFF2-40B4-BE49-F238E27FC236}">
                <a16:creationId xmlns:a16="http://schemas.microsoft.com/office/drawing/2014/main" id="{78DEC50E-21FD-D14D-D305-59AAC5AB94AA}"/>
              </a:ext>
            </a:extLst>
          </p:cNvPr>
          <p:cNvSpPr/>
          <p:nvPr/>
        </p:nvSpPr>
        <p:spPr>
          <a:xfrm>
            <a:off x="0" y="6467551"/>
            <a:ext cx="12191695" cy="390449"/>
          </a:xfrm>
          <a:prstGeom prst="rect">
            <a:avLst/>
          </a:prstGeom>
          <a:solidFill>
            <a:srgbClr val="F8F9FA"/>
          </a:solidFill>
          <a:ln/>
        </p:spPr>
        <p:txBody>
          <a:bodyPr/>
          <a:lstStyle/>
          <a:p>
            <a:endParaRPr lang="en-US"/>
          </a:p>
        </p:txBody>
      </p:sp>
      <p:sp>
        <p:nvSpPr>
          <p:cNvPr id="24" name="Shape 53">
            <a:extLst>
              <a:ext uri="{FF2B5EF4-FFF2-40B4-BE49-F238E27FC236}">
                <a16:creationId xmlns:a16="http://schemas.microsoft.com/office/drawing/2014/main" id="{88104C52-9124-7A6F-788F-44EDC786082D}"/>
              </a:ext>
            </a:extLst>
          </p:cNvPr>
          <p:cNvSpPr/>
          <p:nvPr/>
        </p:nvSpPr>
        <p:spPr>
          <a:xfrm>
            <a:off x="0" y="6467551"/>
            <a:ext cx="12191695" cy="9144"/>
          </a:xfrm>
          <a:prstGeom prst="rect">
            <a:avLst/>
          </a:prstGeom>
          <a:solidFill>
            <a:srgbClr val="E2E8F0"/>
          </a:solidFill>
          <a:ln/>
        </p:spPr>
        <p:txBody>
          <a:bodyPr/>
          <a:lstStyle/>
          <a:p>
            <a:endParaRPr lang="en-US"/>
          </a:p>
        </p:txBody>
      </p:sp>
      <p:pic>
        <p:nvPicPr>
          <p:cNvPr id="25" name="Image 11" descr="https://page.gensparksite.com/slides_images/c77829ea3bd24ac393bbcd5b4a9761e7.png">
            <a:extLst>
              <a:ext uri="{FF2B5EF4-FFF2-40B4-BE49-F238E27FC236}">
                <a16:creationId xmlns:a16="http://schemas.microsoft.com/office/drawing/2014/main" id="{1A5ADD7C-9E6E-4D0D-09E9-B42D35B15C5E}"/>
              </a:ext>
            </a:extLst>
          </p:cNvPr>
          <p:cNvPicPr>
            <a:picLocks noChangeAspect="1"/>
          </p:cNvPicPr>
          <p:nvPr/>
        </p:nvPicPr>
        <p:blipFill>
          <a:blip r:embed="rId7"/>
          <a:srcRect/>
          <a:stretch/>
        </p:blipFill>
        <p:spPr>
          <a:xfrm>
            <a:off x="114300" y="6553505"/>
            <a:ext cx="228600" cy="228600"/>
          </a:xfrm>
          <a:prstGeom prst="rect">
            <a:avLst/>
          </a:prstGeom>
        </p:spPr>
      </p:pic>
      <p:sp>
        <p:nvSpPr>
          <p:cNvPr id="26" name="Text 54">
            <a:extLst>
              <a:ext uri="{FF2B5EF4-FFF2-40B4-BE49-F238E27FC236}">
                <a16:creationId xmlns:a16="http://schemas.microsoft.com/office/drawing/2014/main" id="{3E7DFB9D-3992-277F-E8EC-AF5FAB4A7912}"/>
              </a:ext>
            </a:extLst>
          </p:cNvPr>
          <p:cNvSpPr txBox="1"/>
          <p:nvPr/>
        </p:nvSpPr>
        <p:spPr>
          <a:xfrm>
            <a:off x="418795" y="6601054"/>
            <a:ext cx="2076602"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United States Adult Soccer Association</a:t>
            </a:r>
            <a:endParaRPr lang="en-US" sz="900"/>
          </a:p>
        </p:txBody>
      </p:sp>
      <p:sp>
        <p:nvSpPr>
          <p:cNvPr id="27" name="Text 55">
            <a:extLst>
              <a:ext uri="{FF2B5EF4-FFF2-40B4-BE49-F238E27FC236}">
                <a16:creationId xmlns:a16="http://schemas.microsoft.com/office/drawing/2014/main" id="{9B2B221B-45CD-CB0D-24FC-7D9056431236}"/>
              </a:ext>
            </a:extLst>
          </p:cNvPr>
          <p:cNvSpPr txBox="1"/>
          <p:nvPr/>
        </p:nvSpPr>
        <p:spPr>
          <a:xfrm>
            <a:off x="9974992" y="6601054"/>
            <a:ext cx="1991563"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Building Consistency &amp; Accountability</a:t>
            </a:r>
            <a:endParaRPr lang="en-US" sz="9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1"/>
          <p:cNvSpPr/>
          <p:nvPr/>
        </p:nvSpPr>
        <p:spPr>
          <a:xfrm>
            <a:off x="0" y="0"/>
            <a:ext cx="12191695" cy="57607"/>
          </a:xfrm>
          <a:prstGeom prst="rect">
            <a:avLst/>
          </a:prstGeom>
          <a:solidFill>
            <a:srgbClr val="003366"/>
          </a:solidFill>
          <a:ln/>
        </p:spPr>
        <p:txBody>
          <a:bodyPr/>
          <a:lstStyle/>
          <a:p>
            <a:endParaRPr lang="en-US"/>
          </a:p>
        </p:txBody>
      </p:sp>
      <p:sp>
        <p:nvSpPr>
          <p:cNvPr id="5" name="Text 3"/>
          <p:cNvSpPr txBox="1"/>
          <p:nvPr/>
        </p:nvSpPr>
        <p:spPr>
          <a:xfrm>
            <a:off x="533095" y="768096"/>
            <a:ext cx="9535465"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Challenges, Feedback, Solutions &amp; Member Benefits</a:t>
            </a:r>
            <a:endParaRPr lang="en-US" sz="2400"/>
          </a:p>
        </p:txBody>
      </p:sp>
      <p:sp>
        <p:nvSpPr>
          <p:cNvPr id="6" name="Shape 4"/>
          <p:cNvSpPr/>
          <p:nvPr/>
        </p:nvSpPr>
        <p:spPr>
          <a:xfrm>
            <a:off x="533095" y="1869034"/>
            <a:ext cx="5524805" cy="9144"/>
          </a:xfrm>
          <a:prstGeom prst="rect">
            <a:avLst/>
          </a:prstGeom>
          <a:solidFill>
            <a:srgbClr val="003366"/>
          </a:solidFill>
          <a:ln/>
        </p:spPr>
        <p:txBody>
          <a:bodyPr/>
          <a:lstStyle/>
          <a:p>
            <a:endParaRPr lang="en-US"/>
          </a:p>
        </p:txBody>
      </p:sp>
      <p:sp>
        <p:nvSpPr>
          <p:cNvPr id="7" name="Shape 5"/>
          <p:cNvSpPr/>
          <p:nvPr/>
        </p:nvSpPr>
        <p:spPr>
          <a:xfrm>
            <a:off x="533095" y="4292194"/>
            <a:ext cx="5524805" cy="9144"/>
          </a:xfrm>
          <a:prstGeom prst="rect">
            <a:avLst/>
          </a:prstGeom>
          <a:solidFill>
            <a:srgbClr val="003366"/>
          </a:solidFill>
          <a:ln/>
        </p:spPr>
        <p:txBody>
          <a:bodyPr/>
          <a:lstStyle/>
          <a:p>
            <a:endParaRPr lang="en-US"/>
          </a:p>
        </p:txBody>
      </p:sp>
      <p:sp>
        <p:nvSpPr>
          <p:cNvPr id="8" name="Shape 6"/>
          <p:cNvSpPr/>
          <p:nvPr/>
        </p:nvSpPr>
        <p:spPr>
          <a:xfrm>
            <a:off x="6286500" y="1869034"/>
            <a:ext cx="5394960" cy="9144"/>
          </a:xfrm>
          <a:prstGeom prst="rect">
            <a:avLst/>
          </a:prstGeom>
          <a:solidFill>
            <a:srgbClr val="003366"/>
          </a:solidFill>
          <a:ln/>
        </p:spPr>
        <p:txBody>
          <a:bodyPr/>
          <a:lstStyle/>
          <a:p>
            <a:endParaRPr lang="en-US"/>
          </a:p>
        </p:txBody>
      </p:sp>
      <p:sp>
        <p:nvSpPr>
          <p:cNvPr id="9" name="Shape 7"/>
          <p:cNvSpPr/>
          <p:nvPr/>
        </p:nvSpPr>
        <p:spPr>
          <a:xfrm>
            <a:off x="6286500" y="4021531"/>
            <a:ext cx="5394960" cy="9144"/>
          </a:xfrm>
          <a:prstGeom prst="rect">
            <a:avLst/>
          </a:prstGeom>
          <a:solidFill>
            <a:srgbClr val="003366"/>
          </a:solidFill>
          <a:ln/>
        </p:spPr>
        <p:txBody>
          <a:bodyPr/>
          <a:lstStyle/>
          <a:p>
            <a:endParaRPr lang="en-US"/>
          </a:p>
        </p:txBody>
      </p:sp>
      <p:sp>
        <p:nvSpPr>
          <p:cNvPr id="10" name="Text 8"/>
          <p:cNvSpPr txBox="1"/>
          <p:nvPr/>
        </p:nvSpPr>
        <p:spPr>
          <a:xfrm>
            <a:off x="533095" y="1592885"/>
            <a:ext cx="12390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Challenges</a:t>
            </a:r>
            <a:endParaRPr lang="en-US" sz="1500"/>
          </a:p>
        </p:txBody>
      </p:sp>
      <p:sp>
        <p:nvSpPr>
          <p:cNvPr id="11" name="Text 9"/>
          <p:cNvSpPr txBox="1"/>
          <p:nvPr/>
        </p:nvSpPr>
        <p:spPr>
          <a:xfrm>
            <a:off x="533095" y="4016045"/>
            <a:ext cx="1067105"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Solutions</a:t>
            </a:r>
            <a:endParaRPr lang="en-US" sz="1500"/>
          </a:p>
        </p:txBody>
      </p:sp>
      <p:sp>
        <p:nvSpPr>
          <p:cNvPr id="12" name="Text 10"/>
          <p:cNvSpPr txBox="1"/>
          <p:nvPr/>
        </p:nvSpPr>
        <p:spPr>
          <a:xfrm>
            <a:off x="6286500" y="1592885"/>
            <a:ext cx="21534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Feedback Collection</a:t>
            </a:r>
            <a:endParaRPr lang="en-US" sz="1500"/>
          </a:p>
        </p:txBody>
      </p:sp>
      <p:sp>
        <p:nvSpPr>
          <p:cNvPr id="13" name="Text 11"/>
          <p:cNvSpPr txBox="1"/>
          <p:nvPr/>
        </p:nvSpPr>
        <p:spPr>
          <a:xfrm>
            <a:off x="6286500" y="3745382"/>
            <a:ext cx="184800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Member Benefits</a:t>
            </a:r>
            <a:endParaRPr lang="en-US" sz="1500"/>
          </a:p>
        </p:txBody>
      </p:sp>
      <p:sp>
        <p:nvSpPr>
          <p:cNvPr id="14" name="Shape 12"/>
          <p:cNvSpPr/>
          <p:nvPr/>
        </p:nvSpPr>
        <p:spPr>
          <a:xfrm>
            <a:off x="533095" y="1954987"/>
            <a:ext cx="5524805" cy="1857146"/>
          </a:xfrm>
          <a:prstGeom prst="rect">
            <a:avLst/>
          </a:prstGeom>
          <a:solidFill>
            <a:srgbClr val="F7FAFC"/>
          </a:solidFill>
          <a:ln/>
        </p:spPr>
        <p:txBody>
          <a:bodyPr/>
          <a:lstStyle/>
          <a:p>
            <a:endParaRPr lang="en-US"/>
          </a:p>
        </p:txBody>
      </p:sp>
      <p:sp>
        <p:nvSpPr>
          <p:cNvPr id="15" name="Shape 13"/>
          <p:cNvSpPr/>
          <p:nvPr/>
        </p:nvSpPr>
        <p:spPr>
          <a:xfrm>
            <a:off x="533095" y="1954987"/>
            <a:ext cx="28346" cy="1857146"/>
          </a:xfrm>
          <a:prstGeom prst="rect">
            <a:avLst/>
          </a:prstGeom>
          <a:solidFill>
            <a:srgbClr val="EE1E24"/>
          </a:solidFill>
          <a:ln/>
        </p:spPr>
        <p:txBody>
          <a:bodyPr/>
          <a:lstStyle/>
          <a:p>
            <a:endParaRPr lang="en-US"/>
          </a:p>
        </p:txBody>
      </p:sp>
      <p:sp>
        <p:nvSpPr>
          <p:cNvPr id="16" name="Shape 14"/>
          <p:cNvSpPr/>
          <p:nvPr/>
        </p:nvSpPr>
        <p:spPr>
          <a:xfrm>
            <a:off x="533095" y="4378147"/>
            <a:ext cx="5524805" cy="1591056"/>
          </a:xfrm>
          <a:prstGeom prst="rect">
            <a:avLst/>
          </a:prstGeom>
          <a:solidFill>
            <a:srgbClr val="F7FAFC"/>
          </a:solidFill>
          <a:ln/>
        </p:spPr>
        <p:txBody>
          <a:bodyPr/>
          <a:lstStyle/>
          <a:p>
            <a:endParaRPr lang="en-US"/>
          </a:p>
        </p:txBody>
      </p:sp>
      <p:sp>
        <p:nvSpPr>
          <p:cNvPr id="17" name="Shape 15"/>
          <p:cNvSpPr/>
          <p:nvPr/>
        </p:nvSpPr>
        <p:spPr>
          <a:xfrm>
            <a:off x="533095" y="4378147"/>
            <a:ext cx="28346" cy="1591056"/>
          </a:xfrm>
          <a:prstGeom prst="rect">
            <a:avLst/>
          </a:prstGeom>
          <a:solidFill>
            <a:srgbClr val="EE1E24"/>
          </a:solidFill>
          <a:ln/>
        </p:spPr>
        <p:txBody>
          <a:bodyPr/>
          <a:lstStyle/>
          <a:p>
            <a:endParaRPr lang="en-US"/>
          </a:p>
        </p:txBody>
      </p:sp>
      <p:sp>
        <p:nvSpPr>
          <p:cNvPr id="18" name="Shape 16"/>
          <p:cNvSpPr/>
          <p:nvPr/>
        </p:nvSpPr>
        <p:spPr>
          <a:xfrm>
            <a:off x="6286500" y="1954987"/>
            <a:ext cx="5391301" cy="1591056"/>
          </a:xfrm>
          <a:prstGeom prst="rect">
            <a:avLst/>
          </a:prstGeom>
          <a:solidFill>
            <a:srgbClr val="F7FAFC"/>
          </a:solidFill>
          <a:ln/>
        </p:spPr>
        <p:txBody>
          <a:bodyPr/>
          <a:lstStyle/>
          <a:p>
            <a:endParaRPr lang="en-US"/>
          </a:p>
        </p:txBody>
      </p:sp>
      <p:sp>
        <p:nvSpPr>
          <p:cNvPr id="19" name="Shape 17"/>
          <p:cNvSpPr/>
          <p:nvPr/>
        </p:nvSpPr>
        <p:spPr>
          <a:xfrm>
            <a:off x="6286500" y="1954987"/>
            <a:ext cx="28346" cy="1591056"/>
          </a:xfrm>
          <a:prstGeom prst="rect">
            <a:avLst/>
          </a:prstGeom>
          <a:solidFill>
            <a:srgbClr val="EE1E24"/>
          </a:solidFill>
          <a:ln/>
        </p:spPr>
        <p:txBody>
          <a:bodyPr/>
          <a:lstStyle/>
          <a:p>
            <a:endParaRPr lang="en-US"/>
          </a:p>
        </p:txBody>
      </p:sp>
      <p:sp>
        <p:nvSpPr>
          <p:cNvPr id="20" name="Text 18"/>
          <p:cNvSpPr txBox="1"/>
          <p:nvPr/>
        </p:nvSpPr>
        <p:spPr>
          <a:xfrm>
            <a:off x="866851" y="2078431"/>
            <a:ext cx="288676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Creating staffing capacity for project</a:t>
            </a:r>
            <a:endParaRPr lang="en-US" sz="1200"/>
          </a:p>
        </p:txBody>
      </p:sp>
      <p:sp>
        <p:nvSpPr>
          <p:cNvPr id="21" name="Text 19"/>
          <p:cNvSpPr txBox="1"/>
          <p:nvPr/>
        </p:nvSpPr>
        <p:spPr>
          <a:xfrm>
            <a:off x="866851" y="2349094"/>
            <a:ext cx="4163263"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Identifying what makes USASA attractive to sponsors</a:t>
            </a:r>
            <a:endParaRPr lang="en-US" sz="1200"/>
          </a:p>
        </p:txBody>
      </p:sp>
      <p:sp>
        <p:nvSpPr>
          <p:cNvPr id="22" name="Text 20"/>
          <p:cNvSpPr txBox="1"/>
          <p:nvPr/>
        </p:nvSpPr>
        <p:spPr>
          <a:xfrm>
            <a:off x="866851" y="2619756"/>
            <a:ext cx="34957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Need for updated marketing/pitch materials</a:t>
            </a:r>
            <a:endParaRPr lang="en-US" sz="1200"/>
          </a:p>
        </p:txBody>
      </p:sp>
      <p:sp>
        <p:nvSpPr>
          <p:cNvPr id="23" name="Text 21"/>
          <p:cNvSpPr txBox="1"/>
          <p:nvPr/>
        </p:nvSpPr>
        <p:spPr>
          <a:xfrm>
            <a:off x="866851" y="2890418"/>
            <a:ext cx="36768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Connecting with appropriate external partners</a:t>
            </a:r>
            <a:endParaRPr lang="en-US" sz="1200"/>
          </a:p>
        </p:txBody>
      </p:sp>
      <p:sp>
        <p:nvSpPr>
          <p:cNvPr id="24" name="Text 22"/>
          <p:cNvSpPr txBox="1"/>
          <p:nvPr/>
        </p:nvSpPr>
        <p:spPr>
          <a:xfrm>
            <a:off x="866851" y="3161081"/>
            <a:ext cx="38770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Diversifying revenue streams across membership</a:t>
            </a:r>
            <a:endParaRPr lang="en-US" sz="1200"/>
          </a:p>
        </p:txBody>
      </p:sp>
      <p:sp>
        <p:nvSpPr>
          <p:cNvPr id="25" name="Text 23"/>
          <p:cNvSpPr txBox="1"/>
          <p:nvPr/>
        </p:nvSpPr>
        <p:spPr>
          <a:xfrm>
            <a:off x="866851" y="3430829"/>
            <a:ext cx="402976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Balancing national and regional sponsorship needs</a:t>
            </a:r>
            <a:endParaRPr lang="en-US" sz="1200"/>
          </a:p>
        </p:txBody>
      </p:sp>
      <p:sp>
        <p:nvSpPr>
          <p:cNvPr id="26" name="Text 24"/>
          <p:cNvSpPr txBox="1"/>
          <p:nvPr/>
        </p:nvSpPr>
        <p:spPr>
          <a:xfrm>
            <a:off x="866851" y="4501591"/>
            <a:ext cx="464881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Creation of Brand Bullseye identifying key USASA attributes</a:t>
            </a:r>
            <a:endParaRPr lang="en-US" sz="1200"/>
          </a:p>
        </p:txBody>
      </p:sp>
      <p:sp>
        <p:nvSpPr>
          <p:cNvPr id="27" name="Text 25"/>
          <p:cNvSpPr txBox="1"/>
          <p:nvPr/>
        </p:nvSpPr>
        <p:spPr>
          <a:xfrm>
            <a:off x="866851" y="4772254"/>
            <a:ext cx="38386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Outside agency RFPs for sponsorship acquisition</a:t>
            </a:r>
            <a:endParaRPr lang="en-US" sz="1200"/>
          </a:p>
        </p:txBody>
      </p:sp>
      <p:sp>
        <p:nvSpPr>
          <p:cNvPr id="28" name="Text 26"/>
          <p:cNvSpPr txBox="1"/>
          <p:nvPr/>
        </p:nvSpPr>
        <p:spPr>
          <a:xfrm>
            <a:off x="866851" y="5042916"/>
            <a:ext cx="396301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Comprehensive revision of sponsor pitch materials</a:t>
            </a:r>
            <a:endParaRPr lang="en-US" sz="1200"/>
          </a:p>
        </p:txBody>
      </p:sp>
      <p:sp>
        <p:nvSpPr>
          <p:cNvPr id="29" name="Text 27"/>
          <p:cNvSpPr txBox="1"/>
          <p:nvPr/>
        </p:nvSpPr>
        <p:spPr>
          <a:xfrm>
            <a:off x="866851" y="5313578"/>
            <a:ext cx="414406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Identified sponsor targets across business categories</a:t>
            </a:r>
            <a:endParaRPr lang="en-US" sz="1200"/>
          </a:p>
        </p:txBody>
      </p:sp>
      <p:sp>
        <p:nvSpPr>
          <p:cNvPr id="30" name="Text 28"/>
          <p:cNvSpPr txBox="1"/>
          <p:nvPr/>
        </p:nvSpPr>
        <p:spPr>
          <a:xfrm>
            <a:off x="866851" y="5584241"/>
            <a:ext cx="4724705"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Database rehabilitation for improved targeting and analytics</a:t>
            </a:r>
            <a:endParaRPr lang="en-US" sz="1200"/>
          </a:p>
        </p:txBody>
      </p:sp>
      <p:sp>
        <p:nvSpPr>
          <p:cNvPr id="31" name="Text 29"/>
          <p:cNvSpPr txBox="1"/>
          <p:nvPr/>
        </p:nvSpPr>
        <p:spPr>
          <a:xfrm>
            <a:off x="6619341" y="2078431"/>
            <a:ext cx="4058107"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Input from potential sponsors on value propositions</a:t>
            </a:r>
            <a:endParaRPr lang="en-US" sz="1200"/>
          </a:p>
        </p:txBody>
      </p:sp>
      <p:sp>
        <p:nvSpPr>
          <p:cNvPr id="32" name="Text 30"/>
          <p:cNvSpPr txBox="1"/>
          <p:nvPr/>
        </p:nvSpPr>
        <p:spPr>
          <a:xfrm>
            <a:off x="6619341" y="2349094"/>
            <a:ext cx="400050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Review of past USASA pitch materials effectiveness</a:t>
            </a:r>
            <a:endParaRPr lang="en-US" sz="1200"/>
          </a:p>
        </p:txBody>
      </p:sp>
      <p:sp>
        <p:nvSpPr>
          <p:cNvPr id="33" name="Text 31"/>
          <p:cNvSpPr txBox="1"/>
          <p:nvPr/>
        </p:nvSpPr>
        <p:spPr>
          <a:xfrm>
            <a:off x="6619341" y="2619756"/>
            <a:ext cx="421081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Evaluation of member database for sponsor targeting</a:t>
            </a:r>
            <a:endParaRPr lang="en-US" sz="1200"/>
          </a:p>
        </p:txBody>
      </p:sp>
      <p:sp>
        <p:nvSpPr>
          <p:cNvPr id="34" name="Text 32"/>
          <p:cNvSpPr txBox="1"/>
          <p:nvPr/>
        </p:nvSpPr>
        <p:spPr>
          <a:xfrm>
            <a:off x="6619341" y="2890418"/>
            <a:ext cx="32104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Assessment of outside agency proposals</a:t>
            </a:r>
            <a:endParaRPr lang="en-US" sz="1200"/>
          </a:p>
        </p:txBody>
      </p:sp>
      <p:sp>
        <p:nvSpPr>
          <p:cNvPr id="35" name="Text 33"/>
          <p:cNvSpPr txBox="1"/>
          <p:nvPr/>
        </p:nvSpPr>
        <p:spPr>
          <a:xfrm>
            <a:off x="6619341" y="3161081"/>
            <a:ext cx="4657954"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National and regional member perspective on partnerships</a:t>
            </a:r>
            <a:endParaRPr lang="en-US" sz="1200"/>
          </a:p>
        </p:txBody>
      </p:sp>
      <p:sp>
        <p:nvSpPr>
          <p:cNvPr id="36" name="Shape 34"/>
          <p:cNvSpPr/>
          <p:nvPr/>
        </p:nvSpPr>
        <p:spPr>
          <a:xfrm>
            <a:off x="6286501" y="4107485"/>
            <a:ext cx="5391302" cy="2171700"/>
          </a:xfrm>
          <a:prstGeom prst="roundRect">
            <a:avLst>
              <a:gd name="adj" fmla="val 1477"/>
            </a:avLst>
          </a:prstGeom>
          <a:solidFill>
            <a:srgbClr val="EFF6FF"/>
          </a:solidFill>
          <a:ln/>
        </p:spPr>
        <p:txBody>
          <a:bodyPr/>
          <a:lstStyle/>
          <a:p>
            <a:endParaRPr lang="en-US"/>
          </a:p>
        </p:txBody>
      </p:sp>
      <p:pic>
        <p:nvPicPr>
          <p:cNvPr id="37" name="Image 0" descr="preencoded.png"/>
          <p:cNvPicPr>
            <a:picLocks noChangeAspect="1"/>
          </p:cNvPicPr>
          <p:nvPr/>
        </p:nvPicPr>
        <p:blipFill>
          <a:blip r:embed="rId3"/>
          <a:srcRect l="-1507" r="-1507"/>
          <a:stretch/>
        </p:blipFill>
        <p:spPr>
          <a:xfrm>
            <a:off x="6400800" y="4260190"/>
            <a:ext cx="85954" cy="133502"/>
          </a:xfrm>
          <a:prstGeom prst="rect">
            <a:avLst/>
          </a:prstGeom>
        </p:spPr>
      </p:pic>
      <p:sp>
        <p:nvSpPr>
          <p:cNvPr id="38" name="Text 35"/>
          <p:cNvSpPr txBox="1"/>
          <p:nvPr/>
        </p:nvSpPr>
        <p:spPr>
          <a:xfrm>
            <a:off x="6711276" y="4231143"/>
            <a:ext cx="1858061"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New Funding Sources:</a:t>
            </a:r>
            <a:endParaRPr lang="en-US" sz="1200" b="1"/>
          </a:p>
        </p:txBody>
      </p:sp>
      <p:sp>
        <p:nvSpPr>
          <p:cNvPr id="39" name="Text 36"/>
          <p:cNvSpPr txBox="1"/>
          <p:nvPr/>
        </p:nvSpPr>
        <p:spPr>
          <a:xfrm>
            <a:off x="6711276" y="4378361"/>
            <a:ext cx="5201107" cy="253289"/>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Partners increase organizational revenue by Q1 2026</a:t>
            </a:r>
            <a:endParaRPr lang="en-US" sz="1200"/>
          </a:p>
        </p:txBody>
      </p:sp>
      <p:pic>
        <p:nvPicPr>
          <p:cNvPr id="40" name="Image 1" descr="preencoded.png"/>
          <p:cNvPicPr>
            <a:picLocks noChangeAspect="1"/>
          </p:cNvPicPr>
          <p:nvPr/>
        </p:nvPicPr>
        <p:blipFill>
          <a:blip r:embed="rId4"/>
          <a:srcRect/>
          <a:stretch/>
        </p:blipFill>
        <p:spPr>
          <a:xfrm>
            <a:off x="6400800" y="4763110"/>
            <a:ext cx="133502" cy="133502"/>
          </a:xfrm>
          <a:prstGeom prst="rect">
            <a:avLst/>
          </a:prstGeom>
        </p:spPr>
      </p:pic>
      <p:sp>
        <p:nvSpPr>
          <p:cNvPr id="41" name="Text 37"/>
          <p:cNvSpPr txBox="1"/>
          <p:nvPr/>
        </p:nvSpPr>
        <p:spPr>
          <a:xfrm>
            <a:off x="6711276" y="4735046"/>
            <a:ext cx="2115007"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Enhanced Member Value:</a:t>
            </a:r>
            <a:endParaRPr lang="en-US" sz="1200" b="1"/>
          </a:p>
        </p:txBody>
      </p:sp>
      <p:sp>
        <p:nvSpPr>
          <p:cNvPr id="42" name="Text 38"/>
          <p:cNvSpPr txBox="1"/>
          <p:nvPr/>
        </p:nvSpPr>
        <p:spPr>
          <a:xfrm>
            <a:off x="6711276" y="4882264"/>
            <a:ext cx="5086807" cy="253289"/>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Individual discounts and special access by Q4 2025</a:t>
            </a:r>
            <a:endParaRPr lang="en-US" sz="1200"/>
          </a:p>
        </p:txBody>
      </p:sp>
      <p:pic>
        <p:nvPicPr>
          <p:cNvPr id="43" name="Image 2" descr="preencoded.png"/>
          <p:cNvPicPr>
            <a:picLocks noChangeAspect="1"/>
          </p:cNvPicPr>
          <p:nvPr/>
        </p:nvPicPr>
        <p:blipFill>
          <a:blip r:embed="rId5"/>
          <a:srcRect l="-1507" r="-1507"/>
          <a:stretch/>
        </p:blipFill>
        <p:spPr>
          <a:xfrm>
            <a:off x="6400800" y="5266030"/>
            <a:ext cx="171907" cy="133502"/>
          </a:xfrm>
          <a:prstGeom prst="rect">
            <a:avLst/>
          </a:prstGeom>
        </p:spPr>
      </p:pic>
      <p:sp>
        <p:nvSpPr>
          <p:cNvPr id="44" name="Text 39"/>
          <p:cNvSpPr txBox="1"/>
          <p:nvPr/>
        </p:nvSpPr>
        <p:spPr>
          <a:xfrm>
            <a:off x="6711276" y="5238245"/>
            <a:ext cx="1877263"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Strategic Partnerships:</a:t>
            </a:r>
            <a:endParaRPr lang="en-US" sz="1200" b="1"/>
          </a:p>
        </p:txBody>
      </p:sp>
      <p:sp>
        <p:nvSpPr>
          <p:cNvPr id="45" name="Text 40"/>
          <p:cNvSpPr txBox="1"/>
          <p:nvPr/>
        </p:nvSpPr>
        <p:spPr>
          <a:xfrm>
            <a:off x="6711276" y="5741165"/>
            <a:ext cx="2276856"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National &amp; Regional Impact:</a:t>
            </a:r>
            <a:endParaRPr lang="en-US" sz="1200" b="1"/>
          </a:p>
        </p:txBody>
      </p:sp>
      <p:sp>
        <p:nvSpPr>
          <p:cNvPr id="46" name="Text 41"/>
          <p:cNvSpPr txBox="1"/>
          <p:nvPr/>
        </p:nvSpPr>
        <p:spPr>
          <a:xfrm>
            <a:off x="6711276" y="5419296"/>
            <a:ext cx="4334256" cy="219456"/>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Supporting soccer communities nationwide</a:t>
            </a:r>
            <a:endParaRPr lang="en-US" sz="1200"/>
          </a:p>
        </p:txBody>
      </p:sp>
      <p:pic>
        <p:nvPicPr>
          <p:cNvPr id="47" name="Image 3" descr="preencoded.png"/>
          <p:cNvPicPr>
            <a:picLocks noChangeAspect="1"/>
          </p:cNvPicPr>
          <p:nvPr/>
        </p:nvPicPr>
        <p:blipFill>
          <a:blip r:embed="rId6"/>
          <a:srcRect l="-1507" r="-1507"/>
          <a:stretch/>
        </p:blipFill>
        <p:spPr>
          <a:xfrm>
            <a:off x="6400800" y="5768950"/>
            <a:ext cx="171907" cy="133502"/>
          </a:xfrm>
          <a:prstGeom prst="rect">
            <a:avLst/>
          </a:prstGeom>
        </p:spPr>
      </p:pic>
      <p:sp>
        <p:nvSpPr>
          <p:cNvPr id="48" name="Text 42"/>
          <p:cNvSpPr txBox="1"/>
          <p:nvPr/>
        </p:nvSpPr>
        <p:spPr>
          <a:xfrm>
            <a:off x="6711276" y="5955135"/>
            <a:ext cx="4753051" cy="186537"/>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Benefits across the membership ecosystem</a:t>
            </a:r>
            <a:endParaRPr lang="en-US" sz="1200"/>
          </a:p>
        </p:txBody>
      </p:sp>
      <p:sp>
        <p:nvSpPr>
          <p:cNvPr id="49" name="Shape 43"/>
          <p:cNvSpPr/>
          <p:nvPr/>
        </p:nvSpPr>
        <p:spPr>
          <a:xfrm>
            <a:off x="0" y="6819595"/>
            <a:ext cx="12191695" cy="38405"/>
          </a:xfrm>
          <a:prstGeom prst="rect">
            <a:avLst/>
          </a:prstGeom>
          <a:solidFill>
            <a:srgbClr val="003366"/>
          </a:solidFill>
          <a:ln/>
        </p:spPr>
        <p:txBody>
          <a:bodyPr/>
          <a:lstStyle/>
          <a:p>
            <a:endParaRPr lang="en-US"/>
          </a:p>
        </p:txBody>
      </p:sp>
      <p:sp>
        <p:nvSpPr>
          <p:cNvPr id="50" name="Shape 2">
            <a:extLst>
              <a:ext uri="{FF2B5EF4-FFF2-40B4-BE49-F238E27FC236}">
                <a16:creationId xmlns:a16="http://schemas.microsoft.com/office/drawing/2014/main" id="{927541FB-628E-2A9D-B8BC-A07AAE3DB3A7}"/>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51" name="Text 3">
            <a:extLst>
              <a:ext uri="{FF2B5EF4-FFF2-40B4-BE49-F238E27FC236}">
                <a16:creationId xmlns:a16="http://schemas.microsoft.com/office/drawing/2014/main" id="{29F853A6-4471-376A-0DA8-ACD622839F8B}"/>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1</a:t>
            </a:r>
            <a:endParaRPr lang="en-US" sz="1600"/>
          </a:p>
        </p:txBody>
      </p:sp>
      <p:sp>
        <p:nvSpPr>
          <p:cNvPr id="52" name="Shape 4">
            <a:extLst>
              <a:ext uri="{FF2B5EF4-FFF2-40B4-BE49-F238E27FC236}">
                <a16:creationId xmlns:a16="http://schemas.microsoft.com/office/drawing/2014/main" id="{B45287B5-0C16-FF72-D00F-DE16E95299E6}"/>
              </a:ext>
            </a:extLst>
          </p:cNvPr>
          <p:cNvSpPr/>
          <p:nvPr/>
        </p:nvSpPr>
        <p:spPr>
          <a:xfrm>
            <a:off x="533095" y="1208837"/>
            <a:ext cx="11125505" cy="19202"/>
          </a:xfrm>
          <a:prstGeom prst="rect">
            <a:avLst/>
          </a:prstGeom>
          <a:solidFill>
            <a:srgbClr val="003366"/>
          </a:solidFill>
          <a:ln/>
        </p:spPr>
        <p:txBody>
          <a:bodyPr/>
          <a:lstStyle/>
          <a:p>
            <a:endParaRPr lang="en-US"/>
          </a:p>
        </p:txBody>
      </p:sp>
      <p:pic>
        <p:nvPicPr>
          <p:cNvPr id="54" name="Image 4" descr="preencoded.png">
            <a:extLst>
              <a:ext uri="{FF2B5EF4-FFF2-40B4-BE49-F238E27FC236}">
                <a16:creationId xmlns:a16="http://schemas.microsoft.com/office/drawing/2014/main" id="{8ADBB774-32CB-B37B-020B-98B7A66794CB}"/>
              </a:ext>
            </a:extLst>
          </p:cNvPr>
          <p:cNvPicPr>
            <a:picLocks noChangeAspect="1"/>
          </p:cNvPicPr>
          <p:nvPr/>
        </p:nvPicPr>
        <p:blipFill>
          <a:blip r:embed="rId7"/>
          <a:srcRect l="-1648" r="-1648"/>
          <a:stretch/>
        </p:blipFill>
        <p:spPr>
          <a:xfrm>
            <a:off x="666597" y="2119122"/>
            <a:ext cx="85954" cy="95098"/>
          </a:xfrm>
          <a:prstGeom prst="rect">
            <a:avLst/>
          </a:prstGeom>
        </p:spPr>
      </p:pic>
      <p:pic>
        <p:nvPicPr>
          <p:cNvPr id="55" name="Image 4" descr="preencoded.png">
            <a:extLst>
              <a:ext uri="{FF2B5EF4-FFF2-40B4-BE49-F238E27FC236}">
                <a16:creationId xmlns:a16="http://schemas.microsoft.com/office/drawing/2014/main" id="{F5A7BC66-EF32-716B-2769-F98E4E750AF2}"/>
              </a:ext>
            </a:extLst>
          </p:cNvPr>
          <p:cNvPicPr>
            <a:picLocks noChangeAspect="1"/>
          </p:cNvPicPr>
          <p:nvPr/>
        </p:nvPicPr>
        <p:blipFill>
          <a:blip r:embed="rId7"/>
          <a:srcRect l="-1648" r="-1648"/>
          <a:stretch/>
        </p:blipFill>
        <p:spPr>
          <a:xfrm>
            <a:off x="666597" y="2394848"/>
            <a:ext cx="85954" cy="95098"/>
          </a:xfrm>
          <a:prstGeom prst="rect">
            <a:avLst/>
          </a:prstGeom>
        </p:spPr>
      </p:pic>
      <p:pic>
        <p:nvPicPr>
          <p:cNvPr id="56" name="Image 4" descr="preencoded.png">
            <a:extLst>
              <a:ext uri="{FF2B5EF4-FFF2-40B4-BE49-F238E27FC236}">
                <a16:creationId xmlns:a16="http://schemas.microsoft.com/office/drawing/2014/main" id="{477CD422-E071-D261-B19F-FE33EAA707EF}"/>
              </a:ext>
            </a:extLst>
          </p:cNvPr>
          <p:cNvPicPr>
            <a:picLocks noChangeAspect="1"/>
          </p:cNvPicPr>
          <p:nvPr/>
        </p:nvPicPr>
        <p:blipFill>
          <a:blip r:embed="rId7"/>
          <a:srcRect l="-1648" r="-1648"/>
          <a:stretch/>
        </p:blipFill>
        <p:spPr>
          <a:xfrm>
            <a:off x="666597" y="2661819"/>
            <a:ext cx="85954" cy="95098"/>
          </a:xfrm>
          <a:prstGeom prst="rect">
            <a:avLst/>
          </a:prstGeom>
        </p:spPr>
      </p:pic>
      <p:pic>
        <p:nvPicPr>
          <p:cNvPr id="57" name="Image 4" descr="preencoded.png">
            <a:extLst>
              <a:ext uri="{FF2B5EF4-FFF2-40B4-BE49-F238E27FC236}">
                <a16:creationId xmlns:a16="http://schemas.microsoft.com/office/drawing/2014/main" id="{903E9D3A-A5E3-C6D8-A41A-5B322DFD4C51}"/>
              </a:ext>
            </a:extLst>
          </p:cNvPr>
          <p:cNvPicPr>
            <a:picLocks noChangeAspect="1"/>
          </p:cNvPicPr>
          <p:nvPr/>
        </p:nvPicPr>
        <p:blipFill>
          <a:blip r:embed="rId7"/>
          <a:srcRect l="-1648" r="-1648"/>
          <a:stretch/>
        </p:blipFill>
        <p:spPr>
          <a:xfrm>
            <a:off x="666597" y="2936138"/>
            <a:ext cx="85954" cy="95098"/>
          </a:xfrm>
          <a:prstGeom prst="rect">
            <a:avLst/>
          </a:prstGeom>
        </p:spPr>
      </p:pic>
      <p:pic>
        <p:nvPicPr>
          <p:cNvPr id="58" name="Image 4" descr="preencoded.png">
            <a:extLst>
              <a:ext uri="{FF2B5EF4-FFF2-40B4-BE49-F238E27FC236}">
                <a16:creationId xmlns:a16="http://schemas.microsoft.com/office/drawing/2014/main" id="{2F02EA25-8C11-7C89-5E03-723E5AF956A3}"/>
              </a:ext>
            </a:extLst>
          </p:cNvPr>
          <p:cNvPicPr>
            <a:picLocks noChangeAspect="1"/>
          </p:cNvPicPr>
          <p:nvPr/>
        </p:nvPicPr>
        <p:blipFill>
          <a:blip r:embed="rId7"/>
          <a:srcRect l="-1648" r="-1648"/>
          <a:stretch/>
        </p:blipFill>
        <p:spPr>
          <a:xfrm>
            <a:off x="660695" y="3233104"/>
            <a:ext cx="85954" cy="95098"/>
          </a:xfrm>
          <a:prstGeom prst="rect">
            <a:avLst/>
          </a:prstGeom>
        </p:spPr>
      </p:pic>
      <p:pic>
        <p:nvPicPr>
          <p:cNvPr id="59" name="Image 4" descr="preencoded.png">
            <a:extLst>
              <a:ext uri="{FF2B5EF4-FFF2-40B4-BE49-F238E27FC236}">
                <a16:creationId xmlns:a16="http://schemas.microsoft.com/office/drawing/2014/main" id="{3DFAD3FE-9604-88CF-E333-E37EAD95D018}"/>
              </a:ext>
            </a:extLst>
          </p:cNvPr>
          <p:cNvPicPr>
            <a:picLocks noChangeAspect="1"/>
          </p:cNvPicPr>
          <p:nvPr/>
        </p:nvPicPr>
        <p:blipFill>
          <a:blip r:embed="rId7"/>
          <a:srcRect l="-1648" r="-1648"/>
          <a:stretch/>
        </p:blipFill>
        <p:spPr>
          <a:xfrm>
            <a:off x="664809" y="3489163"/>
            <a:ext cx="85954" cy="95098"/>
          </a:xfrm>
          <a:prstGeom prst="rect">
            <a:avLst/>
          </a:prstGeom>
        </p:spPr>
      </p:pic>
      <p:pic>
        <p:nvPicPr>
          <p:cNvPr id="60" name="Image 4" descr="preencoded.png">
            <a:extLst>
              <a:ext uri="{FF2B5EF4-FFF2-40B4-BE49-F238E27FC236}">
                <a16:creationId xmlns:a16="http://schemas.microsoft.com/office/drawing/2014/main" id="{E32F6EA8-7AC6-6C95-9B50-6E43FF432E49}"/>
              </a:ext>
            </a:extLst>
          </p:cNvPr>
          <p:cNvPicPr>
            <a:picLocks noChangeAspect="1"/>
          </p:cNvPicPr>
          <p:nvPr/>
        </p:nvPicPr>
        <p:blipFill>
          <a:blip r:embed="rId7"/>
          <a:srcRect l="-1648" r="-1648"/>
          <a:stretch/>
        </p:blipFill>
        <p:spPr>
          <a:xfrm>
            <a:off x="6436006" y="2108242"/>
            <a:ext cx="85954" cy="95098"/>
          </a:xfrm>
          <a:prstGeom prst="rect">
            <a:avLst/>
          </a:prstGeom>
        </p:spPr>
      </p:pic>
      <p:pic>
        <p:nvPicPr>
          <p:cNvPr id="61" name="Image 4" descr="preencoded.png">
            <a:extLst>
              <a:ext uri="{FF2B5EF4-FFF2-40B4-BE49-F238E27FC236}">
                <a16:creationId xmlns:a16="http://schemas.microsoft.com/office/drawing/2014/main" id="{34511C0D-17B0-B6C4-9CA4-0042D78B405F}"/>
              </a:ext>
            </a:extLst>
          </p:cNvPr>
          <p:cNvPicPr>
            <a:picLocks noChangeAspect="1"/>
          </p:cNvPicPr>
          <p:nvPr/>
        </p:nvPicPr>
        <p:blipFill>
          <a:blip r:embed="rId7"/>
          <a:srcRect l="-1648" r="-1648"/>
          <a:stretch/>
        </p:blipFill>
        <p:spPr>
          <a:xfrm>
            <a:off x="6436006" y="2383968"/>
            <a:ext cx="85954" cy="95098"/>
          </a:xfrm>
          <a:prstGeom prst="rect">
            <a:avLst/>
          </a:prstGeom>
        </p:spPr>
      </p:pic>
      <p:pic>
        <p:nvPicPr>
          <p:cNvPr id="62" name="Image 4" descr="preencoded.png">
            <a:extLst>
              <a:ext uri="{FF2B5EF4-FFF2-40B4-BE49-F238E27FC236}">
                <a16:creationId xmlns:a16="http://schemas.microsoft.com/office/drawing/2014/main" id="{F0CB6050-A0B8-BEC8-DB45-D8D0912E6C29}"/>
              </a:ext>
            </a:extLst>
          </p:cNvPr>
          <p:cNvPicPr>
            <a:picLocks noChangeAspect="1"/>
          </p:cNvPicPr>
          <p:nvPr/>
        </p:nvPicPr>
        <p:blipFill>
          <a:blip r:embed="rId7"/>
          <a:srcRect l="-1648" r="-1648"/>
          <a:stretch/>
        </p:blipFill>
        <p:spPr>
          <a:xfrm>
            <a:off x="6436006" y="2650939"/>
            <a:ext cx="85954" cy="95098"/>
          </a:xfrm>
          <a:prstGeom prst="rect">
            <a:avLst/>
          </a:prstGeom>
        </p:spPr>
      </p:pic>
      <p:pic>
        <p:nvPicPr>
          <p:cNvPr id="63" name="Image 4" descr="preencoded.png">
            <a:extLst>
              <a:ext uri="{FF2B5EF4-FFF2-40B4-BE49-F238E27FC236}">
                <a16:creationId xmlns:a16="http://schemas.microsoft.com/office/drawing/2014/main" id="{D0AFC8BF-4B45-10F6-125F-C3998ED14EF5}"/>
              </a:ext>
            </a:extLst>
          </p:cNvPr>
          <p:cNvPicPr>
            <a:picLocks noChangeAspect="1"/>
          </p:cNvPicPr>
          <p:nvPr/>
        </p:nvPicPr>
        <p:blipFill>
          <a:blip r:embed="rId7"/>
          <a:srcRect l="-1648" r="-1648"/>
          <a:stretch/>
        </p:blipFill>
        <p:spPr>
          <a:xfrm>
            <a:off x="6436006" y="2925258"/>
            <a:ext cx="85954" cy="95098"/>
          </a:xfrm>
          <a:prstGeom prst="rect">
            <a:avLst/>
          </a:prstGeom>
        </p:spPr>
      </p:pic>
      <p:pic>
        <p:nvPicPr>
          <p:cNvPr id="64" name="Image 4" descr="preencoded.png">
            <a:extLst>
              <a:ext uri="{FF2B5EF4-FFF2-40B4-BE49-F238E27FC236}">
                <a16:creationId xmlns:a16="http://schemas.microsoft.com/office/drawing/2014/main" id="{FFB92776-FCCC-A8E4-198E-A3306AF173F0}"/>
              </a:ext>
            </a:extLst>
          </p:cNvPr>
          <p:cNvPicPr>
            <a:picLocks noChangeAspect="1"/>
          </p:cNvPicPr>
          <p:nvPr/>
        </p:nvPicPr>
        <p:blipFill>
          <a:blip r:embed="rId7"/>
          <a:srcRect l="-1648" r="-1648"/>
          <a:stretch/>
        </p:blipFill>
        <p:spPr>
          <a:xfrm>
            <a:off x="6430104" y="3222224"/>
            <a:ext cx="85954" cy="95098"/>
          </a:xfrm>
          <a:prstGeom prst="rect">
            <a:avLst/>
          </a:prstGeom>
        </p:spPr>
      </p:pic>
      <p:pic>
        <p:nvPicPr>
          <p:cNvPr id="66" name="Image 4" descr="preencoded.png">
            <a:extLst>
              <a:ext uri="{FF2B5EF4-FFF2-40B4-BE49-F238E27FC236}">
                <a16:creationId xmlns:a16="http://schemas.microsoft.com/office/drawing/2014/main" id="{9CC4E21A-6D25-F58E-12C1-13EF3CD4B109}"/>
              </a:ext>
            </a:extLst>
          </p:cNvPr>
          <p:cNvPicPr>
            <a:picLocks noChangeAspect="1"/>
          </p:cNvPicPr>
          <p:nvPr/>
        </p:nvPicPr>
        <p:blipFill>
          <a:blip r:embed="rId7"/>
          <a:srcRect l="-1648" r="-1648"/>
          <a:stretch/>
        </p:blipFill>
        <p:spPr>
          <a:xfrm>
            <a:off x="668774" y="4531389"/>
            <a:ext cx="85954" cy="95098"/>
          </a:xfrm>
          <a:prstGeom prst="rect">
            <a:avLst/>
          </a:prstGeom>
        </p:spPr>
      </p:pic>
      <p:pic>
        <p:nvPicPr>
          <p:cNvPr id="67" name="Image 4" descr="preencoded.png">
            <a:extLst>
              <a:ext uri="{FF2B5EF4-FFF2-40B4-BE49-F238E27FC236}">
                <a16:creationId xmlns:a16="http://schemas.microsoft.com/office/drawing/2014/main" id="{9182034B-B922-68B8-379C-29248C19A784}"/>
              </a:ext>
            </a:extLst>
          </p:cNvPr>
          <p:cNvPicPr>
            <a:picLocks noChangeAspect="1"/>
          </p:cNvPicPr>
          <p:nvPr/>
        </p:nvPicPr>
        <p:blipFill>
          <a:blip r:embed="rId7"/>
          <a:srcRect l="-1648" r="-1648"/>
          <a:stretch/>
        </p:blipFill>
        <p:spPr>
          <a:xfrm>
            <a:off x="668774" y="4807115"/>
            <a:ext cx="85954" cy="95098"/>
          </a:xfrm>
          <a:prstGeom prst="rect">
            <a:avLst/>
          </a:prstGeom>
        </p:spPr>
      </p:pic>
      <p:pic>
        <p:nvPicPr>
          <p:cNvPr id="68" name="Image 4" descr="preencoded.png">
            <a:extLst>
              <a:ext uri="{FF2B5EF4-FFF2-40B4-BE49-F238E27FC236}">
                <a16:creationId xmlns:a16="http://schemas.microsoft.com/office/drawing/2014/main" id="{7CC60889-D868-9796-B1AE-BEDC796DF257}"/>
              </a:ext>
            </a:extLst>
          </p:cNvPr>
          <p:cNvPicPr>
            <a:picLocks noChangeAspect="1"/>
          </p:cNvPicPr>
          <p:nvPr/>
        </p:nvPicPr>
        <p:blipFill>
          <a:blip r:embed="rId7"/>
          <a:srcRect l="-1648" r="-1648"/>
          <a:stretch/>
        </p:blipFill>
        <p:spPr>
          <a:xfrm>
            <a:off x="668774" y="5074086"/>
            <a:ext cx="85954" cy="95098"/>
          </a:xfrm>
          <a:prstGeom prst="rect">
            <a:avLst/>
          </a:prstGeom>
        </p:spPr>
      </p:pic>
      <p:pic>
        <p:nvPicPr>
          <p:cNvPr id="69" name="Image 4" descr="preencoded.png">
            <a:extLst>
              <a:ext uri="{FF2B5EF4-FFF2-40B4-BE49-F238E27FC236}">
                <a16:creationId xmlns:a16="http://schemas.microsoft.com/office/drawing/2014/main" id="{9F2B23DF-AD2D-E48B-87C0-35328F2020EF}"/>
              </a:ext>
            </a:extLst>
          </p:cNvPr>
          <p:cNvPicPr>
            <a:picLocks noChangeAspect="1"/>
          </p:cNvPicPr>
          <p:nvPr/>
        </p:nvPicPr>
        <p:blipFill>
          <a:blip r:embed="rId7"/>
          <a:srcRect l="-1648" r="-1648"/>
          <a:stretch/>
        </p:blipFill>
        <p:spPr>
          <a:xfrm>
            <a:off x="668774" y="5348405"/>
            <a:ext cx="85954" cy="95098"/>
          </a:xfrm>
          <a:prstGeom prst="rect">
            <a:avLst/>
          </a:prstGeom>
        </p:spPr>
      </p:pic>
      <p:pic>
        <p:nvPicPr>
          <p:cNvPr id="70" name="Image 4" descr="preencoded.png">
            <a:extLst>
              <a:ext uri="{FF2B5EF4-FFF2-40B4-BE49-F238E27FC236}">
                <a16:creationId xmlns:a16="http://schemas.microsoft.com/office/drawing/2014/main" id="{B52B10D3-098C-98A7-499F-7DDB75CF83BF}"/>
              </a:ext>
            </a:extLst>
          </p:cNvPr>
          <p:cNvPicPr>
            <a:picLocks noChangeAspect="1"/>
          </p:cNvPicPr>
          <p:nvPr/>
        </p:nvPicPr>
        <p:blipFill>
          <a:blip r:embed="rId7"/>
          <a:srcRect l="-1648" r="-1648"/>
          <a:stretch/>
        </p:blipFill>
        <p:spPr>
          <a:xfrm>
            <a:off x="660695" y="5627217"/>
            <a:ext cx="85954" cy="9509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4" name="Shape 2"/>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5" name="Text 3"/>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1</a:t>
            </a:r>
            <a:endParaRPr lang="en-US" sz="1600"/>
          </a:p>
        </p:txBody>
      </p:sp>
      <p:sp>
        <p:nvSpPr>
          <p:cNvPr id="6" name="Shape 4"/>
          <p:cNvSpPr/>
          <p:nvPr/>
        </p:nvSpPr>
        <p:spPr>
          <a:xfrm>
            <a:off x="533095" y="1208837"/>
            <a:ext cx="11125505" cy="19202"/>
          </a:xfrm>
          <a:prstGeom prst="rect">
            <a:avLst/>
          </a:prstGeom>
          <a:solidFill>
            <a:srgbClr val="003366"/>
          </a:solidFill>
          <a:ln/>
        </p:spPr>
        <p:txBody>
          <a:bodyPr/>
          <a:lstStyle/>
          <a:p>
            <a:endParaRPr lang="en-US"/>
          </a:p>
        </p:txBody>
      </p:sp>
      <p:sp>
        <p:nvSpPr>
          <p:cNvPr id="7" name="Text 5"/>
          <p:cNvSpPr txBox="1"/>
          <p:nvPr/>
        </p:nvSpPr>
        <p:spPr>
          <a:xfrm>
            <a:off x="533095" y="733349"/>
            <a:ext cx="7010705"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Key Accomplishments &amp; Narrative Context</a:t>
            </a:r>
            <a:endParaRPr lang="en-US" sz="2400"/>
          </a:p>
        </p:txBody>
      </p:sp>
      <p:pic>
        <p:nvPicPr>
          <p:cNvPr id="8" name="Image 0" descr="preencoded.png"/>
          <p:cNvPicPr>
            <a:picLocks noChangeAspect="1"/>
          </p:cNvPicPr>
          <p:nvPr/>
        </p:nvPicPr>
        <p:blipFill>
          <a:blip r:embed="rId3"/>
          <a:srcRect l="-133" r="-133"/>
          <a:stretch/>
        </p:blipFill>
        <p:spPr>
          <a:xfrm>
            <a:off x="533095" y="1571854"/>
            <a:ext cx="171907" cy="228600"/>
          </a:xfrm>
          <a:prstGeom prst="rect">
            <a:avLst/>
          </a:prstGeom>
        </p:spPr>
      </p:pic>
      <p:sp>
        <p:nvSpPr>
          <p:cNvPr id="9" name="Text 6"/>
          <p:cNvSpPr txBox="1"/>
          <p:nvPr/>
        </p:nvSpPr>
        <p:spPr>
          <a:xfrm>
            <a:off x="780898" y="1552651"/>
            <a:ext cx="2809951"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Key Accomplishments</a:t>
            </a:r>
            <a:endParaRPr lang="en-US" sz="1800"/>
          </a:p>
        </p:txBody>
      </p:sp>
      <p:sp>
        <p:nvSpPr>
          <p:cNvPr id="10" name="Shape 7"/>
          <p:cNvSpPr/>
          <p:nvPr/>
        </p:nvSpPr>
        <p:spPr>
          <a:xfrm>
            <a:off x="533095" y="1967789"/>
            <a:ext cx="5410505" cy="3762756"/>
          </a:xfrm>
          <a:prstGeom prst="roundRect">
            <a:avLst>
              <a:gd name="adj" fmla="val 492"/>
            </a:avLst>
          </a:prstGeom>
          <a:solidFill>
            <a:srgbClr val="F7FAFC"/>
          </a:solidFill>
          <a:ln/>
        </p:spPr>
        <p:txBody>
          <a:bodyPr/>
          <a:lstStyle/>
          <a:p>
            <a:endParaRPr lang="en-US"/>
          </a:p>
        </p:txBody>
      </p:sp>
      <p:sp>
        <p:nvSpPr>
          <p:cNvPr id="11" name="Shape 8"/>
          <p:cNvSpPr/>
          <p:nvPr/>
        </p:nvSpPr>
        <p:spPr>
          <a:xfrm>
            <a:off x="533095" y="1967789"/>
            <a:ext cx="38405" cy="3762756"/>
          </a:xfrm>
          <a:prstGeom prst="rect">
            <a:avLst/>
          </a:prstGeom>
          <a:solidFill>
            <a:srgbClr val="EE1F25"/>
          </a:solidFill>
          <a:ln/>
        </p:spPr>
        <p:txBody>
          <a:bodyPr/>
          <a:lstStyle/>
          <a:p>
            <a:endParaRPr lang="en-US"/>
          </a:p>
        </p:txBody>
      </p:sp>
      <p:pic>
        <p:nvPicPr>
          <p:cNvPr id="12" name="Image 1" descr="preencoded.png"/>
          <p:cNvPicPr>
            <a:picLocks noChangeAspect="1"/>
          </p:cNvPicPr>
          <p:nvPr/>
        </p:nvPicPr>
        <p:blipFill>
          <a:blip r:embed="rId4"/>
          <a:srcRect/>
          <a:stretch/>
        </p:blipFill>
        <p:spPr>
          <a:xfrm>
            <a:off x="942746" y="2157984"/>
            <a:ext cx="152705" cy="152705"/>
          </a:xfrm>
          <a:prstGeom prst="rect">
            <a:avLst/>
          </a:prstGeom>
        </p:spPr>
      </p:pic>
      <p:sp>
        <p:nvSpPr>
          <p:cNvPr id="13" name="Text 9"/>
          <p:cNvSpPr txBox="1"/>
          <p:nvPr/>
        </p:nvSpPr>
        <p:spPr>
          <a:xfrm>
            <a:off x="1209751" y="2129638"/>
            <a:ext cx="3777386"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Rehabilitated Player Member Database for newsletter and management use</a:t>
            </a:r>
            <a:endParaRPr lang="en-US" sz="1300"/>
          </a:p>
        </p:txBody>
      </p:sp>
      <p:pic>
        <p:nvPicPr>
          <p:cNvPr id="14" name="Image 2" descr="preencoded.png"/>
          <p:cNvPicPr>
            <a:picLocks noChangeAspect="1"/>
          </p:cNvPicPr>
          <p:nvPr/>
        </p:nvPicPr>
        <p:blipFill>
          <a:blip r:embed="rId4"/>
          <a:srcRect/>
          <a:stretch/>
        </p:blipFill>
        <p:spPr>
          <a:xfrm>
            <a:off x="942746" y="2752344"/>
            <a:ext cx="152705" cy="152705"/>
          </a:xfrm>
          <a:prstGeom prst="rect">
            <a:avLst/>
          </a:prstGeom>
        </p:spPr>
      </p:pic>
      <p:sp>
        <p:nvSpPr>
          <p:cNvPr id="15" name="Text 10"/>
          <p:cNvSpPr txBox="1"/>
          <p:nvPr/>
        </p:nvSpPr>
        <p:spPr>
          <a:xfrm>
            <a:off x="1209751" y="2723998"/>
            <a:ext cx="4377233"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Evaluated what makes USASA an attractive partner for sponsors</a:t>
            </a:r>
            <a:endParaRPr lang="en-US" sz="1300"/>
          </a:p>
        </p:txBody>
      </p:sp>
      <p:pic>
        <p:nvPicPr>
          <p:cNvPr id="16" name="Image 3" descr="preencoded.png"/>
          <p:cNvPicPr>
            <a:picLocks noChangeAspect="1"/>
          </p:cNvPicPr>
          <p:nvPr/>
        </p:nvPicPr>
        <p:blipFill>
          <a:blip r:embed="rId4"/>
          <a:srcRect/>
          <a:stretch/>
        </p:blipFill>
        <p:spPr>
          <a:xfrm>
            <a:off x="942746" y="3346704"/>
            <a:ext cx="152705" cy="152705"/>
          </a:xfrm>
          <a:prstGeom prst="rect">
            <a:avLst/>
          </a:prstGeom>
        </p:spPr>
      </p:pic>
      <p:sp>
        <p:nvSpPr>
          <p:cNvPr id="17" name="Text 11"/>
          <p:cNvSpPr txBox="1"/>
          <p:nvPr/>
        </p:nvSpPr>
        <p:spPr>
          <a:xfrm>
            <a:off x="1209751" y="3318358"/>
            <a:ext cx="4377233"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Created a Brand Bullseye identifying key attributes of USASA</a:t>
            </a:r>
            <a:endParaRPr lang="en-US" sz="1300"/>
          </a:p>
        </p:txBody>
      </p:sp>
      <p:pic>
        <p:nvPicPr>
          <p:cNvPr id="18" name="Image 4" descr="preencoded.png"/>
          <p:cNvPicPr>
            <a:picLocks noChangeAspect="1"/>
          </p:cNvPicPr>
          <p:nvPr/>
        </p:nvPicPr>
        <p:blipFill>
          <a:blip r:embed="rId4"/>
          <a:srcRect/>
          <a:stretch/>
        </p:blipFill>
        <p:spPr>
          <a:xfrm>
            <a:off x="942746" y="3941978"/>
            <a:ext cx="152705" cy="152705"/>
          </a:xfrm>
          <a:prstGeom prst="rect">
            <a:avLst/>
          </a:prstGeom>
        </p:spPr>
      </p:pic>
      <p:sp>
        <p:nvSpPr>
          <p:cNvPr id="19" name="Text 12"/>
          <p:cNvSpPr txBox="1"/>
          <p:nvPr/>
        </p:nvSpPr>
        <p:spPr>
          <a:xfrm>
            <a:off x="1209751" y="3912718"/>
            <a:ext cx="3976726"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Solicited proposals from outside agencies for sponsorship acquisition</a:t>
            </a:r>
            <a:endParaRPr lang="en-US" sz="1300"/>
          </a:p>
        </p:txBody>
      </p:sp>
      <p:pic>
        <p:nvPicPr>
          <p:cNvPr id="20" name="Image 5" descr="preencoded.png"/>
          <p:cNvPicPr>
            <a:picLocks noChangeAspect="1"/>
          </p:cNvPicPr>
          <p:nvPr/>
        </p:nvPicPr>
        <p:blipFill>
          <a:blip r:embed="rId4"/>
          <a:srcRect/>
          <a:stretch/>
        </p:blipFill>
        <p:spPr>
          <a:xfrm>
            <a:off x="942746" y="4536338"/>
            <a:ext cx="152705" cy="152705"/>
          </a:xfrm>
          <a:prstGeom prst="rect">
            <a:avLst/>
          </a:prstGeom>
        </p:spPr>
      </p:pic>
      <p:sp>
        <p:nvSpPr>
          <p:cNvPr id="21" name="Text 13"/>
          <p:cNvSpPr txBox="1"/>
          <p:nvPr/>
        </p:nvSpPr>
        <p:spPr>
          <a:xfrm>
            <a:off x="1209751" y="4507078"/>
            <a:ext cx="4539082"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Began identifying categories and potential sponsor targets</a:t>
            </a:r>
            <a:endParaRPr lang="en-US" sz="1300"/>
          </a:p>
        </p:txBody>
      </p:sp>
      <p:pic>
        <p:nvPicPr>
          <p:cNvPr id="22" name="Image 6" descr="preencoded.png"/>
          <p:cNvPicPr>
            <a:picLocks noChangeAspect="1"/>
          </p:cNvPicPr>
          <p:nvPr/>
        </p:nvPicPr>
        <p:blipFill>
          <a:blip r:embed="rId4"/>
          <a:srcRect/>
          <a:stretch/>
        </p:blipFill>
        <p:spPr>
          <a:xfrm>
            <a:off x="942746" y="5130698"/>
            <a:ext cx="152705" cy="152705"/>
          </a:xfrm>
          <a:prstGeom prst="rect">
            <a:avLst/>
          </a:prstGeom>
        </p:spPr>
      </p:pic>
      <p:sp>
        <p:nvSpPr>
          <p:cNvPr id="23" name="Text 14"/>
          <p:cNvSpPr txBox="1"/>
          <p:nvPr/>
        </p:nvSpPr>
        <p:spPr>
          <a:xfrm>
            <a:off x="1209751" y="5101438"/>
            <a:ext cx="4377233"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Reviewed past USASA pitch materials and revised information</a:t>
            </a:r>
            <a:endParaRPr lang="en-US" sz="1300"/>
          </a:p>
        </p:txBody>
      </p:sp>
      <p:pic>
        <p:nvPicPr>
          <p:cNvPr id="24" name="Image 7" descr="preencoded.png"/>
          <p:cNvPicPr>
            <a:picLocks noChangeAspect="1"/>
          </p:cNvPicPr>
          <p:nvPr/>
        </p:nvPicPr>
        <p:blipFill>
          <a:blip r:embed="rId5"/>
          <a:srcRect l="-57" r="-57"/>
          <a:stretch/>
        </p:blipFill>
        <p:spPr>
          <a:xfrm>
            <a:off x="6248095" y="1571854"/>
            <a:ext cx="200254" cy="228600"/>
          </a:xfrm>
          <a:prstGeom prst="rect">
            <a:avLst/>
          </a:prstGeom>
        </p:spPr>
      </p:pic>
      <p:sp>
        <p:nvSpPr>
          <p:cNvPr id="25" name="Text 15"/>
          <p:cNvSpPr txBox="1"/>
          <p:nvPr/>
        </p:nvSpPr>
        <p:spPr>
          <a:xfrm>
            <a:off x="6524244" y="1552651"/>
            <a:ext cx="2238451"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Narrative Context</a:t>
            </a:r>
            <a:endParaRPr lang="en-US" sz="1800"/>
          </a:p>
        </p:txBody>
      </p:sp>
      <p:sp>
        <p:nvSpPr>
          <p:cNvPr id="26" name="Shape 16"/>
          <p:cNvSpPr/>
          <p:nvPr/>
        </p:nvSpPr>
        <p:spPr>
          <a:xfrm>
            <a:off x="6248095" y="1967790"/>
            <a:ext cx="5410505" cy="3762756"/>
          </a:xfrm>
          <a:prstGeom prst="roundRect">
            <a:avLst>
              <a:gd name="adj" fmla="val 345"/>
            </a:avLst>
          </a:prstGeom>
          <a:solidFill>
            <a:srgbClr val="F7FAFC"/>
          </a:solidFill>
          <a:ln/>
        </p:spPr>
        <p:txBody>
          <a:bodyPr/>
          <a:lstStyle/>
          <a:p>
            <a:endParaRPr lang="en-US"/>
          </a:p>
        </p:txBody>
      </p:sp>
      <p:sp>
        <p:nvSpPr>
          <p:cNvPr id="27" name="Shape 17"/>
          <p:cNvSpPr/>
          <p:nvPr/>
        </p:nvSpPr>
        <p:spPr>
          <a:xfrm>
            <a:off x="6248095" y="1967789"/>
            <a:ext cx="38405" cy="3749040"/>
          </a:xfrm>
          <a:prstGeom prst="rect">
            <a:avLst/>
          </a:prstGeom>
          <a:solidFill>
            <a:srgbClr val="274A90"/>
          </a:solidFill>
          <a:ln/>
        </p:spPr>
        <p:txBody>
          <a:bodyPr/>
          <a:lstStyle/>
          <a:p>
            <a:endParaRPr lang="en-US"/>
          </a:p>
        </p:txBody>
      </p:sp>
      <p:sp>
        <p:nvSpPr>
          <p:cNvPr id="28" name="Text 18"/>
          <p:cNvSpPr txBox="1"/>
          <p:nvPr/>
        </p:nvSpPr>
        <p:spPr>
          <a:xfrm>
            <a:off x="6476695" y="2187244"/>
            <a:ext cx="4972507" cy="3441802"/>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The WIG 1 Working Group began building the foundation for seeking appropriate sponsor relationships that can support and connect our soccer communities.</a:t>
            </a:r>
          </a:p>
          <a:p>
            <a:pPr marL="0" indent="0" algn="l">
              <a:buNone/>
            </a:pPr>
            <a:endParaRPr lang="en-US" sz="1200">
              <a:solidFill>
                <a:srgbClr val="333333"/>
              </a:solidFill>
              <a:latin typeface="Montserrat" pitchFamily="34" charset="0"/>
            </a:endParaRPr>
          </a:p>
          <a:p>
            <a:r>
              <a:rPr lang="en-US" sz="1200">
                <a:solidFill>
                  <a:srgbClr val="333333"/>
                </a:solidFill>
                <a:latin typeface="Montserrat" pitchFamily="34" charset="0"/>
                <a:ea typeface="Montserrat" pitchFamily="34" charset="-122"/>
                <a:cs typeface="Montserrat" pitchFamily="34" charset="-120"/>
              </a:rPr>
              <a:t>It did so by taking a deep dive into what USASA looked like to those inside and outside the USASA membership. After creating a Brand Bullseye the group began looking at the type of sponsor that would be a good fit.</a:t>
            </a:r>
            <a:endParaRPr lang="en-US" sz="1200"/>
          </a:p>
          <a:p>
            <a:pPr marL="0" indent="0" algn="l">
              <a:buNone/>
            </a:pPr>
            <a:endParaRPr lang="en-US" sz="1200"/>
          </a:p>
          <a:p>
            <a:r>
              <a:rPr lang="en-US" sz="1200">
                <a:solidFill>
                  <a:srgbClr val="333333"/>
                </a:solidFill>
                <a:latin typeface="Montserrat" pitchFamily="34" charset="0"/>
                <a:ea typeface="Montserrat" pitchFamily="34" charset="-122"/>
                <a:cs typeface="Montserrat" pitchFamily="34" charset="-120"/>
              </a:rPr>
              <a:t>By identifying what potential sponsors could bring to our membership, we started identifying types of sponsors and some individual organizations. This was done from a national and regional perspective.</a:t>
            </a:r>
            <a:endParaRPr lang="en-US" sz="1200"/>
          </a:p>
          <a:p>
            <a:pPr marL="0" indent="0" algn="l">
              <a:buNone/>
            </a:pPr>
            <a:endParaRPr lang="en-US" sz="1200"/>
          </a:p>
          <a:p>
            <a:r>
              <a:rPr lang="en-US" sz="1200">
                <a:solidFill>
                  <a:srgbClr val="333333"/>
                </a:solidFill>
                <a:latin typeface="Montserrat" pitchFamily="34" charset="0"/>
                <a:ea typeface="Montserrat" pitchFamily="34" charset="-122"/>
                <a:cs typeface="Montserrat" pitchFamily="34" charset="-120"/>
              </a:rPr>
              <a:t>Sales materials previously developed by USASA were reviewed and revisions were discussed. Proposals from two outside agencies for sponsor acquisition have been received and are being evaluated by staff.</a:t>
            </a:r>
            <a:endParaRPr lang="en-US" sz="1200"/>
          </a:p>
          <a:p>
            <a:pPr marL="0" indent="0" algn="l">
              <a:buNone/>
            </a:pPr>
            <a:endParaRPr lang="en-US" sz="1200"/>
          </a:p>
        </p:txBody>
      </p:sp>
      <p:sp>
        <p:nvSpPr>
          <p:cNvPr id="32" name="Shape 22"/>
          <p:cNvSpPr/>
          <p:nvPr/>
        </p:nvSpPr>
        <p:spPr>
          <a:xfrm>
            <a:off x="0" y="6838797"/>
            <a:ext cx="12191695" cy="38405"/>
          </a:xfrm>
          <a:prstGeom prst="rect">
            <a:avLst/>
          </a:prstGeom>
          <a:solidFill>
            <a:srgbClr val="003366"/>
          </a:solidFill>
          <a:ln/>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7" name="Text 5"/>
          <p:cNvSpPr txBox="1"/>
          <p:nvPr/>
        </p:nvSpPr>
        <p:spPr>
          <a:xfrm>
            <a:off x="563711" y="755751"/>
            <a:ext cx="4753051"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Current Priorities &amp; Timeline</a:t>
            </a:r>
            <a:endParaRPr lang="en-US" sz="2400"/>
          </a:p>
        </p:txBody>
      </p:sp>
      <p:pic>
        <p:nvPicPr>
          <p:cNvPr id="8" name="Image 0" descr="preencoded.png"/>
          <p:cNvPicPr>
            <a:picLocks noChangeAspect="1"/>
          </p:cNvPicPr>
          <p:nvPr/>
        </p:nvPicPr>
        <p:blipFill>
          <a:blip r:embed="rId3"/>
          <a:srcRect/>
          <a:stretch/>
        </p:blipFill>
        <p:spPr>
          <a:xfrm>
            <a:off x="533095" y="1514704"/>
            <a:ext cx="209398" cy="209398"/>
          </a:xfrm>
          <a:prstGeom prst="rect">
            <a:avLst/>
          </a:prstGeom>
        </p:spPr>
      </p:pic>
      <p:sp>
        <p:nvSpPr>
          <p:cNvPr id="9" name="Text 6"/>
          <p:cNvSpPr txBox="1"/>
          <p:nvPr/>
        </p:nvSpPr>
        <p:spPr>
          <a:xfrm>
            <a:off x="819302" y="1497330"/>
            <a:ext cx="2015338"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Current Priorities</a:t>
            </a:r>
            <a:endParaRPr lang="en-US" sz="1600"/>
          </a:p>
        </p:txBody>
      </p:sp>
      <p:sp>
        <p:nvSpPr>
          <p:cNvPr id="10" name="Shape 7"/>
          <p:cNvSpPr/>
          <p:nvPr/>
        </p:nvSpPr>
        <p:spPr>
          <a:xfrm>
            <a:off x="533095" y="1864919"/>
            <a:ext cx="5447995" cy="1723644"/>
          </a:xfrm>
          <a:prstGeom prst="roundRect">
            <a:avLst>
              <a:gd name="adj" fmla="val 2345"/>
            </a:avLst>
          </a:prstGeom>
          <a:solidFill>
            <a:srgbClr val="F7FAFC"/>
          </a:solidFill>
          <a:ln/>
        </p:spPr>
        <p:txBody>
          <a:bodyPr/>
          <a:lstStyle/>
          <a:p>
            <a:endParaRPr lang="en-US"/>
          </a:p>
        </p:txBody>
      </p:sp>
      <p:sp>
        <p:nvSpPr>
          <p:cNvPr id="11" name="Shape 8"/>
          <p:cNvSpPr/>
          <p:nvPr/>
        </p:nvSpPr>
        <p:spPr>
          <a:xfrm>
            <a:off x="533095" y="1864919"/>
            <a:ext cx="38405" cy="1723644"/>
          </a:xfrm>
          <a:prstGeom prst="rect">
            <a:avLst/>
          </a:prstGeom>
          <a:solidFill>
            <a:srgbClr val="003366"/>
          </a:solidFill>
          <a:ln/>
        </p:spPr>
        <p:txBody>
          <a:bodyPr/>
          <a:lstStyle/>
          <a:p>
            <a:endParaRPr lang="en-US"/>
          </a:p>
        </p:txBody>
      </p:sp>
      <p:sp>
        <p:nvSpPr>
          <p:cNvPr id="13" name="Text 9"/>
          <p:cNvSpPr txBox="1"/>
          <p:nvPr/>
        </p:nvSpPr>
        <p:spPr>
          <a:xfrm>
            <a:off x="1133856" y="1989277"/>
            <a:ext cx="4408322"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Select outside agency to identify and solicit potential sponsors</a:t>
            </a:r>
            <a:endParaRPr lang="en-US" sz="1200"/>
          </a:p>
        </p:txBody>
      </p:sp>
      <p:sp>
        <p:nvSpPr>
          <p:cNvPr id="15" name="Text 10"/>
          <p:cNvSpPr txBox="1"/>
          <p:nvPr/>
        </p:nvSpPr>
        <p:spPr>
          <a:xfrm>
            <a:off x="1133856" y="2485796"/>
            <a:ext cx="4037076" cy="191110"/>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Identify sponsor targets and business categories</a:t>
            </a:r>
            <a:endParaRPr lang="en-US" sz="1200"/>
          </a:p>
        </p:txBody>
      </p:sp>
      <p:sp>
        <p:nvSpPr>
          <p:cNvPr id="17" name="Text 11"/>
          <p:cNvSpPr txBox="1"/>
          <p:nvPr/>
        </p:nvSpPr>
        <p:spPr>
          <a:xfrm>
            <a:off x="1133856" y="2772918"/>
            <a:ext cx="3960266"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Complete sponsor agreements for revenue and membership value</a:t>
            </a:r>
            <a:endParaRPr lang="en-US" sz="1200"/>
          </a:p>
        </p:txBody>
      </p:sp>
      <p:sp>
        <p:nvSpPr>
          <p:cNvPr id="19" name="Text 12"/>
          <p:cNvSpPr txBox="1"/>
          <p:nvPr/>
        </p:nvSpPr>
        <p:spPr>
          <a:xfrm>
            <a:off x="1133856" y="3270352"/>
            <a:ext cx="3351276" cy="191110"/>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Develop revised sponsor pitch materials</a:t>
            </a:r>
            <a:endParaRPr lang="en-US" sz="1200"/>
          </a:p>
        </p:txBody>
      </p:sp>
      <p:pic>
        <p:nvPicPr>
          <p:cNvPr id="20" name="Image 5" descr="preencoded.png"/>
          <p:cNvPicPr>
            <a:picLocks noChangeAspect="1"/>
          </p:cNvPicPr>
          <p:nvPr/>
        </p:nvPicPr>
        <p:blipFill>
          <a:blip r:embed="rId4"/>
          <a:srcRect/>
          <a:stretch/>
        </p:blipFill>
        <p:spPr>
          <a:xfrm>
            <a:off x="533095" y="3734867"/>
            <a:ext cx="209398" cy="209398"/>
          </a:xfrm>
          <a:prstGeom prst="rect">
            <a:avLst/>
          </a:prstGeom>
        </p:spPr>
      </p:pic>
      <p:sp>
        <p:nvSpPr>
          <p:cNvPr id="21" name="Text 13"/>
          <p:cNvSpPr txBox="1"/>
          <p:nvPr/>
        </p:nvSpPr>
        <p:spPr>
          <a:xfrm>
            <a:off x="819302" y="3718408"/>
            <a:ext cx="1414577" cy="257861"/>
          </a:xfrm>
          <a:prstGeom prst="rect">
            <a:avLst/>
          </a:prstGeom>
          <a:noFill/>
          <a:ln/>
        </p:spPr>
        <p:txBody>
          <a:bodyPr wrap="square" lIns="0" tIns="0" rIns="0" bIns="0" rtlCol="0" anchor="ctr"/>
          <a:lstStyle/>
          <a:p>
            <a:pPr marL="0" indent="0" algn="l">
              <a:buNone/>
            </a:pPr>
            <a:r>
              <a:rPr lang="en-US" sz="1600" b="1" dirty="0">
                <a:solidFill>
                  <a:srgbClr val="003366"/>
                </a:solidFill>
                <a:latin typeface="Montserrat" pitchFamily="34" charset="0"/>
                <a:ea typeface="Montserrat" pitchFamily="34" charset="-122"/>
                <a:cs typeface="Montserrat" pitchFamily="34" charset="-120"/>
              </a:rPr>
              <a:t>Key Focus</a:t>
            </a:r>
            <a:endParaRPr lang="en-US" sz="1600" dirty="0"/>
          </a:p>
        </p:txBody>
      </p:sp>
      <p:sp>
        <p:nvSpPr>
          <p:cNvPr id="22" name="Shape 14"/>
          <p:cNvSpPr/>
          <p:nvPr/>
        </p:nvSpPr>
        <p:spPr>
          <a:xfrm>
            <a:off x="533095" y="4085996"/>
            <a:ext cx="5447995" cy="1152144"/>
          </a:xfrm>
          <a:prstGeom prst="roundRect">
            <a:avLst>
              <a:gd name="adj" fmla="val 5247"/>
            </a:avLst>
          </a:prstGeom>
          <a:solidFill>
            <a:srgbClr val="F7FAFC"/>
          </a:solidFill>
          <a:ln/>
        </p:spPr>
        <p:txBody>
          <a:bodyPr/>
          <a:lstStyle/>
          <a:p>
            <a:endParaRPr lang="en-US"/>
          </a:p>
        </p:txBody>
      </p:sp>
      <p:sp>
        <p:nvSpPr>
          <p:cNvPr id="23" name="Shape 15"/>
          <p:cNvSpPr/>
          <p:nvPr/>
        </p:nvSpPr>
        <p:spPr>
          <a:xfrm>
            <a:off x="533095" y="4085996"/>
            <a:ext cx="38405" cy="1152144"/>
          </a:xfrm>
          <a:prstGeom prst="rect">
            <a:avLst/>
          </a:prstGeom>
          <a:solidFill>
            <a:srgbClr val="33A256"/>
          </a:solidFill>
          <a:ln/>
        </p:spPr>
        <p:txBody>
          <a:bodyPr/>
          <a:lstStyle/>
          <a:p>
            <a:endParaRPr lang="en-US"/>
          </a:p>
        </p:txBody>
      </p:sp>
      <p:pic>
        <p:nvPicPr>
          <p:cNvPr id="24" name="Image 6" descr="preencoded.png"/>
          <p:cNvPicPr>
            <a:picLocks noChangeAspect="1"/>
          </p:cNvPicPr>
          <p:nvPr/>
        </p:nvPicPr>
        <p:blipFill>
          <a:blip r:embed="rId5"/>
          <a:srcRect/>
          <a:stretch/>
        </p:blipFill>
        <p:spPr>
          <a:xfrm>
            <a:off x="905256" y="4238701"/>
            <a:ext cx="133502" cy="133502"/>
          </a:xfrm>
          <a:prstGeom prst="rect">
            <a:avLst/>
          </a:prstGeom>
        </p:spPr>
      </p:pic>
      <p:sp>
        <p:nvSpPr>
          <p:cNvPr id="25" name="Text 16"/>
          <p:cNvSpPr txBox="1"/>
          <p:nvPr/>
        </p:nvSpPr>
        <p:spPr>
          <a:xfrm>
            <a:off x="1152144" y="4210355"/>
            <a:ext cx="3874313"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2 sponsor agreements that increase individual membership value (Q4 2025)</a:t>
            </a:r>
            <a:endParaRPr lang="en-US" sz="1200"/>
          </a:p>
        </p:txBody>
      </p:sp>
      <p:pic>
        <p:nvPicPr>
          <p:cNvPr id="26" name="Image 7" descr="preencoded.png"/>
          <p:cNvPicPr>
            <a:picLocks noChangeAspect="1"/>
          </p:cNvPicPr>
          <p:nvPr/>
        </p:nvPicPr>
        <p:blipFill>
          <a:blip r:embed="rId6"/>
          <a:srcRect/>
          <a:stretch/>
        </p:blipFill>
        <p:spPr>
          <a:xfrm>
            <a:off x="905256" y="4735220"/>
            <a:ext cx="133502" cy="133502"/>
          </a:xfrm>
          <a:prstGeom prst="rect">
            <a:avLst/>
          </a:prstGeom>
        </p:spPr>
      </p:pic>
      <p:sp>
        <p:nvSpPr>
          <p:cNvPr id="27" name="Text 17"/>
          <p:cNvSpPr txBox="1"/>
          <p:nvPr/>
        </p:nvSpPr>
        <p:spPr>
          <a:xfrm>
            <a:off x="1152144" y="4706874"/>
            <a:ext cx="4550969"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2 sponsor agreements that add to and diversify USASA revenue stream (Q1 2026)</a:t>
            </a:r>
            <a:endParaRPr lang="en-US" sz="1200"/>
          </a:p>
        </p:txBody>
      </p:sp>
      <p:pic>
        <p:nvPicPr>
          <p:cNvPr id="28" name="Image 8" descr="preencoded.png"/>
          <p:cNvPicPr>
            <a:picLocks noChangeAspect="1"/>
          </p:cNvPicPr>
          <p:nvPr/>
        </p:nvPicPr>
        <p:blipFill>
          <a:blip r:embed="rId7"/>
          <a:srcRect/>
          <a:stretch/>
        </p:blipFill>
        <p:spPr>
          <a:xfrm>
            <a:off x="6210605" y="1514704"/>
            <a:ext cx="209398" cy="209398"/>
          </a:xfrm>
          <a:prstGeom prst="rect">
            <a:avLst/>
          </a:prstGeom>
        </p:spPr>
      </p:pic>
      <p:sp>
        <p:nvSpPr>
          <p:cNvPr id="29" name="Text 18"/>
          <p:cNvSpPr txBox="1"/>
          <p:nvPr/>
        </p:nvSpPr>
        <p:spPr>
          <a:xfrm>
            <a:off x="6495898" y="1497330"/>
            <a:ext cx="1090879"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Timeline</a:t>
            </a:r>
            <a:endParaRPr lang="en-US" sz="1600"/>
          </a:p>
        </p:txBody>
      </p:sp>
      <p:sp>
        <p:nvSpPr>
          <p:cNvPr id="90" name="Shape 16">
            <a:extLst>
              <a:ext uri="{FF2B5EF4-FFF2-40B4-BE49-F238E27FC236}">
                <a16:creationId xmlns:a16="http://schemas.microsoft.com/office/drawing/2014/main" id="{96F9BF39-6AED-74A0-6AE6-92B672EE2BAF}"/>
              </a:ext>
            </a:extLst>
          </p:cNvPr>
          <p:cNvSpPr/>
          <p:nvPr/>
        </p:nvSpPr>
        <p:spPr>
          <a:xfrm>
            <a:off x="6259983" y="1974715"/>
            <a:ext cx="5410505" cy="4016434"/>
          </a:xfrm>
          <a:prstGeom prst="roundRect">
            <a:avLst>
              <a:gd name="adj" fmla="val 570"/>
            </a:avLst>
          </a:prstGeom>
          <a:solidFill>
            <a:srgbClr val="F7FAFC"/>
          </a:solidFill>
          <a:ln/>
        </p:spPr>
        <p:txBody>
          <a:bodyPr/>
          <a:lstStyle/>
          <a:p>
            <a:endParaRPr lang="en-US"/>
          </a:p>
        </p:txBody>
      </p:sp>
      <p:sp>
        <p:nvSpPr>
          <p:cNvPr id="91" name="Shape 17">
            <a:extLst>
              <a:ext uri="{FF2B5EF4-FFF2-40B4-BE49-F238E27FC236}">
                <a16:creationId xmlns:a16="http://schemas.microsoft.com/office/drawing/2014/main" id="{9B1FE216-9D17-5AC2-8A8E-B0BE205C9B21}"/>
              </a:ext>
            </a:extLst>
          </p:cNvPr>
          <p:cNvSpPr/>
          <p:nvPr/>
        </p:nvSpPr>
        <p:spPr>
          <a:xfrm>
            <a:off x="6248095" y="1967788"/>
            <a:ext cx="38405" cy="4023360"/>
          </a:xfrm>
          <a:prstGeom prst="rect">
            <a:avLst/>
          </a:prstGeom>
          <a:solidFill>
            <a:srgbClr val="003366"/>
          </a:solidFill>
          <a:ln/>
        </p:spPr>
        <p:txBody>
          <a:bodyPr/>
          <a:lstStyle/>
          <a:p>
            <a:endParaRPr lang="en-US"/>
          </a:p>
        </p:txBody>
      </p:sp>
      <p:sp>
        <p:nvSpPr>
          <p:cNvPr id="92" name="Shape 18">
            <a:extLst>
              <a:ext uri="{FF2B5EF4-FFF2-40B4-BE49-F238E27FC236}">
                <a16:creationId xmlns:a16="http://schemas.microsoft.com/office/drawing/2014/main" id="{303160EB-167B-35CE-24B1-700983C856D0}"/>
              </a:ext>
            </a:extLst>
          </p:cNvPr>
          <p:cNvSpPr/>
          <p:nvPr/>
        </p:nvSpPr>
        <p:spPr>
          <a:xfrm>
            <a:off x="7586777" y="2183671"/>
            <a:ext cx="152705" cy="152705"/>
          </a:xfrm>
          <a:prstGeom prst="ellipse">
            <a:avLst/>
          </a:prstGeom>
          <a:solidFill>
            <a:srgbClr val="EE1F25"/>
          </a:solidFill>
          <a:ln/>
        </p:spPr>
        <p:txBody>
          <a:bodyPr/>
          <a:lstStyle/>
          <a:p>
            <a:endParaRPr lang="en-US"/>
          </a:p>
        </p:txBody>
      </p:sp>
      <p:sp>
        <p:nvSpPr>
          <p:cNvPr id="93" name="Shape 19">
            <a:extLst>
              <a:ext uri="{FF2B5EF4-FFF2-40B4-BE49-F238E27FC236}">
                <a16:creationId xmlns:a16="http://schemas.microsoft.com/office/drawing/2014/main" id="{917AC4F6-B918-E620-78D7-E93998312280}"/>
              </a:ext>
            </a:extLst>
          </p:cNvPr>
          <p:cNvSpPr/>
          <p:nvPr/>
        </p:nvSpPr>
        <p:spPr>
          <a:xfrm>
            <a:off x="8694116" y="2183671"/>
            <a:ext cx="152705" cy="152705"/>
          </a:xfrm>
          <a:prstGeom prst="ellipse">
            <a:avLst/>
          </a:prstGeom>
          <a:solidFill>
            <a:srgbClr val="33A256"/>
          </a:solidFill>
          <a:ln/>
        </p:spPr>
        <p:txBody>
          <a:bodyPr/>
          <a:lstStyle/>
          <a:p>
            <a:endParaRPr lang="en-US"/>
          </a:p>
        </p:txBody>
      </p:sp>
      <p:sp>
        <p:nvSpPr>
          <p:cNvPr id="94" name="Shape 20">
            <a:extLst>
              <a:ext uri="{FF2B5EF4-FFF2-40B4-BE49-F238E27FC236}">
                <a16:creationId xmlns:a16="http://schemas.microsoft.com/office/drawing/2014/main" id="{8814B02C-748E-C3AA-E501-AFF828FA34A4}"/>
              </a:ext>
            </a:extLst>
          </p:cNvPr>
          <p:cNvSpPr/>
          <p:nvPr/>
        </p:nvSpPr>
        <p:spPr>
          <a:xfrm>
            <a:off x="9839859" y="2183671"/>
            <a:ext cx="152705" cy="152705"/>
          </a:xfrm>
          <a:prstGeom prst="ellipse">
            <a:avLst/>
          </a:prstGeom>
          <a:solidFill>
            <a:srgbClr val="274A90"/>
          </a:solidFill>
          <a:ln/>
        </p:spPr>
        <p:txBody>
          <a:bodyPr/>
          <a:lstStyle/>
          <a:p>
            <a:endParaRPr lang="en-US"/>
          </a:p>
        </p:txBody>
      </p:sp>
      <p:sp>
        <p:nvSpPr>
          <p:cNvPr id="95" name="Text 21">
            <a:extLst>
              <a:ext uri="{FF2B5EF4-FFF2-40B4-BE49-F238E27FC236}">
                <a16:creationId xmlns:a16="http://schemas.microsoft.com/office/drawing/2014/main" id="{14494414-D4BB-8756-98FB-CA1D91BE1EFA}"/>
              </a:ext>
            </a:extLst>
          </p:cNvPr>
          <p:cNvSpPr txBox="1"/>
          <p:nvPr/>
        </p:nvSpPr>
        <p:spPr>
          <a:xfrm>
            <a:off x="7790688" y="2168042"/>
            <a:ext cx="853135"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Completed</a:t>
            </a:r>
            <a:endParaRPr lang="en-US" sz="1000"/>
          </a:p>
        </p:txBody>
      </p:sp>
      <p:sp>
        <p:nvSpPr>
          <p:cNvPr id="96" name="Text 22">
            <a:extLst>
              <a:ext uri="{FF2B5EF4-FFF2-40B4-BE49-F238E27FC236}">
                <a16:creationId xmlns:a16="http://schemas.microsoft.com/office/drawing/2014/main" id="{072B63F3-8C79-75CD-CA8D-8E90F35CFF2F}"/>
              </a:ext>
            </a:extLst>
          </p:cNvPr>
          <p:cNvSpPr txBox="1"/>
          <p:nvPr/>
        </p:nvSpPr>
        <p:spPr>
          <a:xfrm>
            <a:off x="8898026" y="2168042"/>
            <a:ext cx="89062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End of 2025</a:t>
            </a:r>
            <a:endParaRPr lang="en-US" sz="1000"/>
          </a:p>
        </p:txBody>
      </p:sp>
      <p:sp>
        <p:nvSpPr>
          <p:cNvPr id="97" name="Text 23">
            <a:extLst>
              <a:ext uri="{FF2B5EF4-FFF2-40B4-BE49-F238E27FC236}">
                <a16:creationId xmlns:a16="http://schemas.microsoft.com/office/drawing/2014/main" id="{B527E69F-988F-48B6-F1C5-BCFCDF942CA6}"/>
              </a:ext>
            </a:extLst>
          </p:cNvPr>
          <p:cNvSpPr txBox="1"/>
          <p:nvPr/>
        </p:nvSpPr>
        <p:spPr>
          <a:xfrm>
            <a:off x="10043770" y="2168042"/>
            <a:ext cx="424282"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2026</a:t>
            </a:r>
            <a:endParaRPr lang="en-US" sz="1000"/>
          </a:p>
        </p:txBody>
      </p:sp>
      <p:pic>
        <p:nvPicPr>
          <p:cNvPr id="101" name="Image 11" descr="preencoded.png">
            <a:extLst>
              <a:ext uri="{FF2B5EF4-FFF2-40B4-BE49-F238E27FC236}">
                <a16:creationId xmlns:a16="http://schemas.microsoft.com/office/drawing/2014/main" id="{C93E57C3-91EA-852F-1E14-6072F323B99C}"/>
              </a:ext>
            </a:extLst>
          </p:cNvPr>
          <p:cNvPicPr>
            <a:picLocks noChangeAspect="1"/>
          </p:cNvPicPr>
          <p:nvPr/>
        </p:nvPicPr>
        <p:blipFill>
          <a:blip r:embed="rId8"/>
          <a:srcRect l="-2571" r="-2571"/>
          <a:stretch/>
        </p:blipFill>
        <p:spPr>
          <a:xfrm>
            <a:off x="6526532" y="3129511"/>
            <a:ext cx="105156" cy="114300"/>
          </a:xfrm>
          <a:prstGeom prst="rect">
            <a:avLst/>
          </a:prstGeom>
        </p:spPr>
      </p:pic>
      <p:pic>
        <p:nvPicPr>
          <p:cNvPr id="105" name="Image 14" descr="preencoded.png">
            <a:extLst>
              <a:ext uri="{FF2B5EF4-FFF2-40B4-BE49-F238E27FC236}">
                <a16:creationId xmlns:a16="http://schemas.microsoft.com/office/drawing/2014/main" id="{E30D7CF8-EE2B-BE05-14B2-2602273E20F0}"/>
              </a:ext>
            </a:extLst>
          </p:cNvPr>
          <p:cNvPicPr>
            <a:picLocks noChangeAspect="1"/>
          </p:cNvPicPr>
          <p:nvPr/>
        </p:nvPicPr>
        <p:blipFill>
          <a:blip r:embed="rId9"/>
          <a:srcRect l="-2571" r="-2571"/>
          <a:stretch/>
        </p:blipFill>
        <p:spPr>
          <a:xfrm>
            <a:off x="6528818" y="5304602"/>
            <a:ext cx="105156" cy="114300"/>
          </a:xfrm>
          <a:prstGeom prst="rect">
            <a:avLst/>
          </a:prstGeom>
        </p:spPr>
      </p:pic>
      <p:pic>
        <p:nvPicPr>
          <p:cNvPr id="39" name="Image 9" descr="preencoded.png"/>
          <p:cNvPicPr>
            <a:picLocks noChangeAspect="1"/>
          </p:cNvPicPr>
          <p:nvPr/>
        </p:nvPicPr>
        <p:blipFill>
          <a:blip r:embed="rId10"/>
          <a:srcRect l="-258" r="-258"/>
          <a:stretch/>
        </p:blipFill>
        <p:spPr>
          <a:xfrm>
            <a:off x="6405832" y="2665658"/>
            <a:ext cx="66751" cy="75895"/>
          </a:xfrm>
          <a:prstGeom prst="rect">
            <a:avLst/>
          </a:prstGeom>
        </p:spPr>
      </p:pic>
      <p:sp>
        <p:nvSpPr>
          <p:cNvPr id="45" name="Text 33"/>
          <p:cNvSpPr txBox="1"/>
          <p:nvPr/>
        </p:nvSpPr>
        <p:spPr>
          <a:xfrm>
            <a:off x="6837245" y="2703605"/>
            <a:ext cx="4571085" cy="142645"/>
          </a:xfrm>
          <a:prstGeom prst="rect">
            <a:avLst/>
          </a:prstGeom>
          <a:noFill/>
          <a:ln/>
        </p:spPr>
        <p:txBody>
          <a:bodyPr wrap="square" lIns="0" tIns="0" rIns="0" bIns="0" rtlCol="0" anchor="ctr"/>
          <a:lstStyle/>
          <a:p>
            <a:pPr marL="0" indent="0" algn="l">
              <a:buNone/>
            </a:pPr>
            <a:r>
              <a:rPr lang="en-US" sz="1200">
                <a:solidFill>
                  <a:srgbClr val="4B5563"/>
                </a:solidFill>
                <a:latin typeface="Montserrat" pitchFamily="34" charset="0"/>
                <a:ea typeface="Montserrat" pitchFamily="34" charset="-122"/>
                <a:cs typeface="Montserrat" pitchFamily="34" charset="-120"/>
              </a:rPr>
              <a:t>Brand Bullseye creation identifying key USASA attributes</a:t>
            </a:r>
            <a:endParaRPr lang="en-US" sz="1200"/>
          </a:p>
        </p:txBody>
      </p:sp>
      <p:sp>
        <p:nvSpPr>
          <p:cNvPr id="48" name="Text 35"/>
          <p:cNvSpPr txBox="1"/>
          <p:nvPr/>
        </p:nvSpPr>
        <p:spPr>
          <a:xfrm>
            <a:off x="6841472" y="3169076"/>
            <a:ext cx="4447946" cy="139447"/>
          </a:xfrm>
          <a:prstGeom prst="rect">
            <a:avLst/>
          </a:prstGeom>
          <a:noFill/>
          <a:ln/>
        </p:spPr>
        <p:txBody>
          <a:bodyPr wrap="square" lIns="0" tIns="0" rIns="0" bIns="0" rtlCol="0" anchor="ctr"/>
          <a:lstStyle/>
          <a:p>
            <a:pPr marL="0" indent="0" algn="l">
              <a:buNone/>
            </a:pPr>
            <a:r>
              <a:rPr lang="en-US" sz="1200">
                <a:solidFill>
                  <a:srgbClr val="4B5563"/>
                </a:solidFill>
                <a:latin typeface="Montserrat" pitchFamily="34" charset="0"/>
                <a:ea typeface="Montserrat" pitchFamily="34" charset="-122"/>
                <a:cs typeface="Montserrat" pitchFamily="34" charset="-120"/>
              </a:rPr>
              <a:t>Rehabilitated Player Member database for management</a:t>
            </a:r>
            <a:endParaRPr lang="en-US" sz="1200"/>
          </a:p>
        </p:txBody>
      </p:sp>
      <p:sp>
        <p:nvSpPr>
          <p:cNvPr id="52" name="Text 38"/>
          <p:cNvSpPr txBox="1"/>
          <p:nvPr/>
        </p:nvSpPr>
        <p:spPr>
          <a:xfrm>
            <a:off x="6837246" y="3714737"/>
            <a:ext cx="3920402" cy="203094"/>
          </a:xfrm>
          <a:prstGeom prst="rect">
            <a:avLst/>
          </a:prstGeom>
          <a:noFill/>
          <a:ln/>
        </p:spPr>
        <p:txBody>
          <a:bodyPr wrap="square" lIns="0" tIns="0" rIns="0" bIns="0" rtlCol="0" anchor="ctr"/>
          <a:lstStyle/>
          <a:p>
            <a:pPr marL="0" indent="0" algn="l">
              <a:buNone/>
            </a:pPr>
            <a:r>
              <a:rPr lang="en-US" sz="1200">
                <a:solidFill>
                  <a:srgbClr val="4B5563"/>
                </a:solidFill>
                <a:latin typeface="Montserrat" pitchFamily="34" charset="0"/>
                <a:ea typeface="Montserrat" pitchFamily="34" charset="-122"/>
                <a:cs typeface="Montserrat" pitchFamily="34" charset="-120"/>
              </a:rPr>
              <a:t>Select outside agency to identify for sponsorship acquisition</a:t>
            </a:r>
            <a:endParaRPr lang="en-US" sz="1200"/>
          </a:p>
        </p:txBody>
      </p:sp>
      <p:sp>
        <p:nvSpPr>
          <p:cNvPr id="53" name="Text 39"/>
          <p:cNvSpPr txBox="1"/>
          <p:nvPr/>
        </p:nvSpPr>
        <p:spPr>
          <a:xfrm>
            <a:off x="6847691" y="4260144"/>
            <a:ext cx="4085538" cy="140361"/>
          </a:xfrm>
          <a:prstGeom prst="rect">
            <a:avLst/>
          </a:prstGeom>
          <a:noFill/>
          <a:ln/>
        </p:spPr>
        <p:txBody>
          <a:bodyPr wrap="square" lIns="0" tIns="0" rIns="0" bIns="0" rtlCol="0" anchor="ctr"/>
          <a:lstStyle/>
          <a:p>
            <a:pPr marL="0" indent="0" algn="l">
              <a:buNone/>
            </a:pPr>
            <a:r>
              <a:rPr lang="en-US" sz="1200">
                <a:solidFill>
                  <a:srgbClr val="4B5563"/>
                </a:solidFill>
                <a:latin typeface="Montserrat" pitchFamily="34" charset="0"/>
                <a:ea typeface="Montserrat" pitchFamily="34" charset="-122"/>
                <a:cs typeface="Montserrat" pitchFamily="34" charset="-120"/>
              </a:rPr>
              <a:t>Identify potential sponsor targets and business categories</a:t>
            </a:r>
            <a:endParaRPr lang="en-US" sz="1200"/>
          </a:p>
        </p:txBody>
      </p:sp>
      <p:sp>
        <p:nvSpPr>
          <p:cNvPr id="56" name="Text 41"/>
          <p:cNvSpPr txBox="1"/>
          <p:nvPr/>
        </p:nvSpPr>
        <p:spPr>
          <a:xfrm>
            <a:off x="6850616" y="4709140"/>
            <a:ext cx="4429658" cy="544595"/>
          </a:xfrm>
          <a:prstGeom prst="rect">
            <a:avLst/>
          </a:prstGeom>
          <a:noFill/>
          <a:ln/>
        </p:spPr>
        <p:txBody>
          <a:bodyPr wrap="square" lIns="0" tIns="0" rIns="0" bIns="0" rtlCol="0" anchor="ctr"/>
          <a:lstStyle/>
          <a:p>
            <a:r>
              <a:rPr lang="en-US" sz="1200">
                <a:solidFill>
                  <a:srgbClr val="4B5563"/>
                </a:solidFill>
                <a:latin typeface="Montserrat" pitchFamily="2" charset="77"/>
              </a:rPr>
              <a:t>Complete 2 sponsor and/or advertising agreements that increase individual membership value (e.g., discounts, preferred pricing, preferred access). </a:t>
            </a:r>
          </a:p>
        </p:txBody>
      </p:sp>
      <p:sp>
        <p:nvSpPr>
          <p:cNvPr id="61" name="Text 44"/>
          <p:cNvSpPr txBox="1"/>
          <p:nvPr/>
        </p:nvSpPr>
        <p:spPr>
          <a:xfrm>
            <a:off x="6837245" y="5473258"/>
            <a:ext cx="4571084" cy="190654"/>
          </a:xfrm>
          <a:prstGeom prst="rect">
            <a:avLst/>
          </a:prstGeom>
          <a:noFill/>
          <a:ln/>
        </p:spPr>
        <p:txBody>
          <a:bodyPr wrap="square" lIns="0" tIns="0" rIns="0" bIns="0" rtlCol="0" anchor="ctr"/>
          <a:lstStyle/>
          <a:p>
            <a:r>
              <a:rPr lang="en-US" sz="1200">
                <a:solidFill>
                  <a:srgbClr val="4B5563"/>
                </a:solidFill>
                <a:latin typeface="Montserrat" pitchFamily="2" charset="77"/>
              </a:rPr>
              <a:t>Complete 2 sponsor agreements that add to and diversify USASA revenue stream. </a:t>
            </a:r>
          </a:p>
        </p:txBody>
      </p:sp>
      <p:sp>
        <p:nvSpPr>
          <p:cNvPr id="62" name="Shape 45"/>
          <p:cNvSpPr/>
          <p:nvPr/>
        </p:nvSpPr>
        <p:spPr>
          <a:xfrm>
            <a:off x="0" y="6819595"/>
            <a:ext cx="12191695" cy="38405"/>
          </a:xfrm>
          <a:prstGeom prst="rect">
            <a:avLst/>
          </a:prstGeom>
          <a:solidFill>
            <a:srgbClr val="003366"/>
          </a:solidFill>
          <a:ln/>
        </p:spPr>
        <p:txBody>
          <a:bodyPr/>
          <a:lstStyle/>
          <a:p>
            <a:endParaRPr lang="en-US"/>
          </a:p>
        </p:txBody>
      </p:sp>
      <p:pic>
        <p:nvPicPr>
          <p:cNvPr id="63" name="Image 1" descr="preencoded.png">
            <a:extLst>
              <a:ext uri="{FF2B5EF4-FFF2-40B4-BE49-F238E27FC236}">
                <a16:creationId xmlns:a16="http://schemas.microsoft.com/office/drawing/2014/main" id="{5739E00B-34EE-1C1E-1D33-ACEC20F7AAD3}"/>
              </a:ext>
            </a:extLst>
          </p:cNvPr>
          <p:cNvPicPr>
            <a:picLocks noChangeAspect="1"/>
          </p:cNvPicPr>
          <p:nvPr/>
        </p:nvPicPr>
        <p:blipFill>
          <a:blip r:embed="rId11"/>
          <a:srcRect t="-1087" b="-1087"/>
          <a:stretch/>
        </p:blipFill>
        <p:spPr>
          <a:xfrm>
            <a:off x="924001" y="2488810"/>
            <a:ext cx="105156" cy="171907"/>
          </a:xfrm>
          <a:prstGeom prst="rect">
            <a:avLst/>
          </a:prstGeom>
        </p:spPr>
      </p:pic>
      <p:pic>
        <p:nvPicPr>
          <p:cNvPr id="64" name="Image 2" descr="preencoded.png">
            <a:extLst>
              <a:ext uri="{FF2B5EF4-FFF2-40B4-BE49-F238E27FC236}">
                <a16:creationId xmlns:a16="http://schemas.microsoft.com/office/drawing/2014/main" id="{4933B95B-88B8-DA60-F755-A7672356495F}"/>
              </a:ext>
            </a:extLst>
          </p:cNvPr>
          <p:cNvPicPr>
            <a:picLocks noChangeAspect="1"/>
          </p:cNvPicPr>
          <p:nvPr/>
        </p:nvPicPr>
        <p:blipFill>
          <a:blip r:embed="rId11"/>
          <a:srcRect t="-1087" b="-1087"/>
          <a:stretch/>
        </p:blipFill>
        <p:spPr>
          <a:xfrm>
            <a:off x="926598" y="2783434"/>
            <a:ext cx="105156" cy="171907"/>
          </a:xfrm>
          <a:prstGeom prst="rect">
            <a:avLst/>
          </a:prstGeom>
        </p:spPr>
      </p:pic>
      <p:pic>
        <p:nvPicPr>
          <p:cNvPr id="65" name="Image 3" descr="preencoded.png">
            <a:extLst>
              <a:ext uri="{FF2B5EF4-FFF2-40B4-BE49-F238E27FC236}">
                <a16:creationId xmlns:a16="http://schemas.microsoft.com/office/drawing/2014/main" id="{388900A1-54BC-F50A-FFDA-315DAC623B35}"/>
              </a:ext>
            </a:extLst>
          </p:cNvPr>
          <p:cNvPicPr>
            <a:picLocks noChangeAspect="1"/>
          </p:cNvPicPr>
          <p:nvPr/>
        </p:nvPicPr>
        <p:blipFill>
          <a:blip r:embed="rId11"/>
          <a:srcRect t="-1087" b="-1087"/>
          <a:stretch/>
        </p:blipFill>
        <p:spPr>
          <a:xfrm>
            <a:off x="926598" y="3289555"/>
            <a:ext cx="105156" cy="171907"/>
          </a:xfrm>
          <a:prstGeom prst="rect">
            <a:avLst/>
          </a:prstGeom>
        </p:spPr>
      </p:pic>
      <p:pic>
        <p:nvPicPr>
          <p:cNvPr id="66" name="Image 1" descr="preencoded.png">
            <a:extLst>
              <a:ext uri="{FF2B5EF4-FFF2-40B4-BE49-F238E27FC236}">
                <a16:creationId xmlns:a16="http://schemas.microsoft.com/office/drawing/2014/main" id="{49C3F737-2F7C-43B0-65FB-0B8DE6FABF99}"/>
              </a:ext>
            </a:extLst>
          </p:cNvPr>
          <p:cNvPicPr>
            <a:picLocks noChangeAspect="1"/>
          </p:cNvPicPr>
          <p:nvPr/>
        </p:nvPicPr>
        <p:blipFill>
          <a:blip r:embed="rId11"/>
          <a:srcRect t="-1087" b="-1087"/>
          <a:stretch/>
        </p:blipFill>
        <p:spPr>
          <a:xfrm>
            <a:off x="924001" y="2018808"/>
            <a:ext cx="105156" cy="171907"/>
          </a:xfrm>
          <a:prstGeom prst="rect">
            <a:avLst/>
          </a:prstGeom>
        </p:spPr>
      </p:pic>
      <p:sp>
        <p:nvSpPr>
          <p:cNvPr id="78" name="Shape 24">
            <a:extLst>
              <a:ext uri="{FF2B5EF4-FFF2-40B4-BE49-F238E27FC236}">
                <a16:creationId xmlns:a16="http://schemas.microsoft.com/office/drawing/2014/main" id="{7AC50C75-846C-13D0-52B1-7AC461580EC3}"/>
              </a:ext>
            </a:extLst>
          </p:cNvPr>
          <p:cNvSpPr/>
          <p:nvPr/>
        </p:nvSpPr>
        <p:spPr>
          <a:xfrm>
            <a:off x="6467096" y="2653588"/>
            <a:ext cx="228600" cy="228600"/>
          </a:xfrm>
          <a:prstGeom prst="ellipse">
            <a:avLst/>
          </a:prstGeom>
          <a:solidFill>
            <a:srgbClr val="EE1F25"/>
          </a:solidFill>
          <a:ln/>
        </p:spPr>
        <p:txBody>
          <a:bodyPr/>
          <a:lstStyle/>
          <a:p>
            <a:endParaRPr lang="en-US"/>
          </a:p>
        </p:txBody>
      </p:sp>
      <p:pic>
        <p:nvPicPr>
          <p:cNvPr id="79" name="Image 11" descr="preencoded.png">
            <a:extLst>
              <a:ext uri="{FF2B5EF4-FFF2-40B4-BE49-F238E27FC236}">
                <a16:creationId xmlns:a16="http://schemas.microsoft.com/office/drawing/2014/main" id="{DC3DE4F8-149C-99E6-C4B3-349F8749074F}"/>
              </a:ext>
            </a:extLst>
          </p:cNvPr>
          <p:cNvPicPr>
            <a:picLocks noChangeAspect="1"/>
          </p:cNvPicPr>
          <p:nvPr/>
        </p:nvPicPr>
        <p:blipFill>
          <a:blip r:embed="rId8"/>
          <a:srcRect l="-2571" r="-2571"/>
          <a:stretch/>
        </p:blipFill>
        <p:spPr>
          <a:xfrm>
            <a:off x="6529275" y="2711195"/>
            <a:ext cx="105156" cy="114300"/>
          </a:xfrm>
          <a:prstGeom prst="rect">
            <a:avLst/>
          </a:prstGeom>
        </p:spPr>
      </p:pic>
      <p:sp>
        <p:nvSpPr>
          <p:cNvPr id="80" name="Shape 27">
            <a:extLst>
              <a:ext uri="{FF2B5EF4-FFF2-40B4-BE49-F238E27FC236}">
                <a16:creationId xmlns:a16="http://schemas.microsoft.com/office/drawing/2014/main" id="{A4D12D27-C592-9985-902B-E9BE664C68DB}"/>
              </a:ext>
            </a:extLst>
          </p:cNvPr>
          <p:cNvSpPr/>
          <p:nvPr/>
        </p:nvSpPr>
        <p:spPr>
          <a:xfrm>
            <a:off x="6467096" y="3632636"/>
            <a:ext cx="228600" cy="228600"/>
          </a:xfrm>
          <a:prstGeom prst="ellipse">
            <a:avLst/>
          </a:prstGeom>
          <a:solidFill>
            <a:srgbClr val="33A256"/>
          </a:solidFill>
          <a:ln/>
        </p:spPr>
        <p:txBody>
          <a:bodyPr/>
          <a:lstStyle/>
          <a:p>
            <a:endParaRPr lang="en-US"/>
          </a:p>
        </p:txBody>
      </p:sp>
      <p:pic>
        <p:nvPicPr>
          <p:cNvPr id="81" name="Image 12" descr="preencoded.png">
            <a:extLst>
              <a:ext uri="{FF2B5EF4-FFF2-40B4-BE49-F238E27FC236}">
                <a16:creationId xmlns:a16="http://schemas.microsoft.com/office/drawing/2014/main" id="{386B52BA-FE63-32DC-0DCE-DFD0785775DC}"/>
              </a:ext>
            </a:extLst>
          </p:cNvPr>
          <p:cNvPicPr>
            <a:picLocks noChangeAspect="1"/>
          </p:cNvPicPr>
          <p:nvPr/>
        </p:nvPicPr>
        <p:blipFill>
          <a:blip r:embed="rId12"/>
          <a:srcRect l="-133" r="-133"/>
          <a:stretch/>
        </p:blipFill>
        <p:spPr>
          <a:xfrm>
            <a:off x="6538419" y="3689329"/>
            <a:ext cx="85954" cy="114300"/>
          </a:xfrm>
          <a:prstGeom prst="rect">
            <a:avLst/>
          </a:prstGeom>
        </p:spPr>
      </p:pic>
      <p:sp>
        <p:nvSpPr>
          <p:cNvPr id="82" name="Shape 30">
            <a:extLst>
              <a:ext uri="{FF2B5EF4-FFF2-40B4-BE49-F238E27FC236}">
                <a16:creationId xmlns:a16="http://schemas.microsoft.com/office/drawing/2014/main" id="{852F2B08-E923-438C-79A4-64D372025D1E}"/>
              </a:ext>
            </a:extLst>
          </p:cNvPr>
          <p:cNvSpPr/>
          <p:nvPr/>
        </p:nvSpPr>
        <p:spPr>
          <a:xfrm>
            <a:off x="6477542" y="4161462"/>
            <a:ext cx="228600" cy="228600"/>
          </a:xfrm>
          <a:prstGeom prst="ellipse">
            <a:avLst/>
          </a:prstGeom>
          <a:solidFill>
            <a:srgbClr val="33A256"/>
          </a:solidFill>
          <a:ln/>
        </p:spPr>
        <p:txBody>
          <a:bodyPr/>
          <a:lstStyle/>
          <a:p>
            <a:endParaRPr lang="en-US"/>
          </a:p>
        </p:txBody>
      </p:sp>
      <p:pic>
        <p:nvPicPr>
          <p:cNvPr id="83" name="Image 13" descr="preencoded.png">
            <a:extLst>
              <a:ext uri="{FF2B5EF4-FFF2-40B4-BE49-F238E27FC236}">
                <a16:creationId xmlns:a16="http://schemas.microsoft.com/office/drawing/2014/main" id="{DBDA9C00-B1BA-5B3C-9E5E-09B396BED1B9}"/>
              </a:ext>
            </a:extLst>
          </p:cNvPr>
          <p:cNvPicPr>
            <a:picLocks noChangeAspect="1"/>
          </p:cNvPicPr>
          <p:nvPr/>
        </p:nvPicPr>
        <p:blipFill>
          <a:blip r:embed="rId12"/>
          <a:srcRect l="-133" r="-133"/>
          <a:stretch/>
        </p:blipFill>
        <p:spPr>
          <a:xfrm>
            <a:off x="6548865" y="4218154"/>
            <a:ext cx="85954" cy="114300"/>
          </a:xfrm>
          <a:prstGeom prst="rect">
            <a:avLst/>
          </a:prstGeom>
        </p:spPr>
      </p:pic>
      <p:sp>
        <p:nvSpPr>
          <p:cNvPr id="84" name="Shape 33">
            <a:extLst>
              <a:ext uri="{FF2B5EF4-FFF2-40B4-BE49-F238E27FC236}">
                <a16:creationId xmlns:a16="http://schemas.microsoft.com/office/drawing/2014/main" id="{1089C2E8-14DA-E974-EAD3-018758B5F1DD}"/>
              </a:ext>
            </a:extLst>
          </p:cNvPr>
          <p:cNvSpPr/>
          <p:nvPr/>
        </p:nvSpPr>
        <p:spPr>
          <a:xfrm>
            <a:off x="6464171" y="5391191"/>
            <a:ext cx="228600" cy="228600"/>
          </a:xfrm>
          <a:prstGeom prst="ellipse">
            <a:avLst/>
          </a:prstGeom>
          <a:solidFill>
            <a:srgbClr val="274A90"/>
          </a:solidFill>
          <a:ln/>
        </p:spPr>
        <p:txBody>
          <a:bodyPr/>
          <a:lstStyle/>
          <a:p>
            <a:endParaRPr lang="en-US"/>
          </a:p>
        </p:txBody>
      </p:sp>
      <p:pic>
        <p:nvPicPr>
          <p:cNvPr id="85" name="Image 14" descr="preencoded.png">
            <a:extLst>
              <a:ext uri="{FF2B5EF4-FFF2-40B4-BE49-F238E27FC236}">
                <a16:creationId xmlns:a16="http://schemas.microsoft.com/office/drawing/2014/main" id="{C0528892-28E4-36DD-DA34-F90DC621F30F}"/>
              </a:ext>
            </a:extLst>
          </p:cNvPr>
          <p:cNvPicPr>
            <a:picLocks noChangeAspect="1"/>
          </p:cNvPicPr>
          <p:nvPr/>
        </p:nvPicPr>
        <p:blipFill>
          <a:blip r:embed="rId9"/>
          <a:srcRect l="-2571" r="-2571"/>
          <a:stretch/>
        </p:blipFill>
        <p:spPr>
          <a:xfrm>
            <a:off x="6526350" y="5448798"/>
            <a:ext cx="105156" cy="114300"/>
          </a:xfrm>
          <a:prstGeom prst="rect">
            <a:avLst/>
          </a:prstGeom>
        </p:spPr>
      </p:pic>
      <p:sp>
        <p:nvSpPr>
          <p:cNvPr id="86" name="Shape 24">
            <a:extLst>
              <a:ext uri="{FF2B5EF4-FFF2-40B4-BE49-F238E27FC236}">
                <a16:creationId xmlns:a16="http://schemas.microsoft.com/office/drawing/2014/main" id="{C0C78F2B-784D-22F9-6B4F-BDEE7F915DA9}"/>
              </a:ext>
            </a:extLst>
          </p:cNvPr>
          <p:cNvSpPr/>
          <p:nvPr/>
        </p:nvSpPr>
        <p:spPr>
          <a:xfrm>
            <a:off x="6467096" y="3129029"/>
            <a:ext cx="228600" cy="228600"/>
          </a:xfrm>
          <a:prstGeom prst="ellipse">
            <a:avLst/>
          </a:prstGeom>
          <a:solidFill>
            <a:srgbClr val="EE1F25"/>
          </a:solidFill>
          <a:ln/>
        </p:spPr>
        <p:txBody>
          <a:bodyPr/>
          <a:lstStyle/>
          <a:p>
            <a:endParaRPr lang="en-US"/>
          </a:p>
        </p:txBody>
      </p:sp>
      <p:pic>
        <p:nvPicPr>
          <p:cNvPr id="87" name="Image 11" descr="preencoded.png">
            <a:extLst>
              <a:ext uri="{FF2B5EF4-FFF2-40B4-BE49-F238E27FC236}">
                <a16:creationId xmlns:a16="http://schemas.microsoft.com/office/drawing/2014/main" id="{90A00D1D-B989-29AE-E793-88294C46B95A}"/>
              </a:ext>
            </a:extLst>
          </p:cNvPr>
          <p:cNvPicPr>
            <a:picLocks noChangeAspect="1"/>
          </p:cNvPicPr>
          <p:nvPr/>
        </p:nvPicPr>
        <p:blipFill>
          <a:blip r:embed="rId8"/>
          <a:srcRect l="-2571" r="-2571"/>
          <a:stretch/>
        </p:blipFill>
        <p:spPr>
          <a:xfrm>
            <a:off x="6529275" y="3186636"/>
            <a:ext cx="105156" cy="114300"/>
          </a:xfrm>
          <a:prstGeom prst="rect">
            <a:avLst/>
          </a:prstGeom>
        </p:spPr>
      </p:pic>
      <p:sp>
        <p:nvSpPr>
          <p:cNvPr id="88" name="Shape 30">
            <a:extLst>
              <a:ext uri="{FF2B5EF4-FFF2-40B4-BE49-F238E27FC236}">
                <a16:creationId xmlns:a16="http://schemas.microsoft.com/office/drawing/2014/main" id="{0A091D56-E415-1725-4568-2AEB09CAE6A6}"/>
              </a:ext>
            </a:extLst>
          </p:cNvPr>
          <p:cNvSpPr/>
          <p:nvPr/>
        </p:nvSpPr>
        <p:spPr>
          <a:xfrm>
            <a:off x="6477542" y="4718672"/>
            <a:ext cx="228600" cy="228600"/>
          </a:xfrm>
          <a:prstGeom prst="ellipse">
            <a:avLst/>
          </a:prstGeom>
          <a:solidFill>
            <a:srgbClr val="33A256"/>
          </a:solidFill>
          <a:ln/>
        </p:spPr>
        <p:txBody>
          <a:bodyPr/>
          <a:lstStyle/>
          <a:p>
            <a:endParaRPr lang="en-US"/>
          </a:p>
        </p:txBody>
      </p:sp>
      <p:pic>
        <p:nvPicPr>
          <p:cNvPr id="89" name="Image 13" descr="preencoded.png">
            <a:extLst>
              <a:ext uri="{FF2B5EF4-FFF2-40B4-BE49-F238E27FC236}">
                <a16:creationId xmlns:a16="http://schemas.microsoft.com/office/drawing/2014/main" id="{EB78CD2A-2416-5438-D2BE-B5FEC080CA38}"/>
              </a:ext>
            </a:extLst>
          </p:cNvPr>
          <p:cNvPicPr>
            <a:picLocks noChangeAspect="1"/>
          </p:cNvPicPr>
          <p:nvPr/>
        </p:nvPicPr>
        <p:blipFill>
          <a:blip r:embed="rId12"/>
          <a:srcRect l="-133" r="-133"/>
          <a:stretch/>
        </p:blipFill>
        <p:spPr>
          <a:xfrm>
            <a:off x="6548865" y="4775364"/>
            <a:ext cx="85954" cy="114300"/>
          </a:xfrm>
          <a:prstGeom prst="rect">
            <a:avLst/>
          </a:prstGeom>
        </p:spPr>
      </p:pic>
      <p:sp>
        <p:nvSpPr>
          <p:cNvPr id="110" name="Shape 2">
            <a:extLst>
              <a:ext uri="{FF2B5EF4-FFF2-40B4-BE49-F238E27FC236}">
                <a16:creationId xmlns:a16="http://schemas.microsoft.com/office/drawing/2014/main" id="{F07DFFBC-C3AC-EF82-D03E-E66841DCAFCD}"/>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111" name="Text 3">
            <a:extLst>
              <a:ext uri="{FF2B5EF4-FFF2-40B4-BE49-F238E27FC236}">
                <a16:creationId xmlns:a16="http://schemas.microsoft.com/office/drawing/2014/main" id="{6E6C3F11-44FA-2142-A281-5BFF0D70C5D8}"/>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1</a:t>
            </a:r>
            <a:endParaRPr lang="en-US" sz="1600"/>
          </a:p>
        </p:txBody>
      </p:sp>
      <p:sp>
        <p:nvSpPr>
          <p:cNvPr id="112" name="Shape 4">
            <a:extLst>
              <a:ext uri="{FF2B5EF4-FFF2-40B4-BE49-F238E27FC236}">
                <a16:creationId xmlns:a16="http://schemas.microsoft.com/office/drawing/2014/main" id="{4A1895E4-629A-F585-BDB3-DA60903764C2}"/>
              </a:ext>
            </a:extLst>
          </p:cNvPr>
          <p:cNvSpPr/>
          <p:nvPr/>
        </p:nvSpPr>
        <p:spPr>
          <a:xfrm>
            <a:off x="533095" y="1208837"/>
            <a:ext cx="11125505" cy="19202"/>
          </a:xfrm>
          <a:prstGeom prst="rect">
            <a:avLst/>
          </a:prstGeom>
          <a:solidFill>
            <a:srgbClr val="003366"/>
          </a:solidFill>
          <a:ln/>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95098"/>
          </a:xfrm>
          <a:prstGeom prst="rect">
            <a:avLst/>
          </a:prstGeom>
          <a:solidFill>
            <a:srgbClr val="003366"/>
          </a:solidFill>
          <a:ln/>
        </p:spPr>
        <p:txBody>
          <a:bodyPr/>
          <a:lstStyle/>
          <a:p>
            <a:endParaRPr lang="en-US"/>
          </a:p>
        </p:txBody>
      </p:sp>
      <p:sp>
        <p:nvSpPr>
          <p:cNvPr id="4" name="Shape 2"/>
          <p:cNvSpPr/>
          <p:nvPr/>
        </p:nvSpPr>
        <p:spPr>
          <a:xfrm>
            <a:off x="457200" y="286207"/>
            <a:ext cx="923544" cy="314554"/>
          </a:xfrm>
          <a:prstGeom prst="roundRect">
            <a:avLst>
              <a:gd name="adj" fmla="val 35236"/>
            </a:avLst>
          </a:prstGeom>
          <a:solidFill>
            <a:srgbClr val="EE1E24"/>
          </a:solidFill>
          <a:ln/>
        </p:spPr>
        <p:txBody>
          <a:bodyPr/>
          <a:lstStyle/>
          <a:p>
            <a:endParaRPr lang="en-US"/>
          </a:p>
        </p:txBody>
      </p:sp>
      <p:sp>
        <p:nvSpPr>
          <p:cNvPr id="5" name="Text 3"/>
          <p:cNvSpPr txBox="1"/>
          <p:nvPr/>
        </p:nvSpPr>
        <p:spPr>
          <a:xfrm>
            <a:off x="590702" y="314554"/>
            <a:ext cx="814730"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2</a:t>
            </a:r>
            <a:endParaRPr lang="en-US" sz="1600"/>
          </a:p>
        </p:txBody>
      </p:sp>
      <p:sp>
        <p:nvSpPr>
          <p:cNvPr id="6" name="Text 4"/>
          <p:cNvSpPr txBox="1"/>
          <p:nvPr/>
        </p:nvSpPr>
        <p:spPr>
          <a:xfrm>
            <a:off x="464971" y="693115"/>
            <a:ext cx="6009719" cy="448056"/>
          </a:xfrm>
          <a:prstGeom prst="rect">
            <a:avLst/>
          </a:prstGeom>
          <a:noFill/>
          <a:ln/>
        </p:spPr>
        <p:txBody>
          <a:bodyPr wrap="square" lIns="0" tIns="0" rIns="0" bIns="0" rtlCol="0" anchor="ctr"/>
          <a:lstStyle/>
          <a:p>
            <a:pPr marL="0" indent="0" algn="l">
              <a:buNone/>
            </a:pPr>
            <a:r>
              <a:rPr lang="en-US" sz="3000" b="1">
                <a:solidFill>
                  <a:srgbClr val="003366"/>
                </a:solidFill>
                <a:latin typeface="Montserrat" pitchFamily="34" charset="0"/>
                <a:ea typeface="Montserrat" pitchFamily="34" charset="-122"/>
                <a:cs typeface="Montserrat" pitchFamily="34" charset="-120"/>
              </a:rPr>
              <a:t>Best Practices Framework</a:t>
            </a:r>
            <a:endParaRPr lang="en-US" sz="3000"/>
          </a:p>
        </p:txBody>
      </p:sp>
      <p:sp>
        <p:nvSpPr>
          <p:cNvPr id="7" name="Shape 5"/>
          <p:cNvSpPr/>
          <p:nvPr/>
        </p:nvSpPr>
        <p:spPr>
          <a:xfrm>
            <a:off x="457200" y="1457096"/>
            <a:ext cx="4401007" cy="3943807"/>
          </a:xfrm>
          <a:prstGeom prst="rect">
            <a:avLst/>
          </a:prstGeom>
          <a:solidFill>
            <a:srgbClr val="F0F4F8"/>
          </a:solidFill>
          <a:ln/>
        </p:spPr>
        <p:txBody>
          <a:bodyPr/>
          <a:lstStyle/>
          <a:p>
            <a:endParaRPr lang="en-US"/>
          </a:p>
        </p:txBody>
      </p:sp>
      <p:sp>
        <p:nvSpPr>
          <p:cNvPr id="8" name="Shape 6"/>
          <p:cNvSpPr/>
          <p:nvPr/>
        </p:nvSpPr>
        <p:spPr>
          <a:xfrm>
            <a:off x="457200" y="1457096"/>
            <a:ext cx="38405" cy="3943807"/>
          </a:xfrm>
          <a:prstGeom prst="rect">
            <a:avLst/>
          </a:prstGeom>
          <a:solidFill>
            <a:srgbClr val="003366"/>
          </a:solidFill>
          <a:ln/>
        </p:spPr>
        <p:txBody>
          <a:bodyPr/>
          <a:lstStyle/>
          <a:p>
            <a:endParaRPr lang="en-US"/>
          </a:p>
        </p:txBody>
      </p:sp>
      <p:pic>
        <p:nvPicPr>
          <p:cNvPr id="9" name="Image 0" descr="preencoded.png"/>
          <p:cNvPicPr>
            <a:picLocks noChangeAspect="1"/>
          </p:cNvPicPr>
          <p:nvPr/>
        </p:nvPicPr>
        <p:blipFill>
          <a:blip r:embed="rId3"/>
          <a:srcRect t="-180" b="-180"/>
          <a:stretch/>
        </p:blipFill>
        <p:spPr>
          <a:xfrm>
            <a:off x="609905" y="1600657"/>
            <a:ext cx="190195" cy="152705"/>
          </a:xfrm>
          <a:prstGeom prst="rect">
            <a:avLst/>
          </a:prstGeom>
        </p:spPr>
      </p:pic>
      <p:sp>
        <p:nvSpPr>
          <p:cNvPr id="10" name="Text 7"/>
          <p:cNvSpPr txBox="1"/>
          <p:nvPr/>
        </p:nvSpPr>
        <p:spPr>
          <a:xfrm>
            <a:off x="875995" y="1590598"/>
            <a:ext cx="1810512" cy="181051"/>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Committee Members</a:t>
            </a:r>
            <a:endParaRPr lang="en-US" sz="1200"/>
          </a:p>
        </p:txBody>
      </p:sp>
      <p:sp>
        <p:nvSpPr>
          <p:cNvPr id="11" name="Text 8"/>
          <p:cNvSpPr txBox="1"/>
          <p:nvPr/>
        </p:nvSpPr>
        <p:spPr>
          <a:xfrm>
            <a:off x="724205" y="1885949"/>
            <a:ext cx="919886" cy="171907"/>
          </a:xfrm>
          <a:prstGeom prst="rect">
            <a:avLst/>
          </a:prstGeom>
          <a:noFill/>
          <a:ln/>
        </p:spPr>
        <p:txBody>
          <a:bodyPr wrap="square" lIns="0" tIns="0" rIns="0" bIns="0" rtlCol="0" anchor="ctr"/>
          <a:lstStyle/>
          <a:p>
            <a:pPr marL="0" indent="0" algn="l">
              <a:buNone/>
            </a:pPr>
            <a:r>
              <a:rPr lang="en-US" sz="1000">
                <a:solidFill>
                  <a:srgbClr val="000000"/>
                </a:solidFill>
                <a:latin typeface="Montserrat" pitchFamily="34" charset="0"/>
                <a:ea typeface="Montserrat" pitchFamily="34" charset="-122"/>
                <a:cs typeface="Montserrat" pitchFamily="34" charset="-120"/>
              </a:rPr>
              <a:t>Cassie Stipe</a:t>
            </a:r>
            <a:endParaRPr lang="en-US" sz="1000"/>
          </a:p>
        </p:txBody>
      </p:sp>
      <p:sp>
        <p:nvSpPr>
          <p:cNvPr id="12" name="Text 9"/>
          <p:cNvSpPr txBox="1"/>
          <p:nvPr/>
        </p:nvSpPr>
        <p:spPr>
          <a:xfrm>
            <a:off x="724205" y="2095347"/>
            <a:ext cx="1071677" cy="171907"/>
          </a:xfrm>
          <a:prstGeom prst="rect">
            <a:avLst/>
          </a:prstGeom>
          <a:noFill/>
          <a:ln/>
        </p:spPr>
        <p:txBody>
          <a:bodyPr wrap="square" lIns="0" tIns="0" rIns="0" bIns="0" rtlCol="0" anchor="ctr"/>
          <a:lstStyle/>
          <a:p>
            <a:pPr marL="0" indent="0" algn="l">
              <a:buNone/>
            </a:pPr>
            <a:r>
              <a:rPr lang="en-US" sz="1000">
                <a:solidFill>
                  <a:srgbClr val="000000"/>
                </a:solidFill>
                <a:latin typeface="Montserrat" pitchFamily="34" charset="0"/>
                <a:ea typeface="Montserrat" pitchFamily="34" charset="-122"/>
                <a:cs typeface="Montserrat" pitchFamily="34" charset="-120"/>
              </a:rPr>
              <a:t>Audrey Wilson</a:t>
            </a:r>
            <a:endParaRPr lang="en-US" sz="1000"/>
          </a:p>
        </p:txBody>
      </p:sp>
      <p:sp>
        <p:nvSpPr>
          <p:cNvPr id="13" name="Text 10"/>
          <p:cNvSpPr txBox="1"/>
          <p:nvPr/>
        </p:nvSpPr>
        <p:spPr>
          <a:xfrm>
            <a:off x="724205" y="2269083"/>
            <a:ext cx="862279" cy="171907"/>
          </a:xfrm>
          <a:prstGeom prst="rect">
            <a:avLst/>
          </a:prstGeom>
          <a:noFill/>
          <a:ln/>
        </p:spPr>
        <p:txBody>
          <a:bodyPr wrap="square" lIns="0" tIns="0" rIns="0" bIns="0" rtlCol="0" anchor="ctr"/>
          <a:lstStyle/>
          <a:p>
            <a:pPr marL="0" indent="0" algn="l">
              <a:buNone/>
            </a:pPr>
            <a:r>
              <a:rPr lang="en-US" sz="1000">
                <a:solidFill>
                  <a:srgbClr val="000000"/>
                </a:solidFill>
                <a:latin typeface="Montserrat" pitchFamily="34" charset="0"/>
                <a:ea typeface="Montserrat" pitchFamily="34" charset="-122"/>
                <a:cs typeface="Montserrat" pitchFamily="34" charset="-120"/>
              </a:rPr>
              <a:t>Tom Moore</a:t>
            </a:r>
            <a:endParaRPr lang="en-US" sz="1000"/>
          </a:p>
        </p:txBody>
      </p:sp>
      <p:sp>
        <p:nvSpPr>
          <p:cNvPr id="14" name="Text 11"/>
          <p:cNvSpPr txBox="1"/>
          <p:nvPr/>
        </p:nvSpPr>
        <p:spPr>
          <a:xfrm>
            <a:off x="724205" y="2442819"/>
            <a:ext cx="881482" cy="171907"/>
          </a:xfrm>
          <a:prstGeom prst="rect">
            <a:avLst/>
          </a:prstGeom>
          <a:noFill/>
          <a:ln/>
        </p:spPr>
        <p:txBody>
          <a:bodyPr wrap="square" lIns="0" tIns="0" rIns="0" bIns="0" rtlCol="0" anchor="ctr"/>
          <a:lstStyle/>
          <a:p>
            <a:pPr marL="0" indent="0" algn="l">
              <a:buNone/>
            </a:pPr>
            <a:r>
              <a:rPr lang="en-US" sz="1000">
                <a:solidFill>
                  <a:srgbClr val="000000"/>
                </a:solidFill>
                <a:latin typeface="Montserrat" pitchFamily="34" charset="0"/>
                <a:ea typeface="Montserrat" pitchFamily="34" charset="-122"/>
                <a:cs typeface="Montserrat" pitchFamily="34" charset="-120"/>
              </a:rPr>
              <a:t>David Borts</a:t>
            </a:r>
            <a:endParaRPr lang="en-US" sz="1000"/>
          </a:p>
        </p:txBody>
      </p:sp>
      <p:sp>
        <p:nvSpPr>
          <p:cNvPr id="15" name="Text 12"/>
          <p:cNvSpPr txBox="1"/>
          <p:nvPr/>
        </p:nvSpPr>
        <p:spPr>
          <a:xfrm>
            <a:off x="724205" y="2615641"/>
            <a:ext cx="1157630" cy="171907"/>
          </a:xfrm>
          <a:prstGeom prst="rect">
            <a:avLst/>
          </a:prstGeom>
          <a:noFill/>
          <a:ln/>
        </p:spPr>
        <p:txBody>
          <a:bodyPr wrap="square" lIns="0" tIns="0" rIns="0" bIns="0" rtlCol="0" anchor="ctr"/>
          <a:lstStyle/>
          <a:p>
            <a:pPr marL="0" indent="0" algn="l">
              <a:buNone/>
            </a:pPr>
            <a:r>
              <a:rPr lang="en-US" sz="1000">
                <a:solidFill>
                  <a:srgbClr val="000000"/>
                </a:solidFill>
                <a:latin typeface="Montserrat" pitchFamily="34" charset="0"/>
                <a:ea typeface="Montserrat" pitchFamily="34" charset="-122"/>
                <a:cs typeface="Montserrat" pitchFamily="34" charset="-120"/>
              </a:rPr>
              <a:t>Kevin Anderson</a:t>
            </a:r>
            <a:endParaRPr lang="en-US" sz="1000"/>
          </a:p>
        </p:txBody>
      </p:sp>
      <p:sp>
        <p:nvSpPr>
          <p:cNvPr id="16" name="Text 13"/>
          <p:cNvSpPr txBox="1"/>
          <p:nvPr/>
        </p:nvSpPr>
        <p:spPr>
          <a:xfrm>
            <a:off x="724205" y="2789377"/>
            <a:ext cx="1071677" cy="171907"/>
          </a:xfrm>
          <a:prstGeom prst="rect">
            <a:avLst/>
          </a:prstGeom>
          <a:noFill/>
          <a:ln/>
        </p:spPr>
        <p:txBody>
          <a:bodyPr wrap="square" lIns="0" tIns="0" rIns="0" bIns="0" rtlCol="0" anchor="ctr"/>
          <a:lstStyle/>
          <a:p>
            <a:pPr marL="0" indent="0" algn="l">
              <a:buNone/>
            </a:pPr>
            <a:r>
              <a:rPr lang="en-US" sz="1000">
                <a:solidFill>
                  <a:srgbClr val="000000"/>
                </a:solidFill>
                <a:latin typeface="Montserrat" pitchFamily="34" charset="0"/>
                <a:ea typeface="Montserrat" pitchFamily="34" charset="-122"/>
                <a:cs typeface="Montserrat" pitchFamily="34" charset="-120"/>
              </a:rPr>
              <a:t>Kasha Roberts</a:t>
            </a:r>
            <a:endParaRPr lang="en-US" sz="1000"/>
          </a:p>
        </p:txBody>
      </p:sp>
      <p:sp>
        <p:nvSpPr>
          <p:cNvPr id="17" name="Text 14"/>
          <p:cNvSpPr txBox="1"/>
          <p:nvPr/>
        </p:nvSpPr>
        <p:spPr>
          <a:xfrm>
            <a:off x="724205" y="2962198"/>
            <a:ext cx="948233" cy="171907"/>
          </a:xfrm>
          <a:prstGeom prst="rect">
            <a:avLst/>
          </a:prstGeom>
          <a:noFill/>
          <a:ln/>
        </p:spPr>
        <p:txBody>
          <a:bodyPr wrap="square" lIns="0" tIns="0" rIns="0" bIns="0" rtlCol="0" anchor="ctr"/>
          <a:lstStyle/>
          <a:p>
            <a:pPr marL="0" indent="0" algn="l">
              <a:buNone/>
            </a:pPr>
            <a:r>
              <a:rPr lang="en-US" sz="1000">
                <a:solidFill>
                  <a:srgbClr val="000000"/>
                </a:solidFill>
                <a:latin typeface="Montserrat" pitchFamily="34" charset="0"/>
                <a:ea typeface="Montserrat" pitchFamily="34" charset="-122"/>
                <a:cs typeface="Montserrat" pitchFamily="34" charset="-120"/>
              </a:rPr>
              <a:t>Nick Calabro</a:t>
            </a:r>
            <a:endParaRPr lang="en-US" sz="1000"/>
          </a:p>
        </p:txBody>
      </p:sp>
      <p:sp>
        <p:nvSpPr>
          <p:cNvPr id="18" name="Text 15"/>
          <p:cNvSpPr txBox="1"/>
          <p:nvPr/>
        </p:nvSpPr>
        <p:spPr>
          <a:xfrm>
            <a:off x="724205" y="3145078"/>
            <a:ext cx="1138428" cy="171907"/>
          </a:xfrm>
          <a:prstGeom prst="rect">
            <a:avLst/>
          </a:prstGeom>
          <a:noFill/>
          <a:ln/>
        </p:spPr>
        <p:txBody>
          <a:bodyPr wrap="square" lIns="0" tIns="0" rIns="0" bIns="0" rtlCol="0" anchor="ctr"/>
          <a:lstStyle/>
          <a:p>
            <a:pPr marL="0" indent="0" algn="l">
              <a:buNone/>
            </a:pPr>
            <a:r>
              <a:rPr lang="en-US" sz="1000">
                <a:solidFill>
                  <a:srgbClr val="000000"/>
                </a:solidFill>
                <a:latin typeface="Montserrat" pitchFamily="34" charset="0"/>
                <a:ea typeface="Montserrat" pitchFamily="34" charset="-122"/>
                <a:cs typeface="Montserrat" pitchFamily="34" charset="-120"/>
              </a:rPr>
              <a:t>Robin Runstein</a:t>
            </a:r>
            <a:endParaRPr lang="en-US" sz="1000"/>
          </a:p>
        </p:txBody>
      </p:sp>
      <p:sp>
        <p:nvSpPr>
          <p:cNvPr id="19" name="Text 16"/>
          <p:cNvSpPr txBox="1"/>
          <p:nvPr/>
        </p:nvSpPr>
        <p:spPr>
          <a:xfrm>
            <a:off x="1534363" y="1885949"/>
            <a:ext cx="872338" cy="171907"/>
          </a:xfrm>
          <a:prstGeom prst="rect">
            <a:avLst/>
          </a:prstGeom>
          <a:noFill/>
          <a:ln/>
        </p:spPr>
        <p:txBody>
          <a:bodyPr wrap="square" lIns="0" tIns="0" rIns="0" bIns="0" rtlCol="0" anchor="ctr"/>
          <a:lstStyle/>
          <a:p>
            <a:pPr marL="0" indent="0" algn="l">
              <a:buNone/>
            </a:pPr>
            <a:r>
              <a:rPr lang="en-US" sz="1000">
                <a:solidFill>
                  <a:srgbClr val="4B5563"/>
                </a:solidFill>
                <a:latin typeface="Montserrat" pitchFamily="34" charset="0"/>
                <a:ea typeface="Montserrat" pitchFamily="34" charset="-122"/>
                <a:cs typeface="Montserrat" pitchFamily="34" charset="-120"/>
              </a:rPr>
              <a:t>(Staff Lead)</a:t>
            </a:r>
            <a:endParaRPr lang="en-US" sz="1000"/>
          </a:p>
        </p:txBody>
      </p:sp>
      <p:sp>
        <p:nvSpPr>
          <p:cNvPr id="20" name="Text 17"/>
          <p:cNvSpPr txBox="1"/>
          <p:nvPr/>
        </p:nvSpPr>
        <p:spPr>
          <a:xfrm>
            <a:off x="1754734" y="3145078"/>
            <a:ext cx="1129284" cy="171907"/>
          </a:xfrm>
          <a:prstGeom prst="rect">
            <a:avLst/>
          </a:prstGeom>
          <a:noFill/>
          <a:ln/>
        </p:spPr>
        <p:txBody>
          <a:bodyPr wrap="square" lIns="0" tIns="0" rIns="0" bIns="0" rtlCol="0" anchor="ctr"/>
          <a:lstStyle/>
          <a:p>
            <a:pPr marL="0" indent="0" algn="l">
              <a:buNone/>
            </a:pPr>
            <a:r>
              <a:rPr lang="en-US" sz="1000">
                <a:solidFill>
                  <a:srgbClr val="4B5563"/>
                </a:solidFill>
                <a:latin typeface="Montserrat" pitchFamily="34" charset="0"/>
                <a:ea typeface="Montserrat" pitchFamily="34" charset="-122"/>
                <a:cs typeface="Montserrat" pitchFamily="34" charset="-120"/>
              </a:rPr>
              <a:t>(NBOD Liaison)</a:t>
            </a:r>
            <a:endParaRPr lang="en-US" sz="1000"/>
          </a:p>
        </p:txBody>
      </p:sp>
      <p:pic>
        <p:nvPicPr>
          <p:cNvPr id="21" name="Image 1" descr="preencoded.png"/>
          <p:cNvPicPr>
            <a:picLocks noChangeAspect="1"/>
          </p:cNvPicPr>
          <p:nvPr/>
        </p:nvPicPr>
        <p:blipFill>
          <a:blip r:embed="rId4"/>
          <a:srcRect t="-43" b="-43"/>
          <a:stretch/>
        </p:blipFill>
        <p:spPr>
          <a:xfrm>
            <a:off x="609905" y="3469690"/>
            <a:ext cx="133502" cy="152705"/>
          </a:xfrm>
          <a:prstGeom prst="rect">
            <a:avLst/>
          </a:prstGeom>
        </p:spPr>
      </p:pic>
      <p:sp>
        <p:nvSpPr>
          <p:cNvPr id="22" name="Text 18"/>
          <p:cNvSpPr txBox="1"/>
          <p:nvPr/>
        </p:nvSpPr>
        <p:spPr>
          <a:xfrm>
            <a:off x="819302" y="3459632"/>
            <a:ext cx="1562710" cy="181051"/>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Meeting Schedule</a:t>
            </a:r>
            <a:endParaRPr lang="en-US" sz="1200"/>
          </a:p>
        </p:txBody>
      </p:sp>
      <p:sp>
        <p:nvSpPr>
          <p:cNvPr id="23" name="Shape 19"/>
          <p:cNvSpPr/>
          <p:nvPr/>
        </p:nvSpPr>
        <p:spPr>
          <a:xfrm>
            <a:off x="609905" y="3745839"/>
            <a:ext cx="790956" cy="228600"/>
          </a:xfrm>
          <a:prstGeom prst="roundRect">
            <a:avLst>
              <a:gd name="adj" fmla="val 66667"/>
            </a:avLst>
          </a:prstGeom>
          <a:solidFill>
            <a:srgbClr val="F0F4F8"/>
          </a:solidFill>
          <a:ln w="12700">
            <a:solidFill>
              <a:srgbClr val="003366"/>
            </a:solidFill>
            <a:prstDash val="solid"/>
          </a:ln>
        </p:spPr>
        <p:txBody>
          <a:bodyPr/>
          <a:lstStyle/>
          <a:p>
            <a:endParaRPr lang="en-US"/>
          </a:p>
        </p:txBody>
      </p:sp>
      <p:sp>
        <p:nvSpPr>
          <p:cNvPr id="24" name="Shape 20"/>
          <p:cNvSpPr/>
          <p:nvPr/>
        </p:nvSpPr>
        <p:spPr>
          <a:xfrm>
            <a:off x="1437437" y="3745839"/>
            <a:ext cx="771754" cy="228600"/>
          </a:xfrm>
          <a:prstGeom prst="roundRect">
            <a:avLst>
              <a:gd name="adj" fmla="val 66667"/>
            </a:avLst>
          </a:prstGeom>
          <a:solidFill>
            <a:srgbClr val="F0F4F8"/>
          </a:solidFill>
          <a:ln w="12700">
            <a:solidFill>
              <a:srgbClr val="003366"/>
            </a:solidFill>
            <a:prstDash val="solid"/>
          </a:ln>
        </p:spPr>
        <p:txBody>
          <a:bodyPr/>
          <a:lstStyle/>
          <a:p>
            <a:endParaRPr lang="en-US"/>
          </a:p>
        </p:txBody>
      </p:sp>
      <p:sp>
        <p:nvSpPr>
          <p:cNvPr id="25" name="Shape 21"/>
          <p:cNvSpPr/>
          <p:nvPr/>
        </p:nvSpPr>
        <p:spPr>
          <a:xfrm>
            <a:off x="2238451" y="3745839"/>
            <a:ext cx="819302" cy="228600"/>
          </a:xfrm>
          <a:prstGeom prst="roundRect">
            <a:avLst>
              <a:gd name="adj" fmla="val 66667"/>
            </a:avLst>
          </a:prstGeom>
          <a:solidFill>
            <a:srgbClr val="F0F4F8"/>
          </a:solidFill>
          <a:ln w="12700">
            <a:solidFill>
              <a:srgbClr val="003366"/>
            </a:solidFill>
            <a:prstDash val="solid"/>
          </a:ln>
        </p:spPr>
        <p:txBody>
          <a:bodyPr/>
          <a:lstStyle/>
          <a:p>
            <a:endParaRPr lang="en-US"/>
          </a:p>
        </p:txBody>
      </p:sp>
      <p:sp>
        <p:nvSpPr>
          <p:cNvPr id="26" name="Shape 22"/>
          <p:cNvSpPr/>
          <p:nvPr/>
        </p:nvSpPr>
        <p:spPr>
          <a:xfrm>
            <a:off x="3087014" y="3745839"/>
            <a:ext cx="752551" cy="228600"/>
          </a:xfrm>
          <a:prstGeom prst="roundRect">
            <a:avLst>
              <a:gd name="adj" fmla="val 66667"/>
            </a:avLst>
          </a:prstGeom>
          <a:solidFill>
            <a:srgbClr val="F0F4F8"/>
          </a:solidFill>
          <a:ln w="12700">
            <a:solidFill>
              <a:srgbClr val="003366"/>
            </a:solidFill>
            <a:prstDash val="solid"/>
          </a:ln>
        </p:spPr>
        <p:txBody>
          <a:bodyPr/>
          <a:lstStyle/>
          <a:p>
            <a:endParaRPr lang="en-US"/>
          </a:p>
        </p:txBody>
      </p:sp>
      <p:sp>
        <p:nvSpPr>
          <p:cNvPr id="27" name="Shape 23"/>
          <p:cNvSpPr/>
          <p:nvPr/>
        </p:nvSpPr>
        <p:spPr>
          <a:xfrm>
            <a:off x="3870655" y="3745839"/>
            <a:ext cx="780898" cy="228600"/>
          </a:xfrm>
          <a:prstGeom prst="roundRect">
            <a:avLst>
              <a:gd name="adj" fmla="val 66667"/>
            </a:avLst>
          </a:prstGeom>
          <a:solidFill>
            <a:srgbClr val="F0F4F8"/>
          </a:solidFill>
          <a:ln w="12700">
            <a:solidFill>
              <a:srgbClr val="003366"/>
            </a:solidFill>
            <a:prstDash val="solid"/>
          </a:ln>
        </p:spPr>
        <p:txBody>
          <a:bodyPr/>
          <a:lstStyle/>
          <a:p>
            <a:endParaRPr lang="en-US"/>
          </a:p>
        </p:txBody>
      </p:sp>
      <p:sp>
        <p:nvSpPr>
          <p:cNvPr id="28" name="Shape 24"/>
          <p:cNvSpPr/>
          <p:nvPr/>
        </p:nvSpPr>
        <p:spPr>
          <a:xfrm>
            <a:off x="609905" y="4011929"/>
            <a:ext cx="819302" cy="228600"/>
          </a:xfrm>
          <a:prstGeom prst="roundRect">
            <a:avLst>
              <a:gd name="adj" fmla="val 66667"/>
            </a:avLst>
          </a:prstGeom>
          <a:solidFill>
            <a:srgbClr val="F0F4F8"/>
          </a:solidFill>
          <a:ln w="12700">
            <a:solidFill>
              <a:srgbClr val="003366"/>
            </a:solidFill>
            <a:prstDash val="solid"/>
          </a:ln>
        </p:spPr>
        <p:txBody>
          <a:bodyPr/>
          <a:lstStyle/>
          <a:p>
            <a:endParaRPr lang="en-US"/>
          </a:p>
        </p:txBody>
      </p:sp>
      <p:sp>
        <p:nvSpPr>
          <p:cNvPr id="29" name="Shape 25"/>
          <p:cNvSpPr/>
          <p:nvPr/>
        </p:nvSpPr>
        <p:spPr>
          <a:xfrm>
            <a:off x="1457554" y="4011929"/>
            <a:ext cx="838505" cy="228600"/>
          </a:xfrm>
          <a:prstGeom prst="roundRect">
            <a:avLst>
              <a:gd name="adj" fmla="val 66667"/>
            </a:avLst>
          </a:prstGeom>
          <a:solidFill>
            <a:srgbClr val="F0F4F8"/>
          </a:solidFill>
          <a:ln w="12700">
            <a:solidFill>
              <a:srgbClr val="003366"/>
            </a:solidFill>
            <a:prstDash val="solid"/>
          </a:ln>
        </p:spPr>
        <p:txBody>
          <a:bodyPr/>
          <a:lstStyle/>
          <a:p>
            <a:endParaRPr lang="en-US"/>
          </a:p>
        </p:txBody>
      </p:sp>
      <p:sp>
        <p:nvSpPr>
          <p:cNvPr id="30" name="Shape 26"/>
          <p:cNvSpPr/>
          <p:nvPr/>
        </p:nvSpPr>
        <p:spPr>
          <a:xfrm>
            <a:off x="2326234" y="4011929"/>
            <a:ext cx="809244" cy="228600"/>
          </a:xfrm>
          <a:prstGeom prst="roundRect">
            <a:avLst>
              <a:gd name="adj" fmla="val 66667"/>
            </a:avLst>
          </a:prstGeom>
          <a:solidFill>
            <a:srgbClr val="F0F4F8"/>
          </a:solidFill>
          <a:ln w="12700">
            <a:solidFill>
              <a:srgbClr val="003366"/>
            </a:solidFill>
            <a:prstDash val="solid"/>
          </a:ln>
        </p:spPr>
        <p:txBody>
          <a:bodyPr/>
          <a:lstStyle/>
          <a:p>
            <a:endParaRPr lang="en-US"/>
          </a:p>
        </p:txBody>
      </p:sp>
      <p:sp>
        <p:nvSpPr>
          <p:cNvPr id="31" name="Text 27"/>
          <p:cNvSpPr txBox="1"/>
          <p:nvPr/>
        </p:nvSpPr>
        <p:spPr>
          <a:xfrm>
            <a:off x="666598" y="3783329"/>
            <a:ext cx="762610"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Jan 14, 2025</a:t>
            </a:r>
            <a:endParaRPr lang="en-US" sz="900"/>
          </a:p>
        </p:txBody>
      </p:sp>
      <p:sp>
        <p:nvSpPr>
          <p:cNvPr id="32" name="Text 28"/>
          <p:cNvSpPr txBox="1"/>
          <p:nvPr/>
        </p:nvSpPr>
        <p:spPr>
          <a:xfrm>
            <a:off x="1494130" y="3783329"/>
            <a:ext cx="743407"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Feb 4, 2025</a:t>
            </a:r>
            <a:endParaRPr lang="en-US" sz="900"/>
          </a:p>
        </p:txBody>
      </p:sp>
      <p:sp>
        <p:nvSpPr>
          <p:cNvPr id="33" name="Text 29"/>
          <p:cNvSpPr txBox="1"/>
          <p:nvPr/>
        </p:nvSpPr>
        <p:spPr>
          <a:xfrm>
            <a:off x="2296058" y="3783329"/>
            <a:ext cx="790956"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May 13, 2025</a:t>
            </a:r>
            <a:endParaRPr lang="en-US" sz="900"/>
          </a:p>
        </p:txBody>
      </p:sp>
      <p:sp>
        <p:nvSpPr>
          <p:cNvPr id="34" name="Text 30"/>
          <p:cNvSpPr txBox="1"/>
          <p:nvPr/>
        </p:nvSpPr>
        <p:spPr>
          <a:xfrm>
            <a:off x="3144622" y="3783329"/>
            <a:ext cx="724205"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Jul 16, 2025</a:t>
            </a:r>
            <a:endParaRPr lang="en-US" sz="900"/>
          </a:p>
        </p:txBody>
      </p:sp>
      <p:sp>
        <p:nvSpPr>
          <p:cNvPr id="35" name="Text 31"/>
          <p:cNvSpPr txBox="1"/>
          <p:nvPr/>
        </p:nvSpPr>
        <p:spPr>
          <a:xfrm>
            <a:off x="3927348" y="3783329"/>
            <a:ext cx="752551"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Jul 30, 2025</a:t>
            </a:r>
            <a:endParaRPr lang="en-US" sz="900"/>
          </a:p>
        </p:txBody>
      </p:sp>
      <p:sp>
        <p:nvSpPr>
          <p:cNvPr id="36" name="Text 32"/>
          <p:cNvSpPr txBox="1"/>
          <p:nvPr/>
        </p:nvSpPr>
        <p:spPr>
          <a:xfrm>
            <a:off x="666598" y="4050334"/>
            <a:ext cx="790956"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Aug 13, 2025</a:t>
            </a:r>
            <a:endParaRPr lang="en-US" sz="900"/>
          </a:p>
        </p:txBody>
      </p:sp>
      <p:sp>
        <p:nvSpPr>
          <p:cNvPr id="37" name="Text 33"/>
          <p:cNvSpPr txBox="1"/>
          <p:nvPr/>
        </p:nvSpPr>
        <p:spPr>
          <a:xfrm>
            <a:off x="1515161" y="4050334"/>
            <a:ext cx="810158"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Aug 27, 2025</a:t>
            </a:r>
            <a:endParaRPr lang="en-US" sz="900"/>
          </a:p>
        </p:txBody>
      </p:sp>
      <p:sp>
        <p:nvSpPr>
          <p:cNvPr id="38" name="Text 34"/>
          <p:cNvSpPr txBox="1"/>
          <p:nvPr/>
        </p:nvSpPr>
        <p:spPr>
          <a:xfrm>
            <a:off x="2382926" y="4050334"/>
            <a:ext cx="781812"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Sep 10, 2025</a:t>
            </a:r>
            <a:endParaRPr lang="en-US" sz="900"/>
          </a:p>
        </p:txBody>
      </p:sp>
      <p:pic>
        <p:nvPicPr>
          <p:cNvPr id="39" name="Image 2" descr="preencoded.png"/>
          <p:cNvPicPr>
            <a:picLocks noChangeAspect="1"/>
          </p:cNvPicPr>
          <p:nvPr/>
        </p:nvPicPr>
        <p:blipFill>
          <a:blip r:embed="rId5"/>
          <a:srcRect/>
          <a:stretch/>
        </p:blipFill>
        <p:spPr>
          <a:xfrm>
            <a:off x="609905" y="4342942"/>
            <a:ext cx="133502" cy="133502"/>
          </a:xfrm>
          <a:prstGeom prst="rect">
            <a:avLst/>
          </a:prstGeom>
        </p:spPr>
      </p:pic>
      <p:sp>
        <p:nvSpPr>
          <p:cNvPr id="40" name="Text 35"/>
          <p:cNvSpPr txBox="1"/>
          <p:nvPr/>
        </p:nvSpPr>
        <p:spPr>
          <a:xfrm>
            <a:off x="780898" y="4326483"/>
            <a:ext cx="2062886" cy="171907"/>
          </a:xfrm>
          <a:prstGeom prst="rect">
            <a:avLst/>
          </a:prstGeom>
          <a:noFill/>
          <a:ln/>
        </p:spPr>
        <p:txBody>
          <a:bodyPr wrap="square" lIns="0" tIns="0" rIns="0" bIns="0" rtlCol="0" anchor="ctr"/>
          <a:lstStyle/>
          <a:p>
            <a:pPr marL="0" indent="0" algn="l">
              <a:buNone/>
            </a:pPr>
            <a:r>
              <a:rPr lang="en-US" sz="1000" b="1">
                <a:solidFill>
                  <a:srgbClr val="000000"/>
                </a:solidFill>
                <a:latin typeface="Montserrat" pitchFamily="34" charset="0"/>
                <a:ea typeface="Montserrat" pitchFamily="34" charset="-122"/>
                <a:cs typeface="Montserrat" pitchFamily="34" charset="-120"/>
              </a:rPr>
              <a:t>Total: 8 meetings completed</a:t>
            </a:r>
            <a:endParaRPr lang="en-US" sz="1000"/>
          </a:p>
        </p:txBody>
      </p:sp>
      <p:sp>
        <p:nvSpPr>
          <p:cNvPr id="41" name="Shape 36"/>
          <p:cNvSpPr/>
          <p:nvPr/>
        </p:nvSpPr>
        <p:spPr>
          <a:xfrm>
            <a:off x="5044745" y="1457096"/>
            <a:ext cx="6696151" cy="3943807"/>
          </a:xfrm>
          <a:prstGeom prst="rect">
            <a:avLst/>
          </a:prstGeom>
          <a:solidFill>
            <a:srgbClr val="F0F4F8"/>
          </a:solidFill>
          <a:ln w="25400">
            <a:solidFill>
              <a:srgbClr val="003366"/>
            </a:solidFill>
            <a:prstDash val="solid"/>
          </a:ln>
        </p:spPr>
        <p:txBody>
          <a:bodyPr/>
          <a:lstStyle/>
          <a:p>
            <a:endParaRPr lang="en-US"/>
          </a:p>
        </p:txBody>
      </p:sp>
      <p:pic>
        <p:nvPicPr>
          <p:cNvPr id="42" name="Image 3" descr="preencoded.png"/>
          <p:cNvPicPr>
            <a:picLocks noChangeAspect="1"/>
          </p:cNvPicPr>
          <p:nvPr/>
        </p:nvPicPr>
        <p:blipFill>
          <a:blip r:embed="rId6"/>
          <a:srcRect/>
          <a:stretch/>
        </p:blipFill>
        <p:spPr>
          <a:xfrm>
            <a:off x="5159045" y="1620773"/>
            <a:ext cx="161849" cy="161849"/>
          </a:xfrm>
          <a:prstGeom prst="rect">
            <a:avLst/>
          </a:prstGeom>
        </p:spPr>
      </p:pic>
      <p:sp>
        <p:nvSpPr>
          <p:cNvPr id="43" name="Text 37"/>
          <p:cNvSpPr txBox="1"/>
          <p:nvPr/>
        </p:nvSpPr>
        <p:spPr>
          <a:xfrm>
            <a:off x="5396789" y="1609801"/>
            <a:ext cx="1522476" cy="191110"/>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Focus &amp; Purpose</a:t>
            </a:r>
            <a:endParaRPr lang="en-US" sz="1200"/>
          </a:p>
        </p:txBody>
      </p:sp>
      <p:sp>
        <p:nvSpPr>
          <p:cNvPr id="44" name="Text 38"/>
          <p:cNvSpPr txBox="1"/>
          <p:nvPr/>
        </p:nvSpPr>
        <p:spPr>
          <a:xfrm>
            <a:off x="5159045" y="1919782"/>
            <a:ext cx="6510528" cy="553212"/>
          </a:xfrm>
          <a:prstGeom prst="rect">
            <a:avLst/>
          </a:prstGeom>
          <a:noFill/>
          <a:ln/>
        </p:spPr>
        <p:txBody>
          <a:bodyPr wrap="square" lIns="0" tIns="0" rIns="0" bIns="0" rtlCol="0" anchor="ctr"/>
          <a:lstStyle/>
          <a:p>
            <a:pPr marL="0" indent="0" algn="l">
              <a:buNone/>
            </a:pPr>
            <a:r>
              <a:rPr lang="en-US" sz="1000">
                <a:solidFill>
                  <a:srgbClr val="000000"/>
                </a:solidFill>
                <a:latin typeface="Montserrat" pitchFamily="34" charset="0"/>
                <a:ea typeface="Montserrat" pitchFamily="34" charset="-122"/>
                <a:cs typeface="Montserrat" pitchFamily="34" charset="-120"/>
              </a:rPr>
              <a:t>Define and create an education and training program for governance and administration. Utilize surveys and feedback sessions to validate member priorities and identify subject matter experts.</a:t>
            </a:r>
            <a:endParaRPr lang="en-US" sz="1000"/>
          </a:p>
        </p:txBody>
      </p:sp>
      <p:sp>
        <p:nvSpPr>
          <p:cNvPr id="45" name="Shape 39"/>
          <p:cNvSpPr/>
          <p:nvPr/>
        </p:nvSpPr>
        <p:spPr>
          <a:xfrm>
            <a:off x="5159045" y="2558033"/>
            <a:ext cx="6467551" cy="1886407"/>
          </a:xfrm>
          <a:prstGeom prst="rect">
            <a:avLst/>
          </a:prstGeom>
          <a:solidFill>
            <a:srgbClr val="E6EEF5"/>
          </a:solidFill>
          <a:ln/>
        </p:spPr>
        <p:txBody>
          <a:bodyPr/>
          <a:lstStyle/>
          <a:p>
            <a:endParaRPr lang="en-US"/>
          </a:p>
        </p:txBody>
      </p:sp>
      <p:sp>
        <p:nvSpPr>
          <p:cNvPr id="46" name="Shape 40"/>
          <p:cNvSpPr/>
          <p:nvPr/>
        </p:nvSpPr>
        <p:spPr>
          <a:xfrm>
            <a:off x="5159045" y="2558033"/>
            <a:ext cx="38405" cy="1886407"/>
          </a:xfrm>
          <a:prstGeom prst="rect">
            <a:avLst/>
          </a:prstGeom>
          <a:solidFill>
            <a:srgbClr val="003366"/>
          </a:solidFill>
          <a:ln/>
        </p:spPr>
        <p:txBody>
          <a:bodyPr/>
          <a:lstStyle/>
          <a:p>
            <a:endParaRPr lang="en-US"/>
          </a:p>
        </p:txBody>
      </p:sp>
      <p:sp>
        <p:nvSpPr>
          <p:cNvPr id="47" name="Shape 41"/>
          <p:cNvSpPr/>
          <p:nvPr/>
        </p:nvSpPr>
        <p:spPr>
          <a:xfrm>
            <a:off x="5291633" y="2653131"/>
            <a:ext cx="1705356" cy="181051"/>
          </a:xfrm>
          <a:prstGeom prst="roundRect">
            <a:avLst>
              <a:gd name="adj" fmla="val 106327"/>
            </a:avLst>
          </a:prstGeom>
          <a:solidFill>
            <a:srgbClr val="003366"/>
          </a:solidFill>
          <a:ln/>
        </p:spPr>
        <p:txBody>
          <a:bodyPr/>
          <a:lstStyle/>
          <a:p>
            <a:endParaRPr lang="en-US"/>
          </a:p>
        </p:txBody>
      </p:sp>
      <p:sp>
        <p:nvSpPr>
          <p:cNvPr id="48" name="Text 42"/>
          <p:cNvSpPr txBox="1"/>
          <p:nvPr/>
        </p:nvSpPr>
        <p:spPr>
          <a:xfrm>
            <a:off x="5368442" y="2672333"/>
            <a:ext cx="1638605" cy="143561"/>
          </a:xfrm>
          <a:prstGeom prst="rect">
            <a:avLst/>
          </a:prstGeom>
          <a:noFill/>
          <a:ln/>
        </p:spPr>
        <p:txBody>
          <a:bodyPr wrap="square" lIns="0" tIns="0" rIns="0" bIns="0" rtlCol="0" anchor="ctr"/>
          <a:lstStyle/>
          <a:p>
            <a:pPr marL="0" indent="0" algn="l">
              <a:buNone/>
            </a:pPr>
            <a:r>
              <a:rPr lang="en-US" sz="900" b="1">
                <a:solidFill>
                  <a:srgbClr val="FFFFFF"/>
                </a:solidFill>
                <a:latin typeface="Montserrat" pitchFamily="34" charset="0"/>
                <a:ea typeface="Montserrat" pitchFamily="34" charset="-122"/>
                <a:cs typeface="Montserrat" pitchFamily="34" charset="-120"/>
              </a:rPr>
              <a:t>CURRENTLY FOCUSED ON</a:t>
            </a:r>
            <a:endParaRPr lang="en-US" sz="900"/>
          </a:p>
        </p:txBody>
      </p:sp>
      <p:sp>
        <p:nvSpPr>
          <p:cNvPr id="49" name="Text 43"/>
          <p:cNvSpPr txBox="1"/>
          <p:nvPr/>
        </p:nvSpPr>
        <p:spPr>
          <a:xfrm>
            <a:off x="5291633" y="2910077"/>
            <a:ext cx="4782312" cy="181051"/>
          </a:xfrm>
          <a:prstGeom prst="rect">
            <a:avLst/>
          </a:prstGeom>
          <a:noFill/>
          <a:ln/>
        </p:spPr>
        <p:txBody>
          <a:bodyPr wrap="square" lIns="0" tIns="0" rIns="0" bIns="0" rtlCol="0" anchor="ctr"/>
          <a:lstStyle/>
          <a:p>
            <a:pPr marL="0" indent="0" algn="l">
              <a:buNone/>
            </a:pPr>
            <a:r>
              <a:rPr lang="en-US" sz="1200" b="1">
                <a:solidFill>
                  <a:srgbClr val="1F2937"/>
                </a:solidFill>
                <a:latin typeface="Montserrat" pitchFamily="34" charset="0"/>
                <a:ea typeface="Montserrat" pitchFamily="34" charset="-122"/>
                <a:cs typeface="Montserrat" pitchFamily="34" charset="-120"/>
              </a:rPr>
              <a:t>Sub-WIG #1: Create &amp; Implement Best Practices Framework</a:t>
            </a:r>
            <a:endParaRPr lang="en-US" sz="1200"/>
          </a:p>
        </p:txBody>
      </p:sp>
      <p:sp>
        <p:nvSpPr>
          <p:cNvPr id="50" name="Text 44"/>
          <p:cNvSpPr txBox="1"/>
          <p:nvPr/>
        </p:nvSpPr>
        <p:spPr>
          <a:xfrm>
            <a:off x="5444338" y="3157880"/>
            <a:ext cx="6120079" cy="352958"/>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Develop and distribute best practices for governance, event management, marketing, and member services</a:t>
            </a:r>
            <a:endParaRPr lang="en-US" sz="1000"/>
          </a:p>
        </p:txBody>
      </p:sp>
      <p:sp>
        <p:nvSpPr>
          <p:cNvPr id="52" name="Text 46"/>
          <p:cNvSpPr txBox="1"/>
          <p:nvPr/>
        </p:nvSpPr>
        <p:spPr>
          <a:xfrm>
            <a:off x="5451381" y="3605021"/>
            <a:ext cx="6091733" cy="171907"/>
          </a:xfrm>
          <a:prstGeom prst="rect">
            <a:avLst/>
          </a:prstGeom>
          <a:noFill/>
          <a:ln/>
        </p:spPr>
        <p:txBody>
          <a:bodyPr wrap="square" lIns="0" tIns="0" rIns="0" bIns="0" rtlCol="0" anchor="ctr"/>
          <a:lstStyle/>
          <a:p>
            <a:pPr marL="0" indent="0" algn="l">
              <a:buNone/>
            </a:pPr>
            <a:r>
              <a:rPr lang="en-US" sz="1000" dirty="0">
                <a:solidFill>
                  <a:srgbClr val="374151"/>
                </a:solidFill>
                <a:latin typeface="Montserrat" pitchFamily="34" charset="0"/>
                <a:ea typeface="Montserrat" pitchFamily="34" charset="-122"/>
                <a:cs typeface="Montserrat" pitchFamily="34" charset="-120"/>
              </a:rPr>
              <a:t>Standardize and organize resources to support member implementation of best practices</a:t>
            </a:r>
            <a:endParaRPr lang="en-US" sz="1000" dirty="0"/>
          </a:p>
        </p:txBody>
      </p:sp>
      <p:sp>
        <p:nvSpPr>
          <p:cNvPr id="53" name="Text 47"/>
          <p:cNvSpPr txBox="1"/>
          <p:nvPr/>
        </p:nvSpPr>
        <p:spPr>
          <a:xfrm>
            <a:off x="5451381" y="3946694"/>
            <a:ext cx="5787238" cy="352958"/>
          </a:xfrm>
          <a:prstGeom prst="rect">
            <a:avLst/>
          </a:prstGeom>
          <a:noFill/>
          <a:ln/>
        </p:spPr>
        <p:txBody>
          <a:bodyPr wrap="square" lIns="0" tIns="0" rIns="0" bIns="0" rtlCol="0" anchor="ctr"/>
          <a:lstStyle/>
          <a:p>
            <a:pPr marL="0" indent="0" algn="l">
              <a:buNone/>
            </a:pPr>
            <a:r>
              <a:rPr lang="en-US" sz="1000" dirty="0">
                <a:solidFill>
                  <a:srgbClr val="374151"/>
                </a:solidFill>
                <a:latin typeface="Montserrat" pitchFamily="34" charset="0"/>
                <a:ea typeface="Montserrat" pitchFamily="34" charset="-122"/>
                <a:cs typeface="Montserrat" pitchFamily="34" charset="-120"/>
              </a:rPr>
              <a:t>Promote "communities of interest" as a cost-effective and sustainable way to connect members</a:t>
            </a:r>
            <a:endParaRPr lang="en-US" sz="1000" dirty="0"/>
          </a:p>
        </p:txBody>
      </p:sp>
      <p:sp>
        <p:nvSpPr>
          <p:cNvPr id="54" name="Text 48"/>
          <p:cNvSpPr txBox="1"/>
          <p:nvPr/>
        </p:nvSpPr>
        <p:spPr>
          <a:xfrm>
            <a:off x="5159045" y="4523993"/>
            <a:ext cx="1567282" cy="171907"/>
          </a:xfrm>
          <a:prstGeom prst="rect">
            <a:avLst/>
          </a:prstGeom>
          <a:noFill/>
          <a:ln/>
        </p:spPr>
        <p:txBody>
          <a:bodyPr wrap="square" lIns="0" tIns="0" rIns="0" bIns="0" rtlCol="0" anchor="ctr"/>
          <a:lstStyle/>
          <a:p>
            <a:pPr marL="0" indent="0" algn="l">
              <a:buNone/>
            </a:pPr>
            <a:r>
              <a:rPr lang="en-US" sz="1000" b="1">
                <a:solidFill>
                  <a:srgbClr val="1F2937"/>
                </a:solidFill>
                <a:latin typeface="Montserrat" pitchFamily="34" charset="0"/>
                <a:ea typeface="Montserrat" pitchFamily="34" charset="-122"/>
                <a:cs typeface="Montserrat" pitchFamily="34" charset="-120"/>
              </a:rPr>
              <a:t>Additional Sub-WIGs:</a:t>
            </a:r>
            <a:endParaRPr lang="en-US" sz="1000"/>
          </a:p>
        </p:txBody>
      </p:sp>
      <p:sp>
        <p:nvSpPr>
          <p:cNvPr id="55" name="Text 49"/>
          <p:cNvSpPr txBox="1"/>
          <p:nvPr/>
        </p:nvSpPr>
        <p:spPr>
          <a:xfrm>
            <a:off x="5310835" y="4742535"/>
            <a:ext cx="2443277"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Enhance Member Resource Center</a:t>
            </a:r>
            <a:endParaRPr lang="en-US" sz="1000"/>
          </a:p>
        </p:txBody>
      </p:sp>
      <p:sp>
        <p:nvSpPr>
          <p:cNvPr id="56" name="Text 50"/>
          <p:cNvSpPr txBox="1"/>
          <p:nvPr/>
        </p:nvSpPr>
        <p:spPr>
          <a:xfrm>
            <a:off x="5310835" y="4916271"/>
            <a:ext cx="2910535"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Develop Educational Program Framework</a:t>
            </a:r>
            <a:endParaRPr lang="en-US" sz="1000"/>
          </a:p>
        </p:txBody>
      </p:sp>
      <p:sp>
        <p:nvSpPr>
          <p:cNvPr id="57" name="Text 51"/>
          <p:cNvSpPr txBox="1"/>
          <p:nvPr/>
        </p:nvSpPr>
        <p:spPr>
          <a:xfrm>
            <a:off x="5310835" y="5090007"/>
            <a:ext cx="3872484"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Implement Branding, Marketing, and Website Strategies</a:t>
            </a:r>
            <a:endParaRPr lang="en-US" sz="1000"/>
          </a:p>
        </p:txBody>
      </p:sp>
      <p:sp>
        <p:nvSpPr>
          <p:cNvPr id="58" name="Shape 52"/>
          <p:cNvSpPr/>
          <p:nvPr/>
        </p:nvSpPr>
        <p:spPr>
          <a:xfrm>
            <a:off x="476402" y="5731915"/>
            <a:ext cx="11277295" cy="342900"/>
          </a:xfrm>
          <a:prstGeom prst="roundRect">
            <a:avLst>
              <a:gd name="adj" fmla="val 29630"/>
            </a:avLst>
          </a:prstGeom>
          <a:solidFill>
            <a:srgbClr val="F3F4F6"/>
          </a:solidFill>
          <a:ln/>
        </p:spPr>
        <p:txBody>
          <a:bodyPr/>
          <a:lstStyle/>
          <a:p>
            <a:endParaRPr lang="en-US"/>
          </a:p>
        </p:txBody>
      </p:sp>
      <p:sp>
        <p:nvSpPr>
          <p:cNvPr id="63" name="Shape 55"/>
          <p:cNvSpPr/>
          <p:nvPr/>
        </p:nvSpPr>
        <p:spPr>
          <a:xfrm>
            <a:off x="0" y="6801307"/>
            <a:ext cx="12191695" cy="57607"/>
          </a:xfrm>
          <a:prstGeom prst="rect">
            <a:avLst/>
          </a:prstGeom>
          <a:solidFill>
            <a:srgbClr val="003366"/>
          </a:solidFill>
          <a:ln/>
        </p:spPr>
        <p:txBody>
          <a:bodyPr/>
          <a:lstStyle/>
          <a:p>
            <a:endParaRPr lang="en-US"/>
          </a:p>
        </p:txBody>
      </p:sp>
      <p:pic>
        <p:nvPicPr>
          <p:cNvPr id="65" name="Image 4" descr="preencoded.png">
            <a:extLst>
              <a:ext uri="{FF2B5EF4-FFF2-40B4-BE49-F238E27FC236}">
                <a16:creationId xmlns:a16="http://schemas.microsoft.com/office/drawing/2014/main" id="{1C1E0582-DFD9-C01C-D743-CBCD6231D410}"/>
              </a:ext>
            </a:extLst>
          </p:cNvPr>
          <p:cNvPicPr>
            <a:picLocks noChangeAspect="1"/>
          </p:cNvPicPr>
          <p:nvPr/>
        </p:nvPicPr>
        <p:blipFill>
          <a:blip r:embed="rId7"/>
          <a:srcRect l="-1648" r="-1648"/>
          <a:stretch/>
        </p:blipFill>
        <p:spPr>
          <a:xfrm>
            <a:off x="5284592" y="3233037"/>
            <a:ext cx="85954" cy="95098"/>
          </a:xfrm>
          <a:prstGeom prst="rect">
            <a:avLst/>
          </a:prstGeom>
        </p:spPr>
      </p:pic>
      <p:pic>
        <p:nvPicPr>
          <p:cNvPr id="67" name="Image 4" descr="preencoded.png">
            <a:extLst>
              <a:ext uri="{FF2B5EF4-FFF2-40B4-BE49-F238E27FC236}">
                <a16:creationId xmlns:a16="http://schemas.microsoft.com/office/drawing/2014/main" id="{AF463AFB-1D45-6368-A0E0-664B1A4F41CE}"/>
              </a:ext>
            </a:extLst>
          </p:cNvPr>
          <p:cNvPicPr>
            <a:picLocks noChangeAspect="1"/>
          </p:cNvPicPr>
          <p:nvPr/>
        </p:nvPicPr>
        <p:blipFill>
          <a:blip r:embed="rId7"/>
          <a:srcRect l="-1648" r="-1648"/>
          <a:stretch/>
        </p:blipFill>
        <p:spPr>
          <a:xfrm>
            <a:off x="5291634" y="3637550"/>
            <a:ext cx="85954" cy="95098"/>
          </a:xfrm>
          <a:prstGeom prst="rect">
            <a:avLst/>
          </a:prstGeom>
        </p:spPr>
      </p:pic>
      <p:pic>
        <p:nvPicPr>
          <p:cNvPr id="68" name="Image 4" descr="preencoded.png">
            <a:extLst>
              <a:ext uri="{FF2B5EF4-FFF2-40B4-BE49-F238E27FC236}">
                <a16:creationId xmlns:a16="http://schemas.microsoft.com/office/drawing/2014/main" id="{D75DA7A1-428E-24B8-4DD4-1FFD33BB027D}"/>
              </a:ext>
            </a:extLst>
          </p:cNvPr>
          <p:cNvPicPr>
            <a:picLocks noChangeAspect="1"/>
          </p:cNvPicPr>
          <p:nvPr/>
        </p:nvPicPr>
        <p:blipFill>
          <a:blip r:embed="rId7"/>
          <a:srcRect l="-1648" r="-1648"/>
          <a:stretch/>
        </p:blipFill>
        <p:spPr>
          <a:xfrm>
            <a:off x="5291633" y="4019219"/>
            <a:ext cx="85954" cy="95098"/>
          </a:xfrm>
          <a:prstGeom prst="rect">
            <a:avLst/>
          </a:prstGeom>
        </p:spPr>
      </p:pic>
      <p:sp>
        <p:nvSpPr>
          <p:cNvPr id="64" name="Text 48">
            <a:extLst>
              <a:ext uri="{FF2B5EF4-FFF2-40B4-BE49-F238E27FC236}">
                <a16:creationId xmlns:a16="http://schemas.microsoft.com/office/drawing/2014/main" id="{05FF4008-5B94-F0E9-605C-61261D2C1589}"/>
              </a:ext>
            </a:extLst>
          </p:cNvPr>
          <p:cNvSpPr txBox="1"/>
          <p:nvPr/>
        </p:nvSpPr>
        <p:spPr>
          <a:xfrm>
            <a:off x="3655411" y="5823065"/>
            <a:ext cx="4758898" cy="175565"/>
          </a:xfrm>
          <a:prstGeom prst="rect">
            <a:avLst/>
          </a:prstGeom>
          <a:noFill/>
          <a:ln/>
        </p:spPr>
        <p:txBody>
          <a:bodyPr wrap="square" lIns="0" tIns="0" rIns="0" bIns="0" rtlCol="0" anchor="ctr"/>
          <a:lstStyle/>
          <a:p>
            <a:pPr marL="0" indent="0" algn="l">
              <a:buNone/>
            </a:pPr>
            <a:r>
              <a:rPr lang="en-US" sz="1100">
                <a:solidFill>
                  <a:srgbClr val="FF0000"/>
                </a:solidFill>
                <a:latin typeface="Montserrat" pitchFamily="34" charset="0"/>
                <a:ea typeface="Montserrat" pitchFamily="34" charset="-122"/>
                <a:cs typeface="Montserrat" pitchFamily="34" charset="-120"/>
              </a:rPr>
              <a:t>Mission: </a:t>
            </a:r>
            <a:r>
              <a:rPr lang="en-US" sz="1100" i="1">
                <a:solidFill>
                  <a:srgbClr val="374151"/>
                </a:solidFill>
                <a:latin typeface="Montserrat" pitchFamily="34" charset="0"/>
                <a:ea typeface="Montserrat" pitchFamily="34" charset="-122"/>
                <a:cs typeface="Montserrat" pitchFamily="34" charset="-120"/>
              </a:rPr>
              <a:t>To connect, build, and strengthen soccer communities </a:t>
            </a:r>
            <a:endParaRPr lang="en-US" sz="1100" i="1"/>
          </a:p>
        </p:txBody>
      </p:sp>
      <p:pic>
        <p:nvPicPr>
          <p:cNvPr id="51" name="Image 4" descr="preencoded.png">
            <a:extLst>
              <a:ext uri="{FF2B5EF4-FFF2-40B4-BE49-F238E27FC236}">
                <a16:creationId xmlns:a16="http://schemas.microsoft.com/office/drawing/2014/main" id="{84F2AC9D-69CE-43C3-3656-7CC8F85CB2EA}"/>
              </a:ext>
            </a:extLst>
          </p:cNvPr>
          <p:cNvPicPr>
            <a:picLocks noChangeAspect="1"/>
          </p:cNvPicPr>
          <p:nvPr/>
        </p:nvPicPr>
        <p:blipFill>
          <a:blip r:embed="rId7"/>
          <a:srcRect l="-1648" r="-1648"/>
          <a:stretch/>
        </p:blipFill>
        <p:spPr>
          <a:xfrm>
            <a:off x="5174589" y="4787050"/>
            <a:ext cx="85954" cy="95098"/>
          </a:xfrm>
          <a:prstGeom prst="rect">
            <a:avLst/>
          </a:prstGeom>
        </p:spPr>
      </p:pic>
      <p:pic>
        <p:nvPicPr>
          <p:cNvPr id="59" name="Image 4" descr="preencoded.png">
            <a:extLst>
              <a:ext uri="{FF2B5EF4-FFF2-40B4-BE49-F238E27FC236}">
                <a16:creationId xmlns:a16="http://schemas.microsoft.com/office/drawing/2014/main" id="{26B623A7-2FA1-8D5B-0F06-CBB33B84A2A1}"/>
              </a:ext>
            </a:extLst>
          </p:cNvPr>
          <p:cNvPicPr>
            <a:picLocks noChangeAspect="1"/>
          </p:cNvPicPr>
          <p:nvPr/>
        </p:nvPicPr>
        <p:blipFill>
          <a:blip r:embed="rId7"/>
          <a:srcRect l="-1648" r="-1648"/>
          <a:stretch/>
        </p:blipFill>
        <p:spPr>
          <a:xfrm>
            <a:off x="5174589" y="4952556"/>
            <a:ext cx="85954" cy="95098"/>
          </a:xfrm>
          <a:prstGeom prst="rect">
            <a:avLst/>
          </a:prstGeom>
        </p:spPr>
      </p:pic>
      <p:pic>
        <p:nvPicPr>
          <p:cNvPr id="60" name="Image 4" descr="preencoded.png">
            <a:extLst>
              <a:ext uri="{FF2B5EF4-FFF2-40B4-BE49-F238E27FC236}">
                <a16:creationId xmlns:a16="http://schemas.microsoft.com/office/drawing/2014/main" id="{CF0D438E-DC84-7EF8-6A14-5C9D993681E2}"/>
              </a:ext>
            </a:extLst>
          </p:cNvPr>
          <p:cNvPicPr>
            <a:picLocks noChangeAspect="1"/>
          </p:cNvPicPr>
          <p:nvPr/>
        </p:nvPicPr>
        <p:blipFill>
          <a:blip r:embed="rId7"/>
          <a:srcRect l="-1648" r="-1648"/>
          <a:stretch/>
        </p:blipFill>
        <p:spPr>
          <a:xfrm>
            <a:off x="5174589" y="5128411"/>
            <a:ext cx="85954" cy="9509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57607"/>
          </a:xfrm>
          <a:prstGeom prst="rect">
            <a:avLst/>
          </a:prstGeom>
          <a:solidFill>
            <a:srgbClr val="003366"/>
          </a:solidFill>
          <a:ln/>
        </p:spPr>
        <p:txBody>
          <a:bodyPr/>
          <a:lstStyle/>
          <a:p>
            <a:endParaRPr lang="en-US"/>
          </a:p>
        </p:txBody>
      </p:sp>
      <p:sp>
        <p:nvSpPr>
          <p:cNvPr id="6" name="Shape 4"/>
          <p:cNvSpPr/>
          <p:nvPr/>
        </p:nvSpPr>
        <p:spPr>
          <a:xfrm>
            <a:off x="457200" y="1810055"/>
            <a:ext cx="5524805" cy="9144"/>
          </a:xfrm>
          <a:prstGeom prst="rect">
            <a:avLst/>
          </a:prstGeom>
          <a:solidFill>
            <a:srgbClr val="003366"/>
          </a:solidFill>
          <a:ln/>
        </p:spPr>
        <p:txBody>
          <a:bodyPr/>
          <a:lstStyle/>
          <a:p>
            <a:endParaRPr lang="en-US"/>
          </a:p>
        </p:txBody>
      </p:sp>
      <p:sp>
        <p:nvSpPr>
          <p:cNvPr id="7" name="Shape 5"/>
          <p:cNvSpPr/>
          <p:nvPr/>
        </p:nvSpPr>
        <p:spPr>
          <a:xfrm>
            <a:off x="457200" y="4233215"/>
            <a:ext cx="5524805" cy="9144"/>
          </a:xfrm>
          <a:prstGeom prst="rect">
            <a:avLst/>
          </a:prstGeom>
          <a:solidFill>
            <a:srgbClr val="003366"/>
          </a:solidFill>
          <a:ln/>
        </p:spPr>
        <p:txBody>
          <a:bodyPr/>
          <a:lstStyle/>
          <a:p>
            <a:endParaRPr lang="en-US"/>
          </a:p>
        </p:txBody>
      </p:sp>
      <p:sp>
        <p:nvSpPr>
          <p:cNvPr id="8" name="Shape 6"/>
          <p:cNvSpPr/>
          <p:nvPr/>
        </p:nvSpPr>
        <p:spPr>
          <a:xfrm>
            <a:off x="6210605" y="1810055"/>
            <a:ext cx="5524805" cy="9144"/>
          </a:xfrm>
          <a:prstGeom prst="rect">
            <a:avLst/>
          </a:prstGeom>
          <a:solidFill>
            <a:srgbClr val="003366"/>
          </a:solidFill>
          <a:ln/>
        </p:spPr>
        <p:txBody>
          <a:bodyPr/>
          <a:lstStyle/>
          <a:p>
            <a:endParaRPr lang="en-US"/>
          </a:p>
        </p:txBody>
      </p:sp>
      <p:sp>
        <p:nvSpPr>
          <p:cNvPr id="9" name="Shape 7"/>
          <p:cNvSpPr/>
          <p:nvPr/>
        </p:nvSpPr>
        <p:spPr>
          <a:xfrm>
            <a:off x="6209995" y="4020622"/>
            <a:ext cx="5524805" cy="9144"/>
          </a:xfrm>
          <a:prstGeom prst="rect">
            <a:avLst/>
          </a:prstGeom>
          <a:solidFill>
            <a:srgbClr val="003366"/>
          </a:solidFill>
          <a:ln/>
        </p:spPr>
        <p:txBody>
          <a:bodyPr/>
          <a:lstStyle/>
          <a:p>
            <a:endParaRPr lang="en-US"/>
          </a:p>
        </p:txBody>
      </p:sp>
      <p:sp>
        <p:nvSpPr>
          <p:cNvPr id="10" name="Text 8"/>
          <p:cNvSpPr txBox="1"/>
          <p:nvPr/>
        </p:nvSpPr>
        <p:spPr>
          <a:xfrm>
            <a:off x="457200" y="1533906"/>
            <a:ext cx="12390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Challenges</a:t>
            </a:r>
            <a:endParaRPr lang="en-US" sz="1500"/>
          </a:p>
        </p:txBody>
      </p:sp>
      <p:sp>
        <p:nvSpPr>
          <p:cNvPr id="11" name="Text 9"/>
          <p:cNvSpPr txBox="1"/>
          <p:nvPr/>
        </p:nvSpPr>
        <p:spPr>
          <a:xfrm>
            <a:off x="457200" y="3957066"/>
            <a:ext cx="1067105"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Solutions</a:t>
            </a:r>
            <a:endParaRPr lang="en-US" sz="1500"/>
          </a:p>
        </p:txBody>
      </p:sp>
      <p:sp>
        <p:nvSpPr>
          <p:cNvPr id="12" name="Text 10"/>
          <p:cNvSpPr txBox="1"/>
          <p:nvPr/>
        </p:nvSpPr>
        <p:spPr>
          <a:xfrm>
            <a:off x="6210605" y="1533906"/>
            <a:ext cx="21534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Feedback Collection</a:t>
            </a:r>
            <a:endParaRPr lang="en-US" sz="1500"/>
          </a:p>
        </p:txBody>
      </p:sp>
      <p:sp>
        <p:nvSpPr>
          <p:cNvPr id="13" name="Text 11"/>
          <p:cNvSpPr txBox="1"/>
          <p:nvPr/>
        </p:nvSpPr>
        <p:spPr>
          <a:xfrm>
            <a:off x="6209995" y="3744473"/>
            <a:ext cx="184800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Member Benefits</a:t>
            </a:r>
            <a:endParaRPr lang="en-US" sz="1500"/>
          </a:p>
        </p:txBody>
      </p:sp>
      <p:sp>
        <p:nvSpPr>
          <p:cNvPr id="14" name="Shape 12"/>
          <p:cNvSpPr/>
          <p:nvPr/>
        </p:nvSpPr>
        <p:spPr>
          <a:xfrm>
            <a:off x="457200" y="1896008"/>
            <a:ext cx="5524805" cy="1857146"/>
          </a:xfrm>
          <a:prstGeom prst="rect">
            <a:avLst/>
          </a:prstGeom>
          <a:solidFill>
            <a:srgbClr val="F7FAFC"/>
          </a:solidFill>
          <a:ln/>
        </p:spPr>
        <p:txBody>
          <a:bodyPr/>
          <a:lstStyle/>
          <a:p>
            <a:endParaRPr lang="en-US"/>
          </a:p>
        </p:txBody>
      </p:sp>
      <p:sp>
        <p:nvSpPr>
          <p:cNvPr id="15" name="Shape 13"/>
          <p:cNvSpPr/>
          <p:nvPr/>
        </p:nvSpPr>
        <p:spPr>
          <a:xfrm>
            <a:off x="457200" y="1896008"/>
            <a:ext cx="28346" cy="1857146"/>
          </a:xfrm>
          <a:prstGeom prst="rect">
            <a:avLst/>
          </a:prstGeom>
          <a:solidFill>
            <a:srgbClr val="EE1E24"/>
          </a:solidFill>
          <a:ln/>
        </p:spPr>
        <p:txBody>
          <a:bodyPr/>
          <a:lstStyle/>
          <a:p>
            <a:endParaRPr lang="en-US"/>
          </a:p>
        </p:txBody>
      </p:sp>
      <p:sp>
        <p:nvSpPr>
          <p:cNvPr id="16" name="Shape 14"/>
          <p:cNvSpPr/>
          <p:nvPr/>
        </p:nvSpPr>
        <p:spPr>
          <a:xfrm>
            <a:off x="457200" y="4319168"/>
            <a:ext cx="5524805" cy="1591056"/>
          </a:xfrm>
          <a:prstGeom prst="rect">
            <a:avLst/>
          </a:prstGeom>
          <a:solidFill>
            <a:srgbClr val="F7FAFC"/>
          </a:solidFill>
          <a:ln/>
        </p:spPr>
        <p:txBody>
          <a:bodyPr/>
          <a:lstStyle/>
          <a:p>
            <a:endParaRPr lang="en-US"/>
          </a:p>
        </p:txBody>
      </p:sp>
      <p:sp>
        <p:nvSpPr>
          <p:cNvPr id="17" name="Shape 15"/>
          <p:cNvSpPr/>
          <p:nvPr/>
        </p:nvSpPr>
        <p:spPr>
          <a:xfrm>
            <a:off x="457200" y="4319168"/>
            <a:ext cx="28346" cy="1591056"/>
          </a:xfrm>
          <a:prstGeom prst="rect">
            <a:avLst/>
          </a:prstGeom>
          <a:solidFill>
            <a:srgbClr val="EE1E24"/>
          </a:solidFill>
          <a:ln/>
        </p:spPr>
        <p:txBody>
          <a:bodyPr/>
          <a:lstStyle/>
          <a:p>
            <a:endParaRPr lang="en-US"/>
          </a:p>
        </p:txBody>
      </p:sp>
      <p:sp>
        <p:nvSpPr>
          <p:cNvPr id="18" name="Shape 16"/>
          <p:cNvSpPr/>
          <p:nvPr/>
        </p:nvSpPr>
        <p:spPr>
          <a:xfrm>
            <a:off x="6210605" y="1896008"/>
            <a:ext cx="5524805" cy="1591056"/>
          </a:xfrm>
          <a:prstGeom prst="rect">
            <a:avLst/>
          </a:prstGeom>
          <a:solidFill>
            <a:srgbClr val="F7FAFC"/>
          </a:solidFill>
          <a:ln/>
        </p:spPr>
        <p:txBody>
          <a:bodyPr/>
          <a:lstStyle/>
          <a:p>
            <a:endParaRPr lang="en-US"/>
          </a:p>
        </p:txBody>
      </p:sp>
      <p:sp>
        <p:nvSpPr>
          <p:cNvPr id="19" name="Shape 17"/>
          <p:cNvSpPr/>
          <p:nvPr/>
        </p:nvSpPr>
        <p:spPr>
          <a:xfrm>
            <a:off x="6210605" y="1896008"/>
            <a:ext cx="28346" cy="1591056"/>
          </a:xfrm>
          <a:prstGeom prst="rect">
            <a:avLst/>
          </a:prstGeom>
          <a:solidFill>
            <a:srgbClr val="EE1E24"/>
          </a:solidFill>
          <a:ln/>
        </p:spPr>
        <p:txBody>
          <a:bodyPr/>
          <a:lstStyle/>
          <a:p>
            <a:endParaRPr lang="en-US"/>
          </a:p>
        </p:txBody>
      </p:sp>
      <p:sp>
        <p:nvSpPr>
          <p:cNvPr id="20" name="Text 18"/>
          <p:cNvSpPr txBox="1"/>
          <p:nvPr/>
        </p:nvSpPr>
        <p:spPr>
          <a:xfrm>
            <a:off x="790956" y="2019452"/>
            <a:ext cx="384871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Balancing resources with organizational capacity</a:t>
            </a:r>
            <a:endParaRPr lang="en-US" sz="1200"/>
          </a:p>
        </p:txBody>
      </p:sp>
      <p:sp>
        <p:nvSpPr>
          <p:cNvPr id="21" name="Text 19"/>
          <p:cNvSpPr txBox="1"/>
          <p:nvPr/>
        </p:nvSpPr>
        <p:spPr>
          <a:xfrm>
            <a:off x="790956" y="2290115"/>
            <a:ext cx="39054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Identifying top priorities from 50+ potential topics</a:t>
            </a:r>
            <a:endParaRPr lang="en-US" sz="1200"/>
          </a:p>
        </p:txBody>
      </p:sp>
      <p:sp>
        <p:nvSpPr>
          <p:cNvPr id="22" name="Text 20"/>
          <p:cNvSpPr txBox="1"/>
          <p:nvPr/>
        </p:nvSpPr>
        <p:spPr>
          <a:xfrm>
            <a:off x="790956" y="2560777"/>
            <a:ext cx="37243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Aligning strategies with diverse member needs</a:t>
            </a:r>
            <a:endParaRPr lang="en-US" sz="1200"/>
          </a:p>
        </p:txBody>
      </p:sp>
      <p:sp>
        <p:nvSpPr>
          <p:cNvPr id="23" name="Text 21"/>
          <p:cNvSpPr txBox="1"/>
          <p:nvPr/>
        </p:nvSpPr>
        <p:spPr>
          <a:xfrm>
            <a:off x="790956" y="2831439"/>
            <a:ext cx="398221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Ensuring consistent branding and communication</a:t>
            </a:r>
            <a:endParaRPr lang="en-US" sz="1200"/>
          </a:p>
        </p:txBody>
      </p:sp>
      <p:sp>
        <p:nvSpPr>
          <p:cNvPr id="24" name="Text 22"/>
          <p:cNvSpPr txBox="1"/>
          <p:nvPr/>
        </p:nvSpPr>
        <p:spPr>
          <a:xfrm>
            <a:off x="790956" y="3102102"/>
            <a:ext cx="38770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Meeting expectations with limited staff resources</a:t>
            </a:r>
            <a:endParaRPr lang="en-US" sz="1200"/>
          </a:p>
        </p:txBody>
      </p:sp>
      <p:sp>
        <p:nvSpPr>
          <p:cNvPr id="25" name="Text 23"/>
          <p:cNvSpPr txBox="1"/>
          <p:nvPr/>
        </p:nvSpPr>
        <p:spPr>
          <a:xfrm>
            <a:off x="790956" y="3371850"/>
            <a:ext cx="45820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Addressing different knowledge levels across membership</a:t>
            </a:r>
            <a:endParaRPr lang="en-US" sz="1200"/>
          </a:p>
        </p:txBody>
      </p:sp>
      <p:sp>
        <p:nvSpPr>
          <p:cNvPr id="26" name="Text 24"/>
          <p:cNvSpPr txBox="1"/>
          <p:nvPr/>
        </p:nvSpPr>
        <p:spPr>
          <a:xfrm>
            <a:off x="790956" y="4442612"/>
            <a:ext cx="43534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Education Program framework with multi-level training</a:t>
            </a:r>
            <a:endParaRPr lang="en-US" sz="1200"/>
          </a:p>
        </p:txBody>
      </p:sp>
      <p:sp>
        <p:nvSpPr>
          <p:cNvPr id="27" name="Text 25"/>
          <p:cNvSpPr txBox="1"/>
          <p:nvPr/>
        </p:nvSpPr>
        <p:spPr>
          <a:xfrm>
            <a:off x="790956" y="4713275"/>
            <a:ext cx="400050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Member Resource Center comprehensive overhaul</a:t>
            </a:r>
            <a:endParaRPr lang="en-US" sz="1200"/>
          </a:p>
        </p:txBody>
      </p:sp>
      <p:sp>
        <p:nvSpPr>
          <p:cNvPr id="28" name="Text 26"/>
          <p:cNvSpPr txBox="1"/>
          <p:nvPr/>
        </p:nvSpPr>
        <p:spPr>
          <a:xfrm>
            <a:off x="790956" y="4983937"/>
            <a:ext cx="3829507"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"Communities of interest" for knowledge sharing</a:t>
            </a:r>
            <a:endParaRPr lang="en-US" sz="1200"/>
          </a:p>
        </p:txBody>
      </p:sp>
      <p:sp>
        <p:nvSpPr>
          <p:cNvPr id="29" name="Text 27"/>
          <p:cNvSpPr txBox="1"/>
          <p:nvPr/>
        </p:nvSpPr>
        <p:spPr>
          <a:xfrm>
            <a:off x="790956" y="5254599"/>
            <a:ext cx="3696005"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Structured priorities in 7 knowledge categories</a:t>
            </a:r>
            <a:endParaRPr lang="en-US" sz="1200"/>
          </a:p>
        </p:txBody>
      </p:sp>
      <p:sp>
        <p:nvSpPr>
          <p:cNvPr id="30" name="Text 28"/>
          <p:cNvSpPr txBox="1"/>
          <p:nvPr/>
        </p:nvSpPr>
        <p:spPr>
          <a:xfrm>
            <a:off x="790956" y="5525262"/>
            <a:ext cx="42199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Consistent meeting cadence to maintain momentum</a:t>
            </a:r>
            <a:endParaRPr lang="en-US" sz="1200"/>
          </a:p>
        </p:txBody>
      </p:sp>
      <p:sp>
        <p:nvSpPr>
          <p:cNvPr id="31" name="Text 29"/>
          <p:cNvSpPr txBox="1"/>
          <p:nvPr/>
        </p:nvSpPr>
        <p:spPr>
          <a:xfrm>
            <a:off x="6543446" y="2019452"/>
            <a:ext cx="388620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Comprehensive surveys and member discussions</a:t>
            </a:r>
            <a:endParaRPr lang="en-US" sz="1200"/>
          </a:p>
        </p:txBody>
      </p:sp>
      <p:sp>
        <p:nvSpPr>
          <p:cNvPr id="32" name="Text 30"/>
          <p:cNvSpPr txBox="1"/>
          <p:nvPr/>
        </p:nvSpPr>
        <p:spPr>
          <a:xfrm>
            <a:off x="6543446" y="2290115"/>
            <a:ext cx="34482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Staff coordination and resource assessment</a:t>
            </a:r>
            <a:endParaRPr lang="en-US" sz="1200"/>
          </a:p>
        </p:txBody>
      </p:sp>
      <p:sp>
        <p:nvSpPr>
          <p:cNvPr id="33" name="Text 31"/>
          <p:cNvSpPr txBox="1"/>
          <p:nvPr/>
        </p:nvSpPr>
        <p:spPr>
          <a:xfrm>
            <a:off x="6543446" y="2560777"/>
            <a:ext cx="37243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AGM panel presentation and feedback sessions</a:t>
            </a:r>
            <a:endParaRPr lang="en-US" sz="1200"/>
          </a:p>
        </p:txBody>
      </p:sp>
      <p:sp>
        <p:nvSpPr>
          <p:cNvPr id="35" name="Text 33"/>
          <p:cNvSpPr txBox="1"/>
          <p:nvPr/>
        </p:nvSpPr>
        <p:spPr>
          <a:xfrm>
            <a:off x="6543446" y="2844653"/>
            <a:ext cx="4096512" cy="181051"/>
          </a:xfrm>
          <a:prstGeom prst="rect">
            <a:avLst/>
          </a:prstGeom>
          <a:noFill/>
          <a:ln/>
        </p:spPr>
        <p:txBody>
          <a:bodyPr wrap="square" lIns="0" tIns="0" rIns="0" bIns="0" rtlCol="0" anchor="ctr"/>
          <a:lstStyle/>
          <a:p>
            <a:pPr marL="0" indent="0" algn="l">
              <a:buNone/>
            </a:pPr>
            <a:r>
              <a:rPr lang="en-US" sz="1200" dirty="0">
                <a:solidFill>
                  <a:srgbClr val="333333"/>
                </a:solidFill>
                <a:latin typeface="Montserrat" pitchFamily="34" charset="0"/>
                <a:ea typeface="Montserrat" pitchFamily="34" charset="-122"/>
                <a:cs typeface="Montserrat" pitchFamily="34" charset="-120"/>
              </a:rPr>
              <a:t>Validation of member priorities through direct input</a:t>
            </a:r>
            <a:endParaRPr lang="en-US" sz="1200" dirty="0"/>
          </a:p>
        </p:txBody>
      </p:sp>
      <p:sp>
        <p:nvSpPr>
          <p:cNvPr id="36" name="Shape 34"/>
          <p:cNvSpPr/>
          <p:nvPr/>
        </p:nvSpPr>
        <p:spPr>
          <a:xfrm>
            <a:off x="6209995" y="4106576"/>
            <a:ext cx="5524805" cy="2227010"/>
          </a:xfrm>
          <a:prstGeom prst="roundRect">
            <a:avLst>
              <a:gd name="adj" fmla="val 4031"/>
            </a:avLst>
          </a:prstGeom>
          <a:solidFill>
            <a:srgbClr val="EFF6FF"/>
          </a:solidFill>
          <a:ln/>
        </p:spPr>
        <p:txBody>
          <a:bodyPr/>
          <a:lstStyle/>
          <a:p>
            <a:endParaRPr lang="en-US"/>
          </a:p>
        </p:txBody>
      </p:sp>
      <p:pic>
        <p:nvPicPr>
          <p:cNvPr id="37" name="Image 0" descr="preencoded.png"/>
          <p:cNvPicPr>
            <a:picLocks noChangeAspect="1"/>
          </p:cNvPicPr>
          <p:nvPr/>
        </p:nvPicPr>
        <p:blipFill>
          <a:blip r:embed="rId3"/>
          <a:srcRect l="-1507" r="-1507"/>
          <a:stretch/>
        </p:blipFill>
        <p:spPr>
          <a:xfrm>
            <a:off x="6324295" y="4259281"/>
            <a:ext cx="171907" cy="133502"/>
          </a:xfrm>
          <a:prstGeom prst="rect">
            <a:avLst/>
          </a:prstGeom>
        </p:spPr>
      </p:pic>
      <p:sp>
        <p:nvSpPr>
          <p:cNvPr id="38" name="Text 35"/>
          <p:cNvSpPr txBox="1"/>
          <p:nvPr/>
        </p:nvSpPr>
        <p:spPr>
          <a:xfrm>
            <a:off x="6552895" y="4230020"/>
            <a:ext cx="1638605"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Accessible Training:</a:t>
            </a:r>
            <a:endParaRPr lang="en-US" sz="1200" b="1"/>
          </a:p>
        </p:txBody>
      </p:sp>
      <p:sp>
        <p:nvSpPr>
          <p:cNvPr id="39" name="Text 36"/>
          <p:cNvSpPr txBox="1"/>
          <p:nvPr/>
        </p:nvSpPr>
        <p:spPr>
          <a:xfrm>
            <a:off x="6552895" y="4464030"/>
            <a:ext cx="288676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Customized for all governance levels</a:t>
            </a:r>
            <a:endParaRPr lang="en-US" sz="1200"/>
          </a:p>
        </p:txBody>
      </p:sp>
      <p:pic>
        <p:nvPicPr>
          <p:cNvPr id="40" name="Image 1" descr="preencoded.png"/>
          <p:cNvPicPr>
            <a:picLocks noChangeAspect="1"/>
          </p:cNvPicPr>
          <p:nvPr/>
        </p:nvPicPr>
        <p:blipFill>
          <a:blip r:embed="rId4"/>
          <a:srcRect/>
          <a:stretch/>
        </p:blipFill>
        <p:spPr>
          <a:xfrm>
            <a:off x="6316524" y="4781060"/>
            <a:ext cx="133502" cy="133502"/>
          </a:xfrm>
          <a:prstGeom prst="rect">
            <a:avLst/>
          </a:prstGeom>
        </p:spPr>
      </p:pic>
      <p:sp>
        <p:nvSpPr>
          <p:cNvPr id="41" name="Text 37"/>
          <p:cNvSpPr txBox="1"/>
          <p:nvPr/>
        </p:nvSpPr>
        <p:spPr>
          <a:xfrm>
            <a:off x="6543751" y="4751755"/>
            <a:ext cx="1743761"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Improved Resources:</a:t>
            </a:r>
            <a:endParaRPr lang="en-US" sz="1200" b="1"/>
          </a:p>
        </p:txBody>
      </p:sp>
      <p:sp>
        <p:nvSpPr>
          <p:cNvPr id="42" name="Text 38"/>
          <p:cNvSpPr txBox="1"/>
          <p:nvPr/>
        </p:nvSpPr>
        <p:spPr>
          <a:xfrm>
            <a:off x="6552895" y="4986806"/>
            <a:ext cx="3353105"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Enhanced discoverability and organization</a:t>
            </a:r>
            <a:endParaRPr lang="en-US" sz="1200"/>
          </a:p>
        </p:txBody>
      </p:sp>
      <p:pic>
        <p:nvPicPr>
          <p:cNvPr id="43" name="Image 2" descr="preencoded.png"/>
          <p:cNvPicPr>
            <a:picLocks noChangeAspect="1"/>
          </p:cNvPicPr>
          <p:nvPr/>
        </p:nvPicPr>
        <p:blipFill>
          <a:blip r:embed="rId5"/>
          <a:srcRect t="-1100" b="-1100"/>
          <a:stretch/>
        </p:blipFill>
        <p:spPr>
          <a:xfrm>
            <a:off x="6343497" y="5293720"/>
            <a:ext cx="114300" cy="133502"/>
          </a:xfrm>
          <a:prstGeom prst="rect">
            <a:avLst/>
          </a:prstGeom>
        </p:spPr>
      </p:pic>
      <p:sp>
        <p:nvSpPr>
          <p:cNvPr id="44" name="Text 39"/>
          <p:cNvSpPr txBox="1"/>
          <p:nvPr/>
        </p:nvSpPr>
        <p:spPr>
          <a:xfrm>
            <a:off x="6552895" y="5274796"/>
            <a:ext cx="1677010"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Knowledge Sharing:</a:t>
            </a:r>
            <a:endParaRPr lang="en-US" sz="1200" b="1"/>
          </a:p>
        </p:txBody>
      </p:sp>
      <p:sp>
        <p:nvSpPr>
          <p:cNvPr id="45" name="Text 40"/>
          <p:cNvSpPr txBox="1"/>
          <p:nvPr/>
        </p:nvSpPr>
        <p:spPr>
          <a:xfrm>
            <a:off x="6572097" y="5792484"/>
            <a:ext cx="2000707"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Enhanced Engagement:</a:t>
            </a:r>
            <a:endParaRPr lang="en-US" sz="1200" b="1"/>
          </a:p>
        </p:txBody>
      </p:sp>
      <p:sp>
        <p:nvSpPr>
          <p:cNvPr id="46" name="Text 41"/>
          <p:cNvSpPr txBox="1"/>
          <p:nvPr/>
        </p:nvSpPr>
        <p:spPr>
          <a:xfrm>
            <a:off x="6552895" y="5486101"/>
            <a:ext cx="3172054"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Best practices across leagues and states</a:t>
            </a:r>
            <a:endParaRPr lang="en-US" sz="1200"/>
          </a:p>
        </p:txBody>
      </p:sp>
      <p:pic>
        <p:nvPicPr>
          <p:cNvPr id="47" name="Image 3" descr="preencoded.png"/>
          <p:cNvPicPr>
            <a:picLocks noChangeAspect="1"/>
          </p:cNvPicPr>
          <p:nvPr/>
        </p:nvPicPr>
        <p:blipFill>
          <a:blip r:embed="rId6"/>
          <a:srcRect l="-1507" r="-1507"/>
          <a:stretch/>
        </p:blipFill>
        <p:spPr>
          <a:xfrm>
            <a:off x="6343497" y="5820831"/>
            <a:ext cx="171907" cy="133502"/>
          </a:xfrm>
          <a:prstGeom prst="rect">
            <a:avLst/>
          </a:prstGeom>
        </p:spPr>
      </p:pic>
      <p:sp>
        <p:nvSpPr>
          <p:cNvPr id="48" name="Text 42"/>
          <p:cNvSpPr txBox="1"/>
          <p:nvPr/>
        </p:nvSpPr>
        <p:spPr>
          <a:xfrm>
            <a:off x="6584898" y="6027203"/>
            <a:ext cx="31912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Improved member services and support</a:t>
            </a:r>
            <a:endParaRPr lang="en-US" sz="1200"/>
          </a:p>
        </p:txBody>
      </p:sp>
      <p:sp>
        <p:nvSpPr>
          <p:cNvPr id="51" name="Shape 45"/>
          <p:cNvSpPr/>
          <p:nvPr/>
        </p:nvSpPr>
        <p:spPr>
          <a:xfrm>
            <a:off x="0" y="6819595"/>
            <a:ext cx="12191695" cy="38405"/>
          </a:xfrm>
          <a:prstGeom prst="rect">
            <a:avLst/>
          </a:prstGeom>
          <a:solidFill>
            <a:srgbClr val="003366"/>
          </a:solidFill>
          <a:ln/>
        </p:spPr>
        <p:txBody>
          <a:bodyPr/>
          <a:lstStyle/>
          <a:p>
            <a:endParaRPr lang="en-US"/>
          </a:p>
        </p:txBody>
      </p:sp>
      <p:sp>
        <p:nvSpPr>
          <p:cNvPr id="53" name="Shape 2">
            <a:extLst>
              <a:ext uri="{FF2B5EF4-FFF2-40B4-BE49-F238E27FC236}">
                <a16:creationId xmlns:a16="http://schemas.microsoft.com/office/drawing/2014/main" id="{7838B2D9-A859-01E7-44E9-99F34B6416C4}"/>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54" name="Text 3">
            <a:extLst>
              <a:ext uri="{FF2B5EF4-FFF2-40B4-BE49-F238E27FC236}">
                <a16:creationId xmlns:a16="http://schemas.microsoft.com/office/drawing/2014/main" id="{5902F79B-184E-959D-80E4-37A9DA314B78}"/>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2</a:t>
            </a:r>
            <a:endParaRPr lang="en-US" sz="1600"/>
          </a:p>
        </p:txBody>
      </p:sp>
      <p:sp>
        <p:nvSpPr>
          <p:cNvPr id="55" name="Shape 4">
            <a:extLst>
              <a:ext uri="{FF2B5EF4-FFF2-40B4-BE49-F238E27FC236}">
                <a16:creationId xmlns:a16="http://schemas.microsoft.com/office/drawing/2014/main" id="{191E94AA-6541-A737-0047-90CAB0AEEBC7}"/>
              </a:ext>
            </a:extLst>
          </p:cNvPr>
          <p:cNvSpPr/>
          <p:nvPr/>
        </p:nvSpPr>
        <p:spPr>
          <a:xfrm>
            <a:off x="533095" y="1208837"/>
            <a:ext cx="11125505" cy="19202"/>
          </a:xfrm>
          <a:prstGeom prst="rect">
            <a:avLst/>
          </a:prstGeom>
          <a:solidFill>
            <a:srgbClr val="003366"/>
          </a:solidFill>
          <a:ln/>
        </p:spPr>
        <p:txBody>
          <a:bodyPr/>
          <a:lstStyle/>
          <a:p>
            <a:endParaRPr lang="en-US"/>
          </a:p>
        </p:txBody>
      </p:sp>
      <p:pic>
        <p:nvPicPr>
          <p:cNvPr id="56" name="Image 4" descr="preencoded.png">
            <a:extLst>
              <a:ext uri="{FF2B5EF4-FFF2-40B4-BE49-F238E27FC236}">
                <a16:creationId xmlns:a16="http://schemas.microsoft.com/office/drawing/2014/main" id="{4D9D0651-E189-2391-1A63-356852B8B70A}"/>
              </a:ext>
            </a:extLst>
          </p:cNvPr>
          <p:cNvPicPr>
            <a:picLocks noChangeAspect="1"/>
          </p:cNvPicPr>
          <p:nvPr/>
        </p:nvPicPr>
        <p:blipFill>
          <a:blip r:embed="rId7"/>
          <a:srcRect l="-1648" r="-1648"/>
          <a:stretch/>
        </p:blipFill>
        <p:spPr>
          <a:xfrm>
            <a:off x="629588" y="4485672"/>
            <a:ext cx="85954" cy="95098"/>
          </a:xfrm>
          <a:prstGeom prst="rect">
            <a:avLst/>
          </a:prstGeom>
        </p:spPr>
      </p:pic>
      <p:pic>
        <p:nvPicPr>
          <p:cNvPr id="57" name="Image 4" descr="preencoded.png">
            <a:extLst>
              <a:ext uri="{FF2B5EF4-FFF2-40B4-BE49-F238E27FC236}">
                <a16:creationId xmlns:a16="http://schemas.microsoft.com/office/drawing/2014/main" id="{3121EBC9-DA51-BBE9-CC9F-BF2FC2BEA34C}"/>
              </a:ext>
            </a:extLst>
          </p:cNvPr>
          <p:cNvPicPr>
            <a:picLocks noChangeAspect="1"/>
          </p:cNvPicPr>
          <p:nvPr/>
        </p:nvPicPr>
        <p:blipFill>
          <a:blip r:embed="rId7"/>
          <a:srcRect l="-1648" r="-1648"/>
          <a:stretch/>
        </p:blipFill>
        <p:spPr>
          <a:xfrm>
            <a:off x="629588" y="4761398"/>
            <a:ext cx="85954" cy="95098"/>
          </a:xfrm>
          <a:prstGeom prst="rect">
            <a:avLst/>
          </a:prstGeom>
        </p:spPr>
      </p:pic>
      <p:pic>
        <p:nvPicPr>
          <p:cNvPr id="58" name="Image 4" descr="preencoded.png">
            <a:extLst>
              <a:ext uri="{FF2B5EF4-FFF2-40B4-BE49-F238E27FC236}">
                <a16:creationId xmlns:a16="http://schemas.microsoft.com/office/drawing/2014/main" id="{2F254148-86EF-AFA0-7DA1-3A4255741D9B}"/>
              </a:ext>
            </a:extLst>
          </p:cNvPr>
          <p:cNvPicPr>
            <a:picLocks noChangeAspect="1"/>
          </p:cNvPicPr>
          <p:nvPr/>
        </p:nvPicPr>
        <p:blipFill>
          <a:blip r:embed="rId7"/>
          <a:srcRect l="-1648" r="-1648"/>
          <a:stretch/>
        </p:blipFill>
        <p:spPr>
          <a:xfrm>
            <a:off x="629588" y="5028369"/>
            <a:ext cx="85954" cy="95098"/>
          </a:xfrm>
          <a:prstGeom prst="rect">
            <a:avLst/>
          </a:prstGeom>
        </p:spPr>
      </p:pic>
      <p:pic>
        <p:nvPicPr>
          <p:cNvPr id="59" name="Image 4" descr="preencoded.png">
            <a:extLst>
              <a:ext uri="{FF2B5EF4-FFF2-40B4-BE49-F238E27FC236}">
                <a16:creationId xmlns:a16="http://schemas.microsoft.com/office/drawing/2014/main" id="{CFB8B9BF-6E0A-34C5-A757-C710C37628E3}"/>
              </a:ext>
            </a:extLst>
          </p:cNvPr>
          <p:cNvPicPr>
            <a:picLocks noChangeAspect="1"/>
          </p:cNvPicPr>
          <p:nvPr/>
        </p:nvPicPr>
        <p:blipFill>
          <a:blip r:embed="rId7"/>
          <a:srcRect l="-1648" r="-1648"/>
          <a:stretch/>
        </p:blipFill>
        <p:spPr>
          <a:xfrm>
            <a:off x="629588" y="5302688"/>
            <a:ext cx="85954" cy="95098"/>
          </a:xfrm>
          <a:prstGeom prst="rect">
            <a:avLst/>
          </a:prstGeom>
        </p:spPr>
      </p:pic>
      <p:pic>
        <p:nvPicPr>
          <p:cNvPr id="60" name="Image 4" descr="preencoded.png">
            <a:extLst>
              <a:ext uri="{FF2B5EF4-FFF2-40B4-BE49-F238E27FC236}">
                <a16:creationId xmlns:a16="http://schemas.microsoft.com/office/drawing/2014/main" id="{F9BD2408-7D2B-AEC3-9C98-6B36CF6B5585}"/>
              </a:ext>
            </a:extLst>
          </p:cNvPr>
          <p:cNvPicPr>
            <a:picLocks noChangeAspect="1"/>
          </p:cNvPicPr>
          <p:nvPr/>
        </p:nvPicPr>
        <p:blipFill>
          <a:blip r:embed="rId7"/>
          <a:srcRect l="-1648" r="-1648"/>
          <a:stretch/>
        </p:blipFill>
        <p:spPr>
          <a:xfrm>
            <a:off x="621509" y="5581500"/>
            <a:ext cx="85954" cy="95098"/>
          </a:xfrm>
          <a:prstGeom prst="rect">
            <a:avLst/>
          </a:prstGeom>
        </p:spPr>
      </p:pic>
      <p:pic>
        <p:nvPicPr>
          <p:cNvPr id="61" name="Image 4" descr="preencoded.png">
            <a:extLst>
              <a:ext uri="{FF2B5EF4-FFF2-40B4-BE49-F238E27FC236}">
                <a16:creationId xmlns:a16="http://schemas.microsoft.com/office/drawing/2014/main" id="{85B8BA80-ADA1-9BA7-CD98-F18B360214C6}"/>
              </a:ext>
            </a:extLst>
          </p:cNvPr>
          <p:cNvPicPr>
            <a:picLocks noChangeAspect="1"/>
          </p:cNvPicPr>
          <p:nvPr/>
        </p:nvPicPr>
        <p:blipFill>
          <a:blip r:embed="rId7"/>
          <a:srcRect l="-1648" r="-1648"/>
          <a:stretch/>
        </p:blipFill>
        <p:spPr>
          <a:xfrm>
            <a:off x="6353251" y="2071452"/>
            <a:ext cx="85954" cy="95098"/>
          </a:xfrm>
          <a:prstGeom prst="rect">
            <a:avLst/>
          </a:prstGeom>
        </p:spPr>
      </p:pic>
      <p:pic>
        <p:nvPicPr>
          <p:cNvPr id="62" name="Image 4" descr="preencoded.png">
            <a:extLst>
              <a:ext uri="{FF2B5EF4-FFF2-40B4-BE49-F238E27FC236}">
                <a16:creationId xmlns:a16="http://schemas.microsoft.com/office/drawing/2014/main" id="{75198823-7F3E-306A-CFA5-5C6D19D59443}"/>
              </a:ext>
            </a:extLst>
          </p:cNvPr>
          <p:cNvPicPr>
            <a:picLocks noChangeAspect="1"/>
          </p:cNvPicPr>
          <p:nvPr/>
        </p:nvPicPr>
        <p:blipFill>
          <a:blip r:embed="rId7"/>
          <a:srcRect l="-1648" r="-1648"/>
          <a:stretch/>
        </p:blipFill>
        <p:spPr>
          <a:xfrm>
            <a:off x="6353251" y="2347178"/>
            <a:ext cx="85954" cy="95098"/>
          </a:xfrm>
          <a:prstGeom prst="rect">
            <a:avLst/>
          </a:prstGeom>
        </p:spPr>
      </p:pic>
      <p:pic>
        <p:nvPicPr>
          <p:cNvPr id="63" name="Image 4" descr="preencoded.png">
            <a:extLst>
              <a:ext uri="{FF2B5EF4-FFF2-40B4-BE49-F238E27FC236}">
                <a16:creationId xmlns:a16="http://schemas.microsoft.com/office/drawing/2014/main" id="{EDDB61A0-E7EA-17E5-7268-DB52CD3DB9C7}"/>
              </a:ext>
            </a:extLst>
          </p:cNvPr>
          <p:cNvPicPr>
            <a:picLocks noChangeAspect="1"/>
          </p:cNvPicPr>
          <p:nvPr/>
        </p:nvPicPr>
        <p:blipFill>
          <a:blip r:embed="rId7"/>
          <a:srcRect l="-1648" r="-1648"/>
          <a:stretch/>
        </p:blipFill>
        <p:spPr>
          <a:xfrm>
            <a:off x="6353251" y="2614149"/>
            <a:ext cx="85954" cy="95098"/>
          </a:xfrm>
          <a:prstGeom prst="rect">
            <a:avLst/>
          </a:prstGeom>
        </p:spPr>
      </p:pic>
      <p:pic>
        <p:nvPicPr>
          <p:cNvPr id="65" name="Image 4" descr="preencoded.png">
            <a:extLst>
              <a:ext uri="{FF2B5EF4-FFF2-40B4-BE49-F238E27FC236}">
                <a16:creationId xmlns:a16="http://schemas.microsoft.com/office/drawing/2014/main" id="{515313EB-E645-BD6C-D86F-1F14CC5B65B4}"/>
              </a:ext>
            </a:extLst>
          </p:cNvPr>
          <p:cNvPicPr>
            <a:picLocks noChangeAspect="1"/>
          </p:cNvPicPr>
          <p:nvPr/>
        </p:nvPicPr>
        <p:blipFill>
          <a:blip r:embed="rId7"/>
          <a:srcRect l="-1648" r="-1648"/>
          <a:stretch/>
        </p:blipFill>
        <p:spPr>
          <a:xfrm>
            <a:off x="6345172" y="2909831"/>
            <a:ext cx="85954" cy="95098"/>
          </a:xfrm>
          <a:prstGeom prst="rect">
            <a:avLst/>
          </a:prstGeom>
        </p:spPr>
      </p:pic>
      <p:pic>
        <p:nvPicPr>
          <p:cNvPr id="66" name="Image 4" descr="preencoded.png">
            <a:extLst>
              <a:ext uri="{FF2B5EF4-FFF2-40B4-BE49-F238E27FC236}">
                <a16:creationId xmlns:a16="http://schemas.microsoft.com/office/drawing/2014/main" id="{A7BEDF01-904B-72E9-EE75-8FA2015DA8C6}"/>
              </a:ext>
            </a:extLst>
          </p:cNvPr>
          <p:cNvPicPr>
            <a:picLocks noChangeAspect="1"/>
          </p:cNvPicPr>
          <p:nvPr/>
        </p:nvPicPr>
        <p:blipFill>
          <a:blip r:embed="rId7"/>
          <a:srcRect l="-1648" r="-1648"/>
          <a:stretch/>
        </p:blipFill>
        <p:spPr>
          <a:xfrm>
            <a:off x="623621" y="2053065"/>
            <a:ext cx="85954" cy="95098"/>
          </a:xfrm>
          <a:prstGeom prst="rect">
            <a:avLst/>
          </a:prstGeom>
        </p:spPr>
      </p:pic>
      <p:pic>
        <p:nvPicPr>
          <p:cNvPr id="67" name="Image 4" descr="preencoded.png">
            <a:extLst>
              <a:ext uri="{FF2B5EF4-FFF2-40B4-BE49-F238E27FC236}">
                <a16:creationId xmlns:a16="http://schemas.microsoft.com/office/drawing/2014/main" id="{AE3AA689-80CA-B591-A4AF-66D30C787ECD}"/>
              </a:ext>
            </a:extLst>
          </p:cNvPr>
          <p:cNvPicPr>
            <a:picLocks noChangeAspect="1"/>
          </p:cNvPicPr>
          <p:nvPr/>
        </p:nvPicPr>
        <p:blipFill>
          <a:blip r:embed="rId7"/>
          <a:srcRect l="-1648" r="-1648"/>
          <a:stretch/>
        </p:blipFill>
        <p:spPr>
          <a:xfrm>
            <a:off x="623621" y="2328791"/>
            <a:ext cx="85954" cy="95098"/>
          </a:xfrm>
          <a:prstGeom prst="rect">
            <a:avLst/>
          </a:prstGeom>
        </p:spPr>
      </p:pic>
      <p:pic>
        <p:nvPicPr>
          <p:cNvPr id="68" name="Image 4" descr="preencoded.png">
            <a:extLst>
              <a:ext uri="{FF2B5EF4-FFF2-40B4-BE49-F238E27FC236}">
                <a16:creationId xmlns:a16="http://schemas.microsoft.com/office/drawing/2014/main" id="{5F89C502-4952-7338-8152-21AD9B178069}"/>
              </a:ext>
            </a:extLst>
          </p:cNvPr>
          <p:cNvPicPr>
            <a:picLocks noChangeAspect="1"/>
          </p:cNvPicPr>
          <p:nvPr/>
        </p:nvPicPr>
        <p:blipFill>
          <a:blip r:embed="rId7"/>
          <a:srcRect l="-1648" r="-1648"/>
          <a:stretch/>
        </p:blipFill>
        <p:spPr>
          <a:xfrm>
            <a:off x="623621" y="2595762"/>
            <a:ext cx="85954" cy="95098"/>
          </a:xfrm>
          <a:prstGeom prst="rect">
            <a:avLst/>
          </a:prstGeom>
        </p:spPr>
      </p:pic>
      <p:pic>
        <p:nvPicPr>
          <p:cNvPr id="69" name="Image 4" descr="preencoded.png">
            <a:extLst>
              <a:ext uri="{FF2B5EF4-FFF2-40B4-BE49-F238E27FC236}">
                <a16:creationId xmlns:a16="http://schemas.microsoft.com/office/drawing/2014/main" id="{19C9A32E-84CE-D451-0AD6-6A14A7734692}"/>
              </a:ext>
            </a:extLst>
          </p:cNvPr>
          <p:cNvPicPr>
            <a:picLocks noChangeAspect="1"/>
          </p:cNvPicPr>
          <p:nvPr/>
        </p:nvPicPr>
        <p:blipFill>
          <a:blip r:embed="rId7"/>
          <a:srcRect l="-1648" r="-1648"/>
          <a:stretch/>
        </p:blipFill>
        <p:spPr>
          <a:xfrm>
            <a:off x="623621" y="2870081"/>
            <a:ext cx="85954" cy="95098"/>
          </a:xfrm>
          <a:prstGeom prst="rect">
            <a:avLst/>
          </a:prstGeom>
        </p:spPr>
      </p:pic>
      <p:pic>
        <p:nvPicPr>
          <p:cNvPr id="70" name="Image 4" descr="preencoded.png">
            <a:extLst>
              <a:ext uri="{FF2B5EF4-FFF2-40B4-BE49-F238E27FC236}">
                <a16:creationId xmlns:a16="http://schemas.microsoft.com/office/drawing/2014/main" id="{9D905CD1-D498-0E98-60C6-7C4D20E16F28}"/>
              </a:ext>
            </a:extLst>
          </p:cNvPr>
          <p:cNvPicPr>
            <a:picLocks noChangeAspect="1"/>
          </p:cNvPicPr>
          <p:nvPr/>
        </p:nvPicPr>
        <p:blipFill>
          <a:blip r:embed="rId7"/>
          <a:srcRect l="-1648" r="-1648"/>
          <a:stretch/>
        </p:blipFill>
        <p:spPr>
          <a:xfrm>
            <a:off x="615542" y="3148893"/>
            <a:ext cx="85954" cy="95098"/>
          </a:xfrm>
          <a:prstGeom prst="rect">
            <a:avLst/>
          </a:prstGeom>
        </p:spPr>
      </p:pic>
      <p:pic>
        <p:nvPicPr>
          <p:cNvPr id="71" name="Image 4" descr="preencoded.png">
            <a:extLst>
              <a:ext uri="{FF2B5EF4-FFF2-40B4-BE49-F238E27FC236}">
                <a16:creationId xmlns:a16="http://schemas.microsoft.com/office/drawing/2014/main" id="{5FF5D736-BA3C-26E0-262A-F47E3D536ACD}"/>
              </a:ext>
            </a:extLst>
          </p:cNvPr>
          <p:cNvPicPr>
            <a:picLocks noChangeAspect="1"/>
          </p:cNvPicPr>
          <p:nvPr/>
        </p:nvPicPr>
        <p:blipFill>
          <a:blip r:embed="rId7"/>
          <a:srcRect l="-1648" r="-1648"/>
          <a:stretch/>
        </p:blipFill>
        <p:spPr>
          <a:xfrm>
            <a:off x="615542" y="3419725"/>
            <a:ext cx="85954" cy="95098"/>
          </a:xfrm>
          <a:prstGeom prst="rect">
            <a:avLst/>
          </a:prstGeom>
        </p:spPr>
      </p:pic>
      <p:sp>
        <p:nvSpPr>
          <p:cNvPr id="72" name="Text 3">
            <a:extLst>
              <a:ext uri="{FF2B5EF4-FFF2-40B4-BE49-F238E27FC236}">
                <a16:creationId xmlns:a16="http://schemas.microsoft.com/office/drawing/2014/main" id="{06BD230F-3D21-BA5B-3E04-CCCB1DE5AFFB}"/>
              </a:ext>
            </a:extLst>
          </p:cNvPr>
          <p:cNvSpPr txBox="1"/>
          <p:nvPr/>
        </p:nvSpPr>
        <p:spPr>
          <a:xfrm>
            <a:off x="533095" y="768096"/>
            <a:ext cx="9535465"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Challenges, Feedback, Solutions &amp; Member Benefits</a:t>
            </a:r>
            <a:endParaRPr lang="en-US"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75895"/>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7" name="Text 5"/>
          <p:cNvSpPr txBox="1"/>
          <p:nvPr/>
        </p:nvSpPr>
        <p:spPr>
          <a:xfrm>
            <a:off x="533095" y="776858"/>
            <a:ext cx="7010705"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Key Accomplishments &amp; Narrative Context</a:t>
            </a:r>
            <a:endParaRPr lang="en-US" sz="2400"/>
          </a:p>
        </p:txBody>
      </p:sp>
      <p:pic>
        <p:nvPicPr>
          <p:cNvPr id="8" name="Image 0" descr="preencoded.png"/>
          <p:cNvPicPr>
            <a:picLocks noChangeAspect="1"/>
          </p:cNvPicPr>
          <p:nvPr/>
        </p:nvPicPr>
        <p:blipFill>
          <a:blip r:embed="rId3"/>
          <a:srcRect l="-1528" r="-1528"/>
          <a:stretch/>
        </p:blipFill>
        <p:spPr>
          <a:xfrm>
            <a:off x="533095" y="1580083"/>
            <a:ext cx="161849" cy="209398"/>
          </a:xfrm>
          <a:prstGeom prst="rect">
            <a:avLst/>
          </a:prstGeom>
        </p:spPr>
      </p:pic>
      <p:sp>
        <p:nvSpPr>
          <p:cNvPr id="9" name="Text 6"/>
          <p:cNvSpPr txBox="1"/>
          <p:nvPr/>
        </p:nvSpPr>
        <p:spPr>
          <a:xfrm>
            <a:off x="771754" y="1562709"/>
            <a:ext cx="2576779"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Key Accomplishments</a:t>
            </a:r>
            <a:endParaRPr lang="en-US" sz="1600"/>
          </a:p>
        </p:txBody>
      </p:sp>
      <p:sp>
        <p:nvSpPr>
          <p:cNvPr id="10" name="Shape 7"/>
          <p:cNvSpPr/>
          <p:nvPr/>
        </p:nvSpPr>
        <p:spPr>
          <a:xfrm>
            <a:off x="533095" y="1932127"/>
            <a:ext cx="5447995" cy="2912803"/>
          </a:xfrm>
          <a:prstGeom prst="roundRect">
            <a:avLst>
              <a:gd name="adj" fmla="val 1046"/>
            </a:avLst>
          </a:prstGeom>
          <a:solidFill>
            <a:srgbClr val="F7FAFC"/>
          </a:solidFill>
          <a:ln/>
        </p:spPr>
        <p:txBody>
          <a:bodyPr/>
          <a:lstStyle/>
          <a:p>
            <a:endParaRPr lang="en-US"/>
          </a:p>
        </p:txBody>
      </p:sp>
      <p:sp>
        <p:nvSpPr>
          <p:cNvPr id="11" name="Shape 8"/>
          <p:cNvSpPr/>
          <p:nvPr/>
        </p:nvSpPr>
        <p:spPr>
          <a:xfrm>
            <a:off x="533095" y="1932126"/>
            <a:ext cx="38405" cy="2926080"/>
          </a:xfrm>
          <a:prstGeom prst="rect">
            <a:avLst/>
          </a:prstGeom>
          <a:solidFill>
            <a:srgbClr val="EE1F25"/>
          </a:solidFill>
          <a:ln/>
        </p:spPr>
        <p:txBody>
          <a:bodyPr/>
          <a:lstStyle/>
          <a:p>
            <a:endParaRPr lang="en-US"/>
          </a:p>
        </p:txBody>
      </p:sp>
      <p:pic>
        <p:nvPicPr>
          <p:cNvPr id="12" name="Image 1" descr="preencoded.png"/>
          <p:cNvPicPr>
            <a:picLocks noChangeAspect="1"/>
          </p:cNvPicPr>
          <p:nvPr/>
        </p:nvPicPr>
        <p:blipFill>
          <a:blip r:embed="rId4"/>
          <a:srcRect/>
          <a:stretch/>
        </p:blipFill>
        <p:spPr>
          <a:xfrm>
            <a:off x="847649" y="2083917"/>
            <a:ext cx="142646" cy="142646"/>
          </a:xfrm>
          <a:prstGeom prst="rect">
            <a:avLst/>
          </a:prstGeom>
        </p:spPr>
      </p:pic>
      <p:sp>
        <p:nvSpPr>
          <p:cNvPr id="13" name="Text 9"/>
          <p:cNvSpPr txBox="1"/>
          <p:nvPr/>
        </p:nvSpPr>
        <p:spPr>
          <a:xfrm>
            <a:off x="1104595" y="2055571"/>
            <a:ext cx="4522622" cy="373839"/>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Developed and refined a comprehensive list of over 50 potential training topics in 7 categories</a:t>
            </a:r>
            <a:endParaRPr lang="en-US" sz="1300"/>
          </a:p>
        </p:txBody>
      </p:sp>
      <p:pic>
        <p:nvPicPr>
          <p:cNvPr id="14" name="Image 2" descr="preencoded.png"/>
          <p:cNvPicPr>
            <a:picLocks noChangeAspect="1"/>
          </p:cNvPicPr>
          <p:nvPr/>
        </p:nvPicPr>
        <p:blipFill>
          <a:blip r:embed="rId4"/>
          <a:srcRect/>
          <a:stretch/>
        </p:blipFill>
        <p:spPr>
          <a:xfrm>
            <a:off x="847649" y="2597810"/>
            <a:ext cx="142646" cy="142646"/>
          </a:xfrm>
          <a:prstGeom prst="rect">
            <a:avLst/>
          </a:prstGeom>
        </p:spPr>
      </p:pic>
      <p:sp>
        <p:nvSpPr>
          <p:cNvPr id="15" name="Text 10"/>
          <p:cNvSpPr txBox="1"/>
          <p:nvPr/>
        </p:nvSpPr>
        <p:spPr>
          <a:xfrm>
            <a:off x="1104594" y="2525513"/>
            <a:ext cx="4690641" cy="324114"/>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Narrowed priorities through surveys and discussions</a:t>
            </a:r>
            <a:endParaRPr lang="en-US" sz="1300"/>
          </a:p>
        </p:txBody>
      </p:sp>
      <p:pic>
        <p:nvPicPr>
          <p:cNvPr id="16" name="Image 3" descr="preencoded.png"/>
          <p:cNvPicPr>
            <a:picLocks noChangeAspect="1"/>
          </p:cNvPicPr>
          <p:nvPr/>
        </p:nvPicPr>
        <p:blipFill>
          <a:blip r:embed="rId4"/>
          <a:srcRect/>
          <a:stretch/>
        </p:blipFill>
        <p:spPr>
          <a:xfrm>
            <a:off x="847648" y="2974077"/>
            <a:ext cx="142646" cy="142646"/>
          </a:xfrm>
          <a:prstGeom prst="rect">
            <a:avLst/>
          </a:prstGeom>
        </p:spPr>
      </p:pic>
      <p:sp>
        <p:nvSpPr>
          <p:cNvPr id="17" name="Text 11"/>
          <p:cNvSpPr txBox="1"/>
          <p:nvPr/>
        </p:nvSpPr>
        <p:spPr>
          <a:xfrm>
            <a:off x="1101702" y="2954311"/>
            <a:ext cx="3930392" cy="182177"/>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Created Educational Program Framework</a:t>
            </a:r>
            <a:endParaRPr lang="en-US" sz="1300"/>
          </a:p>
        </p:txBody>
      </p:sp>
      <p:pic>
        <p:nvPicPr>
          <p:cNvPr id="18" name="Image 4" descr="preencoded.png"/>
          <p:cNvPicPr>
            <a:picLocks noChangeAspect="1"/>
          </p:cNvPicPr>
          <p:nvPr/>
        </p:nvPicPr>
        <p:blipFill>
          <a:blip r:embed="rId4"/>
          <a:srcRect/>
          <a:stretch/>
        </p:blipFill>
        <p:spPr>
          <a:xfrm>
            <a:off x="847649" y="3316703"/>
            <a:ext cx="142646" cy="142646"/>
          </a:xfrm>
          <a:prstGeom prst="rect">
            <a:avLst/>
          </a:prstGeom>
        </p:spPr>
      </p:pic>
      <p:sp>
        <p:nvSpPr>
          <p:cNvPr id="19" name="Text 12"/>
          <p:cNvSpPr txBox="1"/>
          <p:nvPr/>
        </p:nvSpPr>
        <p:spPr>
          <a:xfrm>
            <a:off x="1107469" y="3316703"/>
            <a:ext cx="3779215" cy="174403"/>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Prioritized Member Resource Center updates</a:t>
            </a:r>
            <a:endParaRPr lang="en-US" sz="1300"/>
          </a:p>
        </p:txBody>
      </p:sp>
      <p:pic>
        <p:nvPicPr>
          <p:cNvPr id="20" name="Image 5" descr="preencoded.png"/>
          <p:cNvPicPr>
            <a:picLocks noChangeAspect="1"/>
          </p:cNvPicPr>
          <p:nvPr/>
        </p:nvPicPr>
        <p:blipFill>
          <a:blip r:embed="rId4"/>
          <a:srcRect/>
          <a:stretch/>
        </p:blipFill>
        <p:spPr>
          <a:xfrm>
            <a:off x="849699" y="3749192"/>
            <a:ext cx="142646" cy="142646"/>
          </a:xfrm>
          <a:prstGeom prst="rect">
            <a:avLst/>
          </a:prstGeom>
        </p:spPr>
      </p:pic>
      <p:sp>
        <p:nvSpPr>
          <p:cNvPr id="21" name="Text 13"/>
          <p:cNvSpPr txBox="1"/>
          <p:nvPr/>
        </p:nvSpPr>
        <p:spPr>
          <a:xfrm>
            <a:off x="1106645" y="3720845"/>
            <a:ext cx="4398264" cy="373839"/>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Established consistent meeting cadence to maintain momentum</a:t>
            </a:r>
            <a:endParaRPr lang="en-US" sz="1300"/>
          </a:p>
        </p:txBody>
      </p:sp>
      <p:pic>
        <p:nvPicPr>
          <p:cNvPr id="22" name="Image 6" descr="preencoded.png"/>
          <p:cNvPicPr>
            <a:picLocks noChangeAspect="1"/>
          </p:cNvPicPr>
          <p:nvPr/>
        </p:nvPicPr>
        <p:blipFill>
          <a:blip r:embed="rId4"/>
          <a:srcRect/>
          <a:stretch/>
        </p:blipFill>
        <p:spPr>
          <a:xfrm>
            <a:off x="849699" y="4251481"/>
            <a:ext cx="142646" cy="142646"/>
          </a:xfrm>
          <a:prstGeom prst="rect">
            <a:avLst/>
          </a:prstGeom>
        </p:spPr>
      </p:pic>
      <p:sp>
        <p:nvSpPr>
          <p:cNvPr id="23" name="Text 14"/>
          <p:cNvSpPr txBox="1"/>
          <p:nvPr/>
        </p:nvSpPr>
        <p:spPr>
          <a:xfrm>
            <a:off x="1106645" y="4222221"/>
            <a:ext cx="3789274" cy="373839"/>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Coordinated with staff to align initiatives with organizational resources</a:t>
            </a:r>
            <a:endParaRPr lang="en-US" sz="1300"/>
          </a:p>
        </p:txBody>
      </p:sp>
      <p:pic>
        <p:nvPicPr>
          <p:cNvPr id="24" name="Image 7" descr="preencoded.png"/>
          <p:cNvPicPr>
            <a:picLocks noChangeAspect="1"/>
          </p:cNvPicPr>
          <p:nvPr/>
        </p:nvPicPr>
        <p:blipFill>
          <a:blip r:embed="rId5"/>
          <a:srcRect t="-600" b="-600"/>
          <a:stretch/>
        </p:blipFill>
        <p:spPr>
          <a:xfrm>
            <a:off x="6210605" y="1580083"/>
            <a:ext cx="181051" cy="209398"/>
          </a:xfrm>
          <a:prstGeom prst="rect">
            <a:avLst/>
          </a:prstGeom>
        </p:spPr>
      </p:pic>
      <p:sp>
        <p:nvSpPr>
          <p:cNvPr id="25" name="Text 15"/>
          <p:cNvSpPr txBox="1"/>
          <p:nvPr/>
        </p:nvSpPr>
        <p:spPr>
          <a:xfrm>
            <a:off x="6467551" y="1562709"/>
            <a:ext cx="2052828"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Narrative Context</a:t>
            </a:r>
            <a:endParaRPr lang="en-US" sz="1600"/>
          </a:p>
        </p:txBody>
      </p:sp>
      <p:sp>
        <p:nvSpPr>
          <p:cNvPr id="26" name="Shape 16"/>
          <p:cNvSpPr/>
          <p:nvPr/>
        </p:nvSpPr>
        <p:spPr>
          <a:xfrm>
            <a:off x="6210605" y="1932127"/>
            <a:ext cx="5447995" cy="3479445"/>
          </a:xfrm>
          <a:prstGeom prst="roundRect">
            <a:avLst>
              <a:gd name="adj" fmla="val 603"/>
            </a:avLst>
          </a:prstGeom>
          <a:solidFill>
            <a:srgbClr val="F7FAFC"/>
          </a:solidFill>
          <a:ln/>
        </p:spPr>
        <p:txBody>
          <a:bodyPr/>
          <a:lstStyle/>
          <a:p>
            <a:endParaRPr lang="en-US"/>
          </a:p>
        </p:txBody>
      </p:sp>
      <p:sp>
        <p:nvSpPr>
          <p:cNvPr id="27" name="Shape 17"/>
          <p:cNvSpPr/>
          <p:nvPr/>
        </p:nvSpPr>
        <p:spPr>
          <a:xfrm>
            <a:off x="6210605" y="1936853"/>
            <a:ext cx="38405" cy="3474720"/>
          </a:xfrm>
          <a:prstGeom prst="rect">
            <a:avLst/>
          </a:prstGeom>
          <a:solidFill>
            <a:srgbClr val="274A90"/>
          </a:solidFill>
          <a:ln/>
        </p:spPr>
        <p:txBody>
          <a:bodyPr/>
          <a:lstStyle/>
          <a:p>
            <a:endParaRPr lang="en-US"/>
          </a:p>
        </p:txBody>
      </p:sp>
      <p:sp>
        <p:nvSpPr>
          <p:cNvPr id="28" name="Text 18"/>
          <p:cNvSpPr txBox="1"/>
          <p:nvPr/>
        </p:nvSpPr>
        <p:spPr>
          <a:xfrm>
            <a:off x="6381598" y="2074773"/>
            <a:ext cx="5070348" cy="3074217"/>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Throughout 2025, the WIG 2 Working Group has moved from idea generation to execution. The group focused on deliverables that align with USASA's capacity and priorities.</a:t>
            </a:r>
          </a:p>
          <a:p>
            <a:pPr marL="0" indent="0" algn="l">
              <a:buNone/>
            </a:pPr>
            <a:endParaRPr lang="en-US" sz="1200">
              <a:solidFill>
                <a:srgbClr val="333333"/>
              </a:solidFill>
              <a:latin typeface="Montserrat" pitchFamily="34" charset="0"/>
            </a:endParaRPr>
          </a:p>
          <a:p>
            <a:r>
              <a:rPr lang="en-US" sz="1200">
                <a:solidFill>
                  <a:srgbClr val="333333"/>
                </a:solidFill>
                <a:latin typeface="Montserrat" pitchFamily="34" charset="0"/>
                <a:ea typeface="Montserrat" pitchFamily="34" charset="-122"/>
                <a:cs typeface="Montserrat" pitchFamily="34" charset="-120"/>
              </a:rPr>
              <a:t>A key breakthrough has been the Education Program framework, which aims to deliver multi-level training opportunities for boards, state associations, and leagues. The Member Resource Center was also identified as a critical area for improvement.</a:t>
            </a:r>
          </a:p>
          <a:p>
            <a:endParaRPr lang="en-US" sz="1200">
              <a:solidFill>
                <a:srgbClr val="333333"/>
              </a:solidFill>
              <a:latin typeface="Montserrat" pitchFamily="34" charset="0"/>
            </a:endParaRPr>
          </a:p>
          <a:p>
            <a:r>
              <a:rPr lang="en-US" sz="1200">
                <a:solidFill>
                  <a:srgbClr val="333333"/>
                </a:solidFill>
                <a:latin typeface="Montserrat" pitchFamily="34" charset="0"/>
                <a:ea typeface="Montserrat" pitchFamily="34" charset="-122"/>
                <a:cs typeface="Montserrat" pitchFamily="34" charset="-120"/>
              </a:rPr>
              <a:t>The committee further recognized the importance of consistent branding and social media strategies.</a:t>
            </a:r>
          </a:p>
          <a:p>
            <a:endParaRPr lang="en-US" sz="1200">
              <a:solidFill>
                <a:srgbClr val="333333"/>
              </a:solidFill>
              <a:latin typeface="Montserrat" pitchFamily="34" charset="0"/>
            </a:endParaRPr>
          </a:p>
          <a:p>
            <a:r>
              <a:rPr lang="en-US" sz="1200">
                <a:solidFill>
                  <a:srgbClr val="333333"/>
                </a:solidFill>
                <a:latin typeface="Montserrat" pitchFamily="34" charset="0"/>
                <a:ea typeface="Montserrat" pitchFamily="34" charset="-122"/>
                <a:cs typeface="Montserrat" pitchFamily="34" charset="-120"/>
              </a:rPr>
              <a:t>The upcoming AGM will serve as a milestone, featuring a dedicated panel presentation and survey to validate member priorities and capture feedback. These efforts will guide the next 12 months of work, laying a foundation for impactful member services and best practices.</a:t>
            </a:r>
            <a:endParaRPr lang="en-US" sz="1200"/>
          </a:p>
        </p:txBody>
      </p:sp>
      <p:sp>
        <p:nvSpPr>
          <p:cNvPr id="32" name="Shape 22"/>
          <p:cNvSpPr/>
          <p:nvPr/>
        </p:nvSpPr>
        <p:spPr>
          <a:xfrm>
            <a:off x="-1" y="6909207"/>
            <a:ext cx="12191695" cy="38405"/>
          </a:xfrm>
          <a:prstGeom prst="rect">
            <a:avLst/>
          </a:prstGeom>
          <a:solidFill>
            <a:srgbClr val="003366"/>
          </a:solidFill>
          <a:ln/>
        </p:spPr>
        <p:txBody>
          <a:bodyPr/>
          <a:lstStyle/>
          <a:p>
            <a:endParaRPr lang="en-US"/>
          </a:p>
        </p:txBody>
      </p:sp>
      <p:sp>
        <p:nvSpPr>
          <p:cNvPr id="33" name="Shape 4">
            <a:extLst>
              <a:ext uri="{FF2B5EF4-FFF2-40B4-BE49-F238E27FC236}">
                <a16:creationId xmlns:a16="http://schemas.microsoft.com/office/drawing/2014/main" id="{D31C51C9-B34D-2CBB-D1B5-489F5D529738}"/>
              </a:ext>
            </a:extLst>
          </p:cNvPr>
          <p:cNvSpPr/>
          <p:nvPr/>
        </p:nvSpPr>
        <p:spPr>
          <a:xfrm>
            <a:off x="533095" y="1208837"/>
            <a:ext cx="11125505" cy="19202"/>
          </a:xfrm>
          <a:prstGeom prst="rect">
            <a:avLst/>
          </a:prstGeom>
          <a:solidFill>
            <a:srgbClr val="003366"/>
          </a:solidFill>
          <a:ln/>
        </p:spPr>
        <p:txBody>
          <a:bodyPr/>
          <a:lstStyle/>
          <a:p>
            <a:endParaRPr lang="en-US"/>
          </a:p>
        </p:txBody>
      </p:sp>
      <p:sp>
        <p:nvSpPr>
          <p:cNvPr id="35" name="Shape 2">
            <a:extLst>
              <a:ext uri="{FF2B5EF4-FFF2-40B4-BE49-F238E27FC236}">
                <a16:creationId xmlns:a16="http://schemas.microsoft.com/office/drawing/2014/main" id="{8D04EE00-E327-2717-BE6F-907BEFACC793}"/>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36" name="Text 3">
            <a:extLst>
              <a:ext uri="{FF2B5EF4-FFF2-40B4-BE49-F238E27FC236}">
                <a16:creationId xmlns:a16="http://schemas.microsoft.com/office/drawing/2014/main" id="{32959033-4EC4-109C-EDF4-4C70E7BE0BDD}"/>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2</a:t>
            </a:r>
            <a:endParaRPr lang="en-US" sz="1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6" name="Shape 4"/>
          <p:cNvSpPr/>
          <p:nvPr/>
        </p:nvSpPr>
        <p:spPr>
          <a:xfrm>
            <a:off x="533095" y="1208837"/>
            <a:ext cx="11125505" cy="19202"/>
          </a:xfrm>
          <a:prstGeom prst="rect">
            <a:avLst/>
          </a:prstGeom>
          <a:solidFill>
            <a:srgbClr val="003366"/>
          </a:solidFill>
          <a:ln/>
        </p:spPr>
        <p:txBody>
          <a:bodyPr/>
          <a:lstStyle/>
          <a:p>
            <a:endParaRPr lang="en-US"/>
          </a:p>
        </p:txBody>
      </p:sp>
      <p:sp>
        <p:nvSpPr>
          <p:cNvPr id="7" name="Text 5"/>
          <p:cNvSpPr txBox="1"/>
          <p:nvPr/>
        </p:nvSpPr>
        <p:spPr>
          <a:xfrm>
            <a:off x="533095" y="733349"/>
            <a:ext cx="4753051"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Current Priorities &amp; Timeline</a:t>
            </a:r>
            <a:endParaRPr lang="en-US" sz="2400"/>
          </a:p>
        </p:txBody>
      </p:sp>
      <p:pic>
        <p:nvPicPr>
          <p:cNvPr id="8" name="Image 0" descr="preencoded.png"/>
          <p:cNvPicPr>
            <a:picLocks noChangeAspect="1"/>
          </p:cNvPicPr>
          <p:nvPr/>
        </p:nvPicPr>
        <p:blipFill>
          <a:blip r:embed="rId3"/>
          <a:srcRect/>
          <a:stretch/>
        </p:blipFill>
        <p:spPr>
          <a:xfrm>
            <a:off x="533095" y="1571854"/>
            <a:ext cx="228600" cy="228600"/>
          </a:xfrm>
          <a:prstGeom prst="rect">
            <a:avLst/>
          </a:prstGeom>
        </p:spPr>
      </p:pic>
      <p:sp>
        <p:nvSpPr>
          <p:cNvPr id="9" name="Text 6"/>
          <p:cNvSpPr txBox="1"/>
          <p:nvPr/>
        </p:nvSpPr>
        <p:spPr>
          <a:xfrm>
            <a:off x="838505" y="1552651"/>
            <a:ext cx="2190902"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Current Priorities</a:t>
            </a:r>
            <a:endParaRPr lang="en-US" sz="1800"/>
          </a:p>
        </p:txBody>
      </p:sp>
      <p:sp>
        <p:nvSpPr>
          <p:cNvPr id="10" name="Shape 7"/>
          <p:cNvSpPr/>
          <p:nvPr/>
        </p:nvSpPr>
        <p:spPr>
          <a:xfrm>
            <a:off x="533095" y="1967789"/>
            <a:ext cx="5410505" cy="4257446"/>
          </a:xfrm>
          <a:prstGeom prst="roundRect">
            <a:avLst>
              <a:gd name="adj" fmla="val 384"/>
            </a:avLst>
          </a:prstGeom>
          <a:solidFill>
            <a:srgbClr val="F7FAFC"/>
          </a:solidFill>
          <a:ln/>
        </p:spPr>
        <p:txBody>
          <a:bodyPr/>
          <a:lstStyle/>
          <a:p>
            <a:endParaRPr lang="en-US"/>
          </a:p>
        </p:txBody>
      </p:sp>
      <p:sp>
        <p:nvSpPr>
          <p:cNvPr id="11" name="Shape 8"/>
          <p:cNvSpPr/>
          <p:nvPr/>
        </p:nvSpPr>
        <p:spPr>
          <a:xfrm>
            <a:off x="533095" y="1967789"/>
            <a:ext cx="38405" cy="4257446"/>
          </a:xfrm>
          <a:prstGeom prst="rect">
            <a:avLst/>
          </a:prstGeom>
          <a:solidFill>
            <a:srgbClr val="003366"/>
          </a:solidFill>
          <a:ln/>
        </p:spPr>
        <p:txBody>
          <a:bodyPr/>
          <a:lstStyle/>
          <a:p>
            <a:endParaRPr lang="en-US"/>
          </a:p>
        </p:txBody>
      </p:sp>
      <p:sp>
        <p:nvSpPr>
          <p:cNvPr id="12" name="Text 9"/>
          <p:cNvSpPr txBox="1"/>
          <p:nvPr/>
        </p:nvSpPr>
        <p:spPr>
          <a:xfrm>
            <a:off x="724205" y="2129638"/>
            <a:ext cx="3110789" cy="210312"/>
          </a:xfrm>
          <a:prstGeom prst="rect">
            <a:avLst/>
          </a:prstGeom>
          <a:noFill/>
          <a:ln/>
        </p:spPr>
        <p:txBody>
          <a:bodyPr wrap="square" lIns="0" tIns="0" rIns="0" bIns="0" rtlCol="0" anchor="ctr"/>
          <a:lstStyle/>
          <a:p>
            <a:pPr marL="0" indent="0" algn="l">
              <a:buNone/>
            </a:pPr>
            <a:r>
              <a:rPr lang="en-US" sz="1300" b="1">
                <a:solidFill>
                  <a:srgbClr val="1F2937"/>
                </a:solidFill>
                <a:latin typeface="Montserrat" pitchFamily="34" charset="0"/>
                <a:ea typeface="Montserrat" pitchFamily="34" charset="-122"/>
                <a:cs typeface="Montserrat" pitchFamily="34" charset="-120"/>
              </a:rPr>
              <a:t>Education Program Development</a:t>
            </a:r>
            <a:endParaRPr lang="en-US" sz="1300"/>
          </a:p>
        </p:txBody>
      </p:sp>
      <p:pic>
        <p:nvPicPr>
          <p:cNvPr id="13" name="Image 1" descr="preencoded.png"/>
          <p:cNvPicPr>
            <a:picLocks noChangeAspect="1"/>
          </p:cNvPicPr>
          <p:nvPr/>
        </p:nvPicPr>
        <p:blipFill>
          <a:blip r:embed="rId4"/>
          <a:srcRect t="-1087" b="-1087"/>
          <a:stretch/>
        </p:blipFill>
        <p:spPr>
          <a:xfrm>
            <a:off x="1171346" y="2474366"/>
            <a:ext cx="105156" cy="171907"/>
          </a:xfrm>
          <a:prstGeom prst="rect">
            <a:avLst/>
          </a:prstGeom>
        </p:spPr>
      </p:pic>
      <p:sp>
        <p:nvSpPr>
          <p:cNvPr id="14" name="Text 10"/>
          <p:cNvSpPr txBox="1"/>
          <p:nvPr/>
        </p:nvSpPr>
        <p:spPr>
          <a:xfrm>
            <a:off x="724205" y="3509467"/>
            <a:ext cx="2453335" cy="210312"/>
          </a:xfrm>
          <a:prstGeom prst="rect">
            <a:avLst/>
          </a:prstGeom>
          <a:noFill/>
          <a:ln/>
        </p:spPr>
        <p:txBody>
          <a:bodyPr wrap="square" lIns="0" tIns="0" rIns="0" bIns="0" rtlCol="0" anchor="ctr"/>
          <a:lstStyle/>
          <a:p>
            <a:pPr marL="0" indent="0" algn="l">
              <a:buNone/>
            </a:pPr>
            <a:r>
              <a:rPr lang="en-US" sz="1300" b="1">
                <a:solidFill>
                  <a:srgbClr val="1F2937"/>
                </a:solidFill>
                <a:latin typeface="Montserrat" pitchFamily="34" charset="0"/>
                <a:ea typeface="Montserrat" pitchFamily="34" charset="-122"/>
                <a:cs typeface="Montserrat" pitchFamily="34" charset="-120"/>
              </a:rPr>
              <a:t>Resource Center Overhaul</a:t>
            </a:r>
            <a:endParaRPr lang="en-US" sz="1300"/>
          </a:p>
        </p:txBody>
      </p:sp>
      <p:sp>
        <p:nvSpPr>
          <p:cNvPr id="15" name="Text 11"/>
          <p:cNvSpPr txBox="1"/>
          <p:nvPr/>
        </p:nvSpPr>
        <p:spPr>
          <a:xfrm>
            <a:off x="1352398" y="2446020"/>
            <a:ext cx="3853282"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Refine knowledge areas across 7 categories</a:t>
            </a:r>
            <a:endParaRPr lang="en-US" sz="1300"/>
          </a:p>
        </p:txBody>
      </p:sp>
      <p:pic>
        <p:nvPicPr>
          <p:cNvPr id="16" name="Image 2" descr="preencoded.png"/>
          <p:cNvPicPr>
            <a:picLocks noChangeAspect="1"/>
          </p:cNvPicPr>
          <p:nvPr/>
        </p:nvPicPr>
        <p:blipFill>
          <a:blip r:embed="rId4"/>
          <a:srcRect t="-1087" b="-1087"/>
          <a:stretch/>
        </p:blipFill>
        <p:spPr>
          <a:xfrm>
            <a:off x="1171346" y="2790749"/>
            <a:ext cx="105156" cy="171907"/>
          </a:xfrm>
          <a:prstGeom prst="rect">
            <a:avLst/>
          </a:prstGeom>
        </p:spPr>
      </p:pic>
      <p:sp>
        <p:nvSpPr>
          <p:cNvPr id="17" name="Text 12"/>
          <p:cNvSpPr txBox="1"/>
          <p:nvPr/>
        </p:nvSpPr>
        <p:spPr>
          <a:xfrm>
            <a:off x="1352398" y="2762402"/>
            <a:ext cx="4567428"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Assign training levels for boards, states, and leagues</a:t>
            </a:r>
            <a:endParaRPr lang="en-US" sz="1300"/>
          </a:p>
        </p:txBody>
      </p:sp>
      <p:pic>
        <p:nvPicPr>
          <p:cNvPr id="18" name="Image 3" descr="preencoded.png"/>
          <p:cNvPicPr>
            <a:picLocks noChangeAspect="1"/>
          </p:cNvPicPr>
          <p:nvPr/>
        </p:nvPicPr>
        <p:blipFill>
          <a:blip r:embed="rId4"/>
          <a:srcRect t="-1087" b="-1087"/>
          <a:stretch/>
        </p:blipFill>
        <p:spPr>
          <a:xfrm>
            <a:off x="1171346" y="3107131"/>
            <a:ext cx="105156" cy="171907"/>
          </a:xfrm>
          <a:prstGeom prst="rect">
            <a:avLst/>
          </a:prstGeom>
        </p:spPr>
      </p:pic>
      <p:sp>
        <p:nvSpPr>
          <p:cNvPr id="19" name="Text 13"/>
          <p:cNvSpPr txBox="1"/>
          <p:nvPr/>
        </p:nvSpPr>
        <p:spPr>
          <a:xfrm>
            <a:off x="1352398" y="3078785"/>
            <a:ext cx="3310128"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Determine optimal delivery methods</a:t>
            </a:r>
            <a:endParaRPr lang="en-US" sz="1300"/>
          </a:p>
        </p:txBody>
      </p:sp>
      <p:pic>
        <p:nvPicPr>
          <p:cNvPr id="20" name="Image 4" descr="preencoded.png"/>
          <p:cNvPicPr>
            <a:picLocks noChangeAspect="1"/>
          </p:cNvPicPr>
          <p:nvPr/>
        </p:nvPicPr>
        <p:blipFill>
          <a:blip r:embed="rId4"/>
          <a:srcRect t="-1087" b="-1087"/>
          <a:stretch/>
        </p:blipFill>
        <p:spPr>
          <a:xfrm>
            <a:off x="1171346" y="3854196"/>
            <a:ext cx="105156" cy="171907"/>
          </a:xfrm>
          <a:prstGeom prst="rect">
            <a:avLst/>
          </a:prstGeom>
        </p:spPr>
      </p:pic>
      <p:sp>
        <p:nvSpPr>
          <p:cNvPr id="21" name="Text 14"/>
          <p:cNvSpPr txBox="1"/>
          <p:nvPr/>
        </p:nvSpPr>
        <p:spPr>
          <a:xfrm>
            <a:off x="1352398" y="3824935"/>
            <a:ext cx="3814877"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Continue organizing resources by category</a:t>
            </a:r>
            <a:endParaRPr lang="en-US" sz="1300"/>
          </a:p>
        </p:txBody>
      </p:sp>
      <p:pic>
        <p:nvPicPr>
          <p:cNvPr id="22" name="Image 5" descr="preencoded.png"/>
          <p:cNvPicPr>
            <a:picLocks noChangeAspect="1"/>
          </p:cNvPicPr>
          <p:nvPr/>
        </p:nvPicPr>
        <p:blipFill>
          <a:blip r:embed="rId4"/>
          <a:srcRect t="-1087" b="-1087"/>
          <a:stretch/>
        </p:blipFill>
        <p:spPr>
          <a:xfrm>
            <a:off x="1171346" y="4170578"/>
            <a:ext cx="105156" cy="171907"/>
          </a:xfrm>
          <a:prstGeom prst="rect">
            <a:avLst/>
          </a:prstGeom>
        </p:spPr>
      </p:pic>
      <p:sp>
        <p:nvSpPr>
          <p:cNvPr id="23" name="Text 15"/>
          <p:cNvSpPr txBox="1"/>
          <p:nvPr/>
        </p:nvSpPr>
        <p:spPr>
          <a:xfrm>
            <a:off x="1352398" y="4141318"/>
            <a:ext cx="3986784"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Define format for more accessible navigation</a:t>
            </a:r>
            <a:endParaRPr lang="en-US" sz="1300"/>
          </a:p>
        </p:txBody>
      </p:sp>
      <p:pic>
        <p:nvPicPr>
          <p:cNvPr id="24" name="Image 6" descr="preencoded.png"/>
          <p:cNvPicPr>
            <a:picLocks noChangeAspect="1"/>
          </p:cNvPicPr>
          <p:nvPr/>
        </p:nvPicPr>
        <p:blipFill>
          <a:blip r:embed="rId4"/>
          <a:srcRect t="-1087" b="-1087"/>
          <a:stretch/>
        </p:blipFill>
        <p:spPr>
          <a:xfrm>
            <a:off x="1171346" y="4486046"/>
            <a:ext cx="105156" cy="171907"/>
          </a:xfrm>
          <a:prstGeom prst="rect">
            <a:avLst/>
          </a:prstGeom>
        </p:spPr>
      </p:pic>
      <p:sp>
        <p:nvSpPr>
          <p:cNvPr id="25" name="Text 16"/>
          <p:cNvSpPr txBox="1"/>
          <p:nvPr/>
        </p:nvSpPr>
        <p:spPr>
          <a:xfrm>
            <a:off x="724205" y="4888382"/>
            <a:ext cx="2091233" cy="210312"/>
          </a:xfrm>
          <a:prstGeom prst="rect">
            <a:avLst/>
          </a:prstGeom>
          <a:noFill/>
          <a:ln/>
        </p:spPr>
        <p:txBody>
          <a:bodyPr wrap="square" lIns="0" tIns="0" rIns="0" bIns="0" rtlCol="0" anchor="ctr"/>
          <a:lstStyle/>
          <a:p>
            <a:pPr marL="0" indent="0" algn="l">
              <a:buNone/>
            </a:pPr>
            <a:r>
              <a:rPr lang="en-US" sz="1300" b="1">
                <a:solidFill>
                  <a:srgbClr val="1F2937"/>
                </a:solidFill>
                <a:latin typeface="Montserrat" pitchFamily="34" charset="0"/>
                <a:ea typeface="Montserrat" pitchFamily="34" charset="-122"/>
                <a:cs typeface="Montserrat" pitchFamily="34" charset="-120"/>
              </a:rPr>
              <a:t>Member Engagement</a:t>
            </a:r>
            <a:endParaRPr lang="en-US" sz="1300"/>
          </a:p>
        </p:txBody>
      </p:sp>
      <p:sp>
        <p:nvSpPr>
          <p:cNvPr id="26" name="Text 17"/>
          <p:cNvSpPr txBox="1"/>
          <p:nvPr/>
        </p:nvSpPr>
        <p:spPr>
          <a:xfrm>
            <a:off x="1352398" y="4457700"/>
            <a:ext cx="4424782"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Create helpful resource hub with search capability</a:t>
            </a:r>
            <a:endParaRPr lang="en-US" sz="1300"/>
          </a:p>
        </p:txBody>
      </p:sp>
      <p:pic>
        <p:nvPicPr>
          <p:cNvPr id="27" name="Image 7" descr="preencoded.png"/>
          <p:cNvPicPr>
            <a:picLocks noChangeAspect="1"/>
          </p:cNvPicPr>
          <p:nvPr/>
        </p:nvPicPr>
        <p:blipFill>
          <a:blip r:embed="rId4"/>
          <a:srcRect t="-1087" b="-1087"/>
          <a:stretch/>
        </p:blipFill>
        <p:spPr>
          <a:xfrm>
            <a:off x="1171346" y="5233111"/>
            <a:ext cx="105156" cy="171907"/>
          </a:xfrm>
          <a:prstGeom prst="rect">
            <a:avLst/>
          </a:prstGeom>
        </p:spPr>
      </p:pic>
      <p:sp>
        <p:nvSpPr>
          <p:cNvPr id="28" name="Text 18"/>
          <p:cNvSpPr txBox="1"/>
          <p:nvPr/>
        </p:nvSpPr>
        <p:spPr>
          <a:xfrm>
            <a:off x="1352398" y="5204765"/>
            <a:ext cx="3633826"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AGM survey with participation incentives</a:t>
            </a:r>
            <a:endParaRPr lang="en-US" sz="1300"/>
          </a:p>
        </p:txBody>
      </p:sp>
      <p:pic>
        <p:nvPicPr>
          <p:cNvPr id="29" name="Image 8" descr="preencoded.png"/>
          <p:cNvPicPr>
            <a:picLocks noChangeAspect="1"/>
          </p:cNvPicPr>
          <p:nvPr/>
        </p:nvPicPr>
        <p:blipFill>
          <a:blip r:embed="rId4"/>
          <a:srcRect t="-1087" b="-1087"/>
          <a:stretch/>
        </p:blipFill>
        <p:spPr>
          <a:xfrm>
            <a:off x="1171346" y="5549494"/>
            <a:ext cx="105156" cy="171907"/>
          </a:xfrm>
          <a:prstGeom prst="rect">
            <a:avLst/>
          </a:prstGeom>
        </p:spPr>
      </p:pic>
      <p:sp>
        <p:nvSpPr>
          <p:cNvPr id="30" name="Text 19"/>
          <p:cNvSpPr txBox="1"/>
          <p:nvPr/>
        </p:nvSpPr>
        <p:spPr>
          <a:xfrm>
            <a:off x="1352398" y="5521147"/>
            <a:ext cx="3929177" cy="210312"/>
          </a:xfrm>
          <a:prstGeom prst="rect">
            <a:avLst/>
          </a:prstGeom>
          <a:noFill/>
          <a:ln/>
        </p:spPr>
        <p:txBody>
          <a:bodyPr wrap="square" lIns="0" tIns="0" rIns="0" bIns="0" rtlCol="0" anchor="ctr"/>
          <a:lstStyle/>
          <a:p>
            <a:pPr marL="0" indent="0" algn="l">
              <a:buNone/>
            </a:pPr>
            <a:r>
              <a:rPr lang="en-US" sz="1300" dirty="0">
                <a:solidFill>
                  <a:srgbClr val="333333"/>
                </a:solidFill>
                <a:latin typeface="Montserrat" pitchFamily="34" charset="0"/>
                <a:ea typeface="Montserrat" pitchFamily="34" charset="-122"/>
                <a:cs typeface="Montserrat" pitchFamily="34" charset="-120"/>
              </a:rPr>
              <a:t>Build communities of interest</a:t>
            </a:r>
            <a:endParaRPr lang="en-US" sz="1300" dirty="0"/>
          </a:p>
        </p:txBody>
      </p:sp>
      <p:pic>
        <p:nvPicPr>
          <p:cNvPr id="31" name="Image 9" descr="preencoded.png"/>
          <p:cNvPicPr>
            <a:picLocks noChangeAspect="1"/>
          </p:cNvPicPr>
          <p:nvPr/>
        </p:nvPicPr>
        <p:blipFill>
          <a:blip r:embed="rId4"/>
          <a:srcRect t="-1087" b="-1087"/>
          <a:stretch/>
        </p:blipFill>
        <p:spPr>
          <a:xfrm>
            <a:off x="1171346" y="5865876"/>
            <a:ext cx="105156" cy="171907"/>
          </a:xfrm>
          <a:prstGeom prst="rect">
            <a:avLst/>
          </a:prstGeom>
        </p:spPr>
      </p:pic>
      <p:sp>
        <p:nvSpPr>
          <p:cNvPr id="32" name="Text 20"/>
          <p:cNvSpPr txBox="1"/>
          <p:nvPr/>
        </p:nvSpPr>
        <p:spPr>
          <a:xfrm>
            <a:off x="1352398" y="5837530"/>
            <a:ext cx="4301338"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League connection through state intermediaries</a:t>
            </a:r>
            <a:endParaRPr lang="en-US" sz="1300"/>
          </a:p>
        </p:txBody>
      </p:sp>
      <p:pic>
        <p:nvPicPr>
          <p:cNvPr id="33" name="Image 10" descr="preencoded.png"/>
          <p:cNvPicPr>
            <a:picLocks noChangeAspect="1"/>
          </p:cNvPicPr>
          <p:nvPr/>
        </p:nvPicPr>
        <p:blipFill>
          <a:blip r:embed="rId5"/>
          <a:srcRect l="-57" r="-57"/>
          <a:stretch/>
        </p:blipFill>
        <p:spPr>
          <a:xfrm>
            <a:off x="6248095" y="1571854"/>
            <a:ext cx="200254" cy="228600"/>
          </a:xfrm>
          <a:prstGeom prst="rect">
            <a:avLst/>
          </a:prstGeom>
        </p:spPr>
      </p:pic>
      <p:sp>
        <p:nvSpPr>
          <p:cNvPr id="34" name="Text 21"/>
          <p:cNvSpPr txBox="1"/>
          <p:nvPr/>
        </p:nvSpPr>
        <p:spPr>
          <a:xfrm>
            <a:off x="6524244" y="1552651"/>
            <a:ext cx="2848356"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Timeline &amp; Key Results</a:t>
            </a:r>
            <a:endParaRPr lang="en-US" sz="1800"/>
          </a:p>
        </p:txBody>
      </p:sp>
      <p:sp>
        <p:nvSpPr>
          <p:cNvPr id="35" name="Shape 22"/>
          <p:cNvSpPr/>
          <p:nvPr/>
        </p:nvSpPr>
        <p:spPr>
          <a:xfrm>
            <a:off x="6248095" y="1967789"/>
            <a:ext cx="5410505" cy="3505732"/>
          </a:xfrm>
          <a:prstGeom prst="roundRect">
            <a:avLst>
              <a:gd name="adj" fmla="val 412"/>
            </a:avLst>
          </a:prstGeom>
          <a:solidFill>
            <a:srgbClr val="F7FAFC"/>
          </a:solidFill>
          <a:ln/>
        </p:spPr>
        <p:txBody>
          <a:bodyPr/>
          <a:lstStyle/>
          <a:p>
            <a:endParaRPr lang="en-US"/>
          </a:p>
        </p:txBody>
      </p:sp>
      <p:sp>
        <p:nvSpPr>
          <p:cNvPr id="61" name="Shape 16">
            <a:extLst>
              <a:ext uri="{FF2B5EF4-FFF2-40B4-BE49-F238E27FC236}">
                <a16:creationId xmlns:a16="http://schemas.microsoft.com/office/drawing/2014/main" id="{EB407D37-45B4-3ABF-7071-FD3980F4F689}"/>
              </a:ext>
            </a:extLst>
          </p:cNvPr>
          <p:cNvSpPr/>
          <p:nvPr/>
        </p:nvSpPr>
        <p:spPr>
          <a:xfrm>
            <a:off x="6259983" y="1974714"/>
            <a:ext cx="5410505" cy="3498807"/>
          </a:xfrm>
          <a:prstGeom prst="roundRect">
            <a:avLst>
              <a:gd name="adj" fmla="val 570"/>
            </a:avLst>
          </a:prstGeom>
          <a:solidFill>
            <a:srgbClr val="F7FAFC"/>
          </a:solidFill>
          <a:ln/>
        </p:spPr>
        <p:txBody>
          <a:bodyPr/>
          <a:lstStyle/>
          <a:p>
            <a:endParaRPr lang="en-US"/>
          </a:p>
        </p:txBody>
      </p:sp>
      <p:sp>
        <p:nvSpPr>
          <p:cNvPr id="62" name="Shape 17">
            <a:extLst>
              <a:ext uri="{FF2B5EF4-FFF2-40B4-BE49-F238E27FC236}">
                <a16:creationId xmlns:a16="http://schemas.microsoft.com/office/drawing/2014/main" id="{B236E807-53A8-ECE3-E122-2584C11FCF16}"/>
              </a:ext>
            </a:extLst>
          </p:cNvPr>
          <p:cNvSpPr/>
          <p:nvPr/>
        </p:nvSpPr>
        <p:spPr>
          <a:xfrm>
            <a:off x="6248095" y="1967788"/>
            <a:ext cx="38405" cy="3474720"/>
          </a:xfrm>
          <a:prstGeom prst="rect">
            <a:avLst/>
          </a:prstGeom>
          <a:solidFill>
            <a:srgbClr val="003366"/>
          </a:solidFill>
          <a:ln/>
        </p:spPr>
        <p:txBody>
          <a:bodyPr/>
          <a:lstStyle/>
          <a:p>
            <a:endParaRPr lang="en-US"/>
          </a:p>
        </p:txBody>
      </p:sp>
      <p:sp>
        <p:nvSpPr>
          <p:cNvPr id="63" name="Shape 18">
            <a:extLst>
              <a:ext uri="{FF2B5EF4-FFF2-40B4-BE49-F238E27FC236}">
                <a16:creationId xmlns:a16="http://schemas.microsoft.com/office/drawing/2014/main" id="{4E5F043D-31D6-4DE0-199E-2A6A323AA59B}"/>
              </a:ext>
            </a:extLst>
          </p:cNvPr>
          <p:cNvSpPr/>
          <p:nvPr/>
        </p:nvSpPr>
        <p:spPr>
          <a:xfrm>
            <a:off x="7586777" y="2183671"/>
            <a:ext cx="152705" cy="152705"/>
          </a:xfrm>
          <a:prstGeom prst="ellipse">
            <a:avLst/>
          </a:prstGeom>
          <a:solidFill>
            <a:srgbClr val="EE1F25"/>
          </a:solidFill>
          <a:ln/>
        </p:spPr>
        <p:txBody>
          <a:bodyPr/>
          <a:lstStyle/>
          <a:p>
            <a:endParaRPr lang="en-US"/>
          </a:p>
        </p:txBody>
      </p:sp>
      <p:sp>
        <p:nvSpPr>
          <p:cNvPr id="64" name="Shape 19">
            <a:extLst>
              <a:ext uri="{FF2B5EF4-FFF2-40B4-BE49-F238E27FC236}">
                <a16:creationId xmlns:a16="http://schemas.microsoft.com/office/drawing/2014/main" id="{CCE7064A-0C88-1C7C-E03D-754D5E7A44D8}"/>
              </a:ext>
            </a:extLst>
          </p:cNvPr>
          <p:cNvSpPr/>
          <p:nvPr/>
        </p:nvSpPr>
        <p:spPr>
          <a:xfrm>
            <a:off x="8694116" y="2183671"/>
            <a:ext cx="152705" cy="152705"/>
          </a:xfrm>
          <a:prstGeom prst="ellipse">
            <a:avLst/>
          </a:prstGeom>
          <a:solidFill>
            <a:srgbClr val="33A256"/>
          </a:solidFill>
          <a:ln/>
        </p:spPr>
        <p:txBody>
          <a:bodyPr/>
          <a:lstStyle/>
          <a:p>
            <a:endParaRPr lang="en-US"/>
          </a:p>
        </p:txBody>
      </p:sp>
      <p:sp>
        <p:nvSpPr>
          <p:cNvPr id="65" name="Shape 20">
            <a:extLst>
              <a:ext uri="{FF2B5EF4-FFF2-40B4-BE49-F238E27FC236}">
                <a16:creationId xmlns:a16="http://schemas.microsoft.com/office/drawing/2014/main" id="{D003CD63-FF84-BD16-228F-A70D16A6CFFF}"/>
              </a:ext>
            </a:extLst>
          </p:cNvPr>
          <p:cNvSpPr/>
          <p:nvPr/>
        </p:nvSpPr>
        <p:spPr>
          <a:xfrm>
            <a:off x="9839859" y="2183671"/>
            <a:ext cx="152705" cy="152705"/>
          </a:xfrm>
          <a:prstGeom prst="ellipse">
            <a:avLst/>
          </a:prstGeom>
          <a:solidFill>
            <a:srgbClr val="274A90"/>
          </a:solidFill>
          <a:ln/>
        </p:spPr>
        <p:txBody>
          <a:bodyPr/>
          <a:lstStyle/>
          <a:p>
            <a:endParaRPr lang="en-US"/>
          </a:p>
        </p:txBody>
      </p:sp>
      <p:sp>
        <p:nvSpPr>
          <p:cNvPr id="66" name="Text 21">
            <a:extLst>
              <a:ext uri="{FF2B5EF4-FFF2-40B4-BE49-F238E27FC236}">
                <a16:creationId xmlns:a16="http://schemas.microsoft.com/office/drawing/2014/main" id="{2552F746-651F-40AC-27AB-70C61FAC5790}"/>
              </a:ext>
            </a:extLst>
          </p:cNvPr>
          <p:cNvSpPr txBox="1"/>
          <p:nvPr/>
        </p:nvSpPr>
        <p:spPr>
          <a:xfrm>
            <a:off x="7790688" y="2168042"/>
            <a:ext cx="853135"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Completed</a:t>
            </a:r>
            <a:endParaRPr lang="en-US" sz="1000"/>
          </a:p>
        </p:txBody>
      </p:sp>
      <p:sp>
        <p:nvSpPr>
          <p:cNvPr id="67" name="Text 22">
            <a:extLst>
              <a:ext uri="{FF2B5EF4-FFF2-40B4-BE49-F238E27FC236}">
                <a16:creationId xmlns:a16="http://schemas.microsoft.com/office/drawing/2014/main" id="{08F25371-1150-575E-B15E-86D8951023F7}"/>
              </a:ext>
            </a:extLst>
          </p:cNvPr>
          <p:cNvSpPr txBox="1"/>
          <p:nvPr/>
        </p:nvSpPr>
        <p:spPr>
          <a:xfrm>
            <a:off x="8898026" y="2168042"/>
            <a:ext cx="89062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End of 2025</a:t>
            </a:r>
            <a:endParaRPr lang="en-US" sz="1000"/>
          </a:p>
        </p:txBody>
      </p:sp>
      <p:sp>
        <p:nvSpPr>
          <p:cNvPr id="68" name="Text 23">
            <a:extLst>
              <a:ext uri="{FF2B5EF4-FFF2-40B4-BE49-F238E27FC236}">
                <a16:creationId xmlns:a16="http://schemas.microsoft.com/office/drawing/2014/main" id="{F8E0E4C7-B323-DDC9-619D-3B9E03C445FC}"/>
              </a:ext>
            </a:extLst>
          </p:cNvPr>
          <p:cNvSpPr txBox="1"/>
          <p:nvPr/>
        </p:nvSpPr>
        <p:spPr>
          <a:xfrm>
            <a:off x="10042855" y="2172420"/>
            <a:ext cx="424282"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2026</a:t>
            </a:r>
            <a:endParaRPr lang="en-US" sz="1000"/>
          </a:p>
        </p:txBody>
      </p:sp>
      <p:sp>
        <p:nvSpPr>
          <p:cNvPr id="37" name="Shape 24"/>
          <p:cNvSpPr/>
          <p:nvPr/>
        </p:nvSpPr>
        <p:spPr>
          <a:xfrm>
            <a:off x="6489497" y="2636215"/>
            <a:ext cx="228600" cy="228600"/>
          </a:xfrm>
          <a:prstGeom prst="ellipse">
            <a:avLst/>
          </a:prstGeom>
          <a:solidFill>
            <a:srgbClr val="EE1F25"/>
          </a:solidFill>
          <a:ln/>
        </p:spPr>
        <p:txBody>
          <a:bodyPr/>
          <a:lstStyle/>
          <a:p>
            <a:endParaRPr lang="en-US"/>
          </a:p>
        </p:txBody>
      </p:sp>
      <p:pic>
        <p:nvPicPr>
          <p:cNvPr id="38" name="Image 11" descr="preencoded.png"/>
          <p:cNvPicPr>
            <a:picLocks noChangeAspect="1"/>
          </p:cNvPicPr>
          <p:nvPr/>
        </p:nvPicPr>
        <p:blipFill>
          <a:blip r:embed="rId6"/>
          <a:srcRect l="-2571" r="-2571"/>
          <a:stretch/>
        </p:blipFill>
        <p:spPr>
          <a:xfrm>
            <a:off x="6551676" y="2693822"/>
            <a:ext cx="105156" cy="114300"/>
          </a:xfrm>
          <a:prstGeom prst="rect">
            <a:avLst/>
          </a:prstGeom>
        </p:spPr>
      </p:pic>
      <p:sp>
        <p:nvSpPr>
          <p:cNvPr id="40" name="Text 26"/>
          <p:cNvSpPr txBox="1"/>
          <p:nvPr/>
        </p:nvSpPr>
        <p:spPr>
          <a:xfrm>
            <a:off x="6878465" y="2613797"/>
            <a:ext cx="4710989"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AGM panel presentation &amp; member survey to validate priorities and capture feedback</a:t>
            </a:r>
            <a:endParaRPr lang="en-US" sz="1300"/>
          </a:p>
        </p:txBody>
      </p:sp>
      <p:sp>
        <p:nvSpPr>
          <p:cNvPr id="41" name="Shape 27"/>
          <p:cNvSpPr/>
          <p:nvPr/>
        </p:nvSpPr>
        <p:spPr>
          <a:xfrm>
            <a:off x="6489497" y="3285454"/>
            <a:ext cx="228600" cy="228600"/>
          </a:xfrm>
          <a:prstGeom prst="ellipse">
            <a:avLst/>
          </a:prstGeom>
          <a:solidFill>
            <a:srgbClr val="33A256"/>
          </a:solidFill>
          <a:ln/>
        </p:spPr>
        <p:txBody>
          <a:bodyPr/>
          <a:lstStyle/>
          <a:p>
            <a:endParaRPr lang="en-US"/>
          </a:p>
        </p:txBody>
      </p:sp>
      <p:pic>
        <p:nvPicPr>
          <p:cNvPr id="42" name="Image 12" descr="preencoded.png"/>
          <p:cNvPicPr>
            <a:picLocks noChangeAspect="1"/>
          </p:cNvPicPr>
          <p:nvPr/>
        </p:nvPicPr>
        <p:blipFill>
          <a:blip r:embed="rId7"/>
          <a:srcRect l="-133" r="-133"/>
          <a:stretch/>
        </p:blipFill>
        <p:spPr>
          <a:xfrm>
            <a:off x="6560820" y="3342147"/>
            <a:ext cx="85954" cy="114300"/>
          </a:xfrm>
          <a:prstGeom prst="rect">
            <a:avLst/>
          </a:prstGeom>
        </p:spPr>
      </p:pic>
      <p:sp>
        <p:nvSpPr>
          <p:cNvPr id="44" name="Text 29"/>
          <p:cNvSpPr txBox="1"/>
          <p:nvPr/>
        </p:nvSpPr>
        <p:spPr>
          <a:xfrm>
            <a:off x="6878465" y="3866962"/>
            <a:ext cx="4681728"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Complete Resource Center overhaul implementation with organized content and improved navigation</a:t>
            </a:r>
            <a:endParaRPr lang="en-US" sz="1300"/>
          </a:p>
        </p:txBody>
      </p:sp>
      <p:sp>
        <p:nvSpPr>
          <p:cNvPr id="48" name="Text 32"/>
          <p:cNvSpPr txBox="1"/>
          <p:nvPr/>
        </p:nvSpPr>
        <p:spPr>
          <a:xfrm>
            <a:off x="6878465" y="3258446"/>
            <a:ext cx="4396435"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Launch comprehensive Member Resource Center with best practices content</a:t>
            </a:r>
            <a:endParaRPr lang="en-US" sz="1300"/>
          </a:p>
        </p:txBody>
      </p:sp>
      <p:sp>
        <p:nvSpPr>
          <p:cNvPr id="49" name="Shape 33"/>
          <p:cNvSpPr/>
          <p:nvPr/>
        </p:nvSpPr>
        <p:spPr>
          <a:xfrm>
            <a:off x="6484925" y="4486263"/>
            <a:ext cx="228600" cy="228600"/>
          </a:xfrm>
          <a:prstGeom prst="ellipse">
            <a:avLst/>
          </a:prstGeom>
          <a:solidFill>
            <a:srgbClr val="274A90"/>
          </a:solidFill>
          <a:ln/>
        </p:spPr>
        <p:txBody>
          <a:bodyPr/>
          <a:lstStyle/>
          <a:p>
            <a:endParaRPr lang="en-US"/>
          </a:p>
        </p:txBody>
      </p:sp>
      <p:pic>
        <p:nvPicPr>
          <p:cNvPr id="50" name="Image 14" descr="preencoded.png"/>
          <p:cNvPicPr>
            <a:picLocks noChangeAspect="1"/>
          </p:cNvPicPr>
          <p:nvPr/>
        </p:nvPicPr>
        <p:blipFill>
          <a:blip r:embed="rId8"/>
          <a:srcRect l="-2571" r="-2571"/>
          <a:stretch/>
        </p:blipFill>
        <p:spPr>
          <a:xfrm>
            <a:off x="6547104" y="4543870"/>
            <a:ext cx="105156" cy="114300"/>
          </a:xfrm>
          <a:prstGeom prst="rect">
            <a:avLst/>
          </a:prstGeom>
        </p:spPr>
      </p:pic>
      <p:sp>
        <p:nvSpPr>
          <p:cNvPr id="52" name="Text 35"/>
          <p:cNvSpPr txBox="1"/>
          <p:nvPr/>
        </p:nvSpPr>
        <p:spPr>
          <a:xfrm>
            <a:off x="6878465" y="4486046"/>
            <a:ext cx="4262933" cy="60899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Continue Best Practices implementation across entire organization with multi-level training opportunities</a:t>
            </a:r>
            <a:endParaRPr lang="en-US" sz="1300"/>
          </a:p>
        </p:txBody>
      </p:sp>
      <p:sp>
        <p:nvSpPr>
          <p:cNvPr id="60" name="Shape 43"/>
          <p:cNvSpPr/>
          <p:nvPr/>
        </p:nvSpPr>
        <p:spPr>
          <a:xfrm>
            <a:off x="0" y="6819595"/>
            <a:ext cx="12191695" cy="38405"/>
          </a:xfrm>
          <a:prstGeom prst="rect">
            <a:avLst/>
          </a:prstGeom>
          <a:solidFill>
            <a:srgbClr val="003366"/>
          </a:solidFill>
          <a:ln/>
        </p:spPr>
        <p:txBody>
          <a:bodyPr/>
          <a:lstStyle/>
          <a:p>
            <a:endParaRPr lang="en-US"/>
          </a:p>
        </p:txBody>
      </p:sp>
      <p:sp>
        <p:nvSpPr>
          <p:cNvPr id="70" name="Shape 9">
            <a:extLst>
              <a:ext uri="{FF2B5EF4-FFF2-40B4-BE49-F238E27FC236}">
                <a16:creationId xmlns:a16="http://schemas.microsoft.com/office/drawing/2014/main" id="{1E94C5D0-B9CC-4124-711D-3E6CDAEF1FF3}"/>
              </a:ext>
            </a:extLst>
          </p:cNvPr>
          <p:cNvSpPr/>
          <p:nvPr/>
        </p:nvSpPr>
        <p:spPr>
          <a:xfrm>
            <a:off x="703174" y="3431742"/>
            <a:ext cx="5181905" cy="9144"/>
          </a:xfrm>
          <a:prstGeom prst="rect">
            <a:avLst/>
          </a:prstGeom>
          <a:solidFill>
            <a:srgbClr val="E5E7EB"/>
          </a:solidFill>
          <a:ln/>
        </p:spPr>
        <p:txBody>
          <a:bodyPr/>
          <a:lstStyle/>
          <a:p>
            <a:endParaRPr lang="en-US"/>
          </a:p>
        </p:txBody>
      </p:sp>
      <p:sp>
        <p:nvSpPr>
          <p:cNvPr id="71" name="Shape 11">
            <a:extLst>
              <a:ext uri="{FF2B5EF4-FFF2-40B4-BE49-F238E27FC236}">
                <a16:creationId xmlns:a16="http://schemas.microsoft.com/office/drawing/2014/main" id="{E0FBBCD3-28E0-B400-E57F-5432FCC55433}"/>
              </a:ext>
            </a:extLst>
          </p:cNvPr>
          <p:cNvSpPr/>
          <p:nvPr/>
        </p:nvSpPr>
        <p:spPr>
          <a:xfrm>
            <a:off x="703174" y="4772253"/>
            <a:ext cx="5181905" cy="9144"/>
          </a:xfrm>
          <a:prstGeom prst="rect">
            <a:avLst/>
          </a:prstGeom>
          <a:solidFill>
            <a:srgbClr val="E5E7EB"/>
          </a:solidFill>
          <a:ln/>
        </p:spPr>
        <p:txBody>
          <a:bodyPr/>
          <a:lstStyle/>
          <a:p>
            <a:endParaRPr lang="en-US"/>
          </a:p>
        </p:txBody>
      </p:sp>
      <p:sp>
        <p:nvSpPr>
          <p:cNvPr id="72" name="Shape 2">
            <a:extLst>
              <a:ext uri="{FF2B5EF4-FFF2-40B4-BE49-F238E27FC236}">
                <a16:creationId xmlns:a16="http://schemas.microsoft.com/office/drawing/2014/main" id="{F935BDCB-EDAF-B3C6-D50C-A216447C80E3}"/>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73" name="Text 3">
            <a:extLst>
              <a:ext uri="{FF2B5EF4-FFF2-40B4-BE49-F238E27FC236}">
                <a16:creationId xmlns:a16="http://schemas.microsoft.com/office/drawing/2014/main" id="{21A2A39B-080F-96B3-A1F6-ABC6C2E8D4D8}"/>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2</a:t>
            </a:r>
            <a:endParaRPr lang="en-US" sz="1600"/>
          </a:p>
        </p:txBody>
      </p:sp>
      <p:sp>
        <p:nvSpPr>
          <p:cNvPr id="75" name="Shape 33">
            <a:extLst>
              <a:ext uri="{FF2B5EF4-FFF2-40B4-BE49-F238E27FC236}">
                <a16:creationId xmlns:a16="http://schemas.microsoft.com/office/drawing/2014/main" id="{BE95C13A-7DF4-1F3F-296C-4CB9F7C03A2F}"/>
              </a:ext>
            </a:extLst>
          </p:cNvPr>
          <p:cNvSpPr/>
          <p:nvPr/>
        </p:nvSpPr>
        <p:spPr>
          <a:xfrm>
            <a:off x="6489497" y="3904392"/>
            <a:ext cx="228600" cy="228600"/>
          </a:xfrm>
          <a:prstGeom prst="ellipse">
            <a:avLst/>
          </a:prstGeom>
          <a:solidFill>
            <a:srgbClr val="274A90"/>
          </a:solidFill>
          <a:ln/>
        </p:spPr>
        <p:txBody>
          <a:bodyPr/>
          <a:lstStyle/>
          <a:p>
            <a:endParaRPr lang="en-US"/>
          </a:p>
        </p:txBody>
      </p:sp>
      <p:pic>
        <p:nvPicPr>
          <p:cNvPr id="76" name="Image 14" descr="preencoded.png">
            <a:extLst>
              <a:ext uri="{FF2B5EF4-FFF2-40B4-BE49-F238E27FC236}">
                <a16:creationId xmlns:a16="http://schemas.microsoft.com/office/drawing/2014/main" id="{B0D43F39-8CC7-E332-E810-273DBFC0E8B6}"/>
              </a:ext>
            </a:extLst>
          </p:cNvPr>
          <p:cNvPicPr>
            <a:picLocks noChangeAspect="1"/>
          </p:cNvPicPr>
          <p:nvPr/>
        </p:nvPicPr>
        <p:blipFill>
          <a:blip r:embed="rId8"/>
          <a:srcRect l="-2571" r="-2571"/>
          <a:stretch/>
        </p:blipFill>
        <p:spPr>
          <a:xfrm>
            <a:off x="6551676" y="3961999"/>
            <a:ext cx="105156" cy="1143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95098"/>
          </a:xfrm>
          <a:prstGeom prst="rect">
            <a:avLst/>
          </a:prstGeom>
          <a:solidFill>
            <a:srgbClr val="003366"/>
          </a:solidFill>
          <a:ln/>
        </p:spPr>
        <p:txBody>
          <a:bodyPr/>
          <a:lstStyle/>
          <a:p>
            <a:endParaRPr lang="en-US"/>
          </a:p>
        </p:txBody>
      </p:sp>
      <p:sp>
        <p:nvSpPr>
          <p:cNvPr id="4" name="Shape 2"/>
          <p:cNvSpPr/>
          <p:nvPr/>
        </p:nvSpPr>
        <p:spPr>
          <a:xfrm>
            <a:off x="533095" y="323698"/>
            <a:ext cx="923544" cy="314554"/>
          </a:xfrm>
          <a:prstGeom prst="roundRect">
            <a:avLst>
              <a:gd name="adj" fmla="val 35236"/>
            </a:avLst>
          </a:prstGeom>
          <a:solidFill>
            <a:srgbClr val="EE1E24"/>
          </a:solidFill>
          <a:ln/>
        </p:spPr>
        <p:txBody>
          <a:bodyPr/>
          <a:lstStyle/>
          <a:p>
            <a:endParaRPr lang="en-US"/>
          </a:p>
        </p:txBody>
      </p:sp>
      <p:sp>
        <p:nvSpPr>
          <p:cNvPr id="5" name="Text 3"/>
          <p:cNvSpPr txBox="1"/>
          <p:nvPr/>
        </p:nvSpPr>
        <p:spPr>
          <a:xfrm>
            <a:off x="666598" y="352044"/>
            <a:ext cx="814730"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3</a:t>
            </a:r>
            <a:endParaRPr lang="en-US" sz="1600"/>
          </a:p>
        </p:txBody>
      </p:sp>
      <p:sp>
        <p:nvSpPr>
          <p:cNvPr id="6" name="Text 4"/>
          <p:cNvSpPr txBox="1"/>
          <p:nvPr/>
        </p:nvSpPr>
        <p:spPr>
          <a:xfrm>
            <a:off x="533095" y="732001"/>
            <a:ext cx="8458200" cy="467258"/>
          </a:xfrm>
          <a:prstGeom prst="rect">
            <a:avLst/>
          </a:prstGeom>
          <a:noFill/>
          <a:ln/>
        </p:spPr>
        <p:txBody>
          <a:bodyPr wrap="square" lIns="0" tIns="0" rIns="0" bIns="0" rtlCol="0" anchor="ctr"/>
          <a:lstStyle/>
          <a:p>
            <a:pPr marL="0" indent="0" algn="l">
              <a:buNone/>
            </a:pPr>
            <a:r>
              <a:rPr lang="en-US" sz="3000" b="1">
                <a:solidFill>
                  <a:srgbClr val="003366"/>
                </a:solidFill>
                <a:latin typeface="Montserrat" pitchFamily="34" charset="0"/>
                <a:ea typeface="Montserrat" pitchFamily="34" charset="-122"/>
                <a:cs typeface="Montserrat" pitchFamily="34" charset="-120"/>
              </a:rPr>
              <a:t>Improve Access to Playing Opportunities</a:t>
            </a:r>
            <a:endParaRPr lang="en-US" sz="3000"/>
          </a:p>
        </p:txBody>
      </p:sp>
      <p:sp>
        <p:nvSpPr>
          <p:cNvPr id="7" name="Shape 5"/>
          <p:cNvSpPr/>
          <p:nvPr/>
        </p:nvSpPr>
        <p:spPr>
          <a:xfrm>
            <a:off x="533095" y="1547622"/>
            <a:ext cx="4315054" cy="3762756"/>
          </a:xfrm>
          <a:prstGeom prst="rect">
            <a:avLst/>
          </a:prstGeom>
          <a:solidFill>
            <a:srgbClr val="F0F4F8"/>
          </a:solidFill>
          <a:ln/>
        </p:spPr>
        <p:txBody>
          <a:bodyPr/>
          <a:lstStyle/>
          <a:p>
            <a:endParaRPr lang="en-US"/>
          </a:p>
        </p:txBody>
      </p:sp>
      <p:sp>
        <p:nvSpPr>
          <p:cNvPr id="8" name="Shape 6"/>
          <p:cNvSpPr/>
          <p:nvPr/>
        </p:nvSpPr>
        <p:spPr>
          <a:xfrm>
            <a:off x="533095" y="1547622"/>
            <a:ext cx="38405" cy="3762756"/>
          </a:xfrm>
          <a:prstGeom prst="rect">
            <a:avLst/>
          </a:prstGeom>
          <a:solidFill>
            <a:srgbClr val="003366"/>
          </a:solidFill>
          <a:ln/>
        </p:spPr>
        <p:txBody>
          <a:bodyPr/>
          <a:lstStyle/>
          <a:p>
            <a:endParaRPr lang="en-US"/>
          </a:p>
        </p:txBody>
      </p:sp>
      <p:pic>
        <p:nvPicPr>
          <p:cNvPr id="9" name="Image 0" descr="preencoded.png"/>
          <p:cNvPicPr>
            <a:picLocks noChangeAspect="1"/>
          </p:cNvPicPr>
          <p:nvPr/>
        </p:nvPicPr>
        <p:blipFill>
          <a:blip r:embed="rId3"/>
          <a:srcRect t="-514" b="-514"/>
          <a:stretch/>
        </p:blipFill>
        <p:spPr>
          <a:xfrm>
            <a:off x="724205" y="1729588"/>
            <a:ext cx="200254" cy="161849"/>
          </a:xfrm>
          <a:prstGeom prst="rect">
            <a:avLst/>
          </a:prstGeom>
        </p:spPr>
      </p:pic>
      <p:sp>
        <p:nvSpPr>
          <p:cNvPr id="10" name="Text 7"/>
          <p:cNvSpPr txBox="1"/>
          <p:nvPr/>
        </p:nvSpPr>
        <p:spPr>
          <a:xfrm>
            <a:off x="1000354" y="1718615"/>
            <a:ext cx="1922069" cy="191110"/>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Committee Members</a:t>
            </a:r>
            <a:endParaRPr lang="en-US" sz="1200"/>
          </a:p>
        </p:txBody>
      </p:sp>
      <p:sp>
        <p:nvSpPr>
          <p:cNvPr id="11" name="Text 8"/>
          <p:cNvSpPr txBox="1"/>
          <p:nvPr/>
        </p:nvSpPr>
        <p:spPr>
          <a:xfrm>
            <a:off x="875995" y="2066087"/>
            <a:ext cx="1250899"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Jen Sunderland</a:t>
            </a:r>
            <a:endParaRPr lang="en-US" sz="1100"/>
          </a:p>
        </p:txBody>
      </p:sp>
      <p:sp>
        <p:nvSpPr>
          <p:cNvPr id="12" name="Text 9"/>
          <p:cNvSpPr txBox="1"/>
          <p:nvPr/>
        </p:nvSpPr>
        <p:spPr>
          <a:xfrm>
            <a:off x="875995" y="2318461"/>
            <a:ext cx="1193292"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Rocco Avallone</a:t>
            </a:r>
            <a:endParaRPr lang="en-US" sz="1100"/>
          </a:p>
        </p:txBody>
      </p:sp>
      <p:sp>
        <p:nvSpPr>
          <p:cNvPr id="13" name="Text 10"/>
          <p:cNvSpPr txBox="1"/>
          <p:nvPr/>
        </p:nvSpPr>
        <p:spPr>
          <a:xfrm>
            <a:off x="875995" y="2533345"/>
            <a:ext cx="974750"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Jono Rollins</a:t>
            </a:r>
            <a:endParaRPr lang="en-US" sz="1100"/>
          </a:p>
        </p:txBody>
      </p:sp>
      <p:sp>
        <p:nvSpPr>
          <p:cNvPr id="14" name="Text 11"/>
          <p:cNvSpPr txBox="1"/>
          <p:nvPr/>
        </p:nvSpPr>
        <p:spPr>
          <a:xfrm>
            <a:off x="875995" y="2747315"/>
            <a:ext cx="945490"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Nate Shotts</a:t>
            </a:r>
            <a:endParaRPr lang="en-US" sz="1100"/>
          </a:p>
        </p:txBody>
      </p:sp>
      <p:sp>
        <p:nvSpPr>
          <p:cNvPr id="15" name="Text 12"/>
          <p:cNvSpPr txBox="1"/>
          <p:nvPr/>
        </p:nvSpPr>
        <p:spPr>
          <a:xfrm>
            <a:off x="875995" y="2961284"/>
            <a:ext cx="1298448"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Justin Woodside</a:t>
            </a:r>
            <a:endParaRPr lang="en-US" sz="1100"/>
          </a:p>
        </p:txBody>
      </p:sp>
      <p:sp>
        <p:nvSpPr>
          <p:cNvPr id="16" name="Text 13"/>
          <p:cNvSpPr txBox="1"/>
          <p:nvPr/>
        </p:nvSpPr>
        <p:spPr>
          <a:xfrm>
            <a:off x="875995" y="3176168"/>
            <a:ext cx="1174090"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Otey Smithson</a:t>
            </a:r>
            <a:endParaRPr lang="en-US" sz="1100"/>
          </a:p>
        </p:txBody>
      </p:sp>
      <p:sp>
        <p:nvSpPr>
          <p:cNvPr id="17" name="Text 14"/>
          <p:cNvSpPr txBox="1"/>
          <p:nvPr/>
        </p:nvSpPr>
        <p:spPr>
          <a:xfrm>
            <a:off x="2018081" y="2076145"/>
            <a:ext cx="872338" cy="171907"/>
          </a:xfrm>
          <a:prstGeom prst="rect">
            <a:avLst/>
          </a:prstGeom>
          <a:noFill/>
          <a:ln/>
        </p:spPr>
        <p:txBody>
          <a:bodyPr wrap="square" lIns="0" tIns="0" rIns="0" bIns="0" rtlCol="0" anchor="ctr"/>
          <a:lstStyle/>
          <a:p>
            <a:pPr marL="0" indent="0" algn="l">
              <a:buNone/>
            </a:pPr>
            <a:r>
              <a:rPr lang="en-US" sz="1000">
                <a:solidFill>
                  <a:srgbClr val="4B5563"/>
                </a:solidFill>
                <a:latin typeface="Montserrat" pitchFamily="34" charset="0"/>
                <a:ea typeface="Montserrat" pitchFamily="34" charset="-122"/>
                <a:cs typeface="Montserrat" pitchFamily="34" charset="-120"/>
              </a:rPr>
              <a:t>(Staff Lead)</a:t>
            </a:r>
            <a:endParaRPr lang="en-US" sz="1000"/>
          </a:p>
        </p:txBody>
      </p:sp>
      <p:sp>
        <p:nvSpPr>
          <p:cNvPr id="18" name="Text 15"/>
          <p:cNvSpPr txBox="1"/>
          <p:nvPr/>
        </p:nvSpPr>
        <p:spPr>
          <a:xfrm>
            <a:off x="1939442" y="3185312"/>
            <a:ext cx="1129284" cy="171907"/>
          </a:xfrm>
          <a:prstGeom prst="rect">
            <a:avLst/>
          </a:prstGeom>
          <a:noFill/>
          <a:ln/>
        </p:spPr>
        <p:txBody>
          <a:bodyPr wrap="square" lIns="0" tIns="0" rIns="0" bIns="0" rtlCol="0" anchor="ctr"/>
          <a:lstStyle/>
          <a:p>
            <a:pPr marL="0" indent="0" algn="l">
              <a:buNone/>
            </a:pPr>
            <a:r>
              <a:rPr lang="en-US" sz="1000">
                <a:solidFill>
                  <a:srgbClr val="4B5563"/>
                </a:solidFill>
                <a:latin typeface="Montserrat" pitchFamily="34" charset="0"/>
                <a:ea typeface="Montserrat" pitchFamily="34" charset="-122"/>
                <a:cs typeface="Montserrat" pitchFamily="34" charset="-120"/>
              </a:rPr>
              <a:t>(NBOD Liaison)</a:t>
            </a:r>
            <a:endParaRPr lang="en-US" sz="1000"/>
          </a:p>
        </p:txBody>
      </p:sp>
      <p:pic>
        <p:nvPicPr>
          <p:cNvPr id="19" name="Image 1" descr="preencoded.png"/>
          <p:cNvPicPr>
            <a:picLocks noChangeAspect="1"/>
          </p:cNvPicPr>
          <p:nvPr/>
        </p:nvPicPr>
        <p:blipFill>
          <a:blip r:embed="rId4"/>
          <a:srcRect l="-363" r="-363"/>
          <a:stretch/>
        </p:blipFill>
        <p:spPr>
          <a:xfrm>
            <a:off x="724205" y="3562960"/>
            <a:ext cx="142646" cy="161849"/>
          </a:xfrm>
          <a:prstGeom prst="rect">
            <a:avLst/>
          </a:prstGeom>
        </p:spPr>
      </p:pic>
      <p:sp>
        <p:nvSpPr>
          <p:cNvPr id="20" name="Text 16"/>
          <p:cNvSpPr txBox="1"/>
          <p:nvPr/>
        </p:nvSpPr>
        <p:spPr>
          <a:xfrm>
            <a:off x="942746" y="3551987"/>
            <a:ext cx="1665122" cy="191110"/>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Meeting Schedule</a:t>
            </a:r>
            <a:endParaRPr lang="en-US" sz="1200"/>
          </a:p>
        </p:txBody>
      </p:sp>
      <p:sp>
        <p:nvSpPr>
          <p:cNvPr id="21" name="Shape 17"/>
          <p:cNvSpPr/>
          <p:nvPr/>
        </p:nvSpPr>
        <p:spPr>
          <a:xfrm>
            <a:off x="724205" y="3851910"/>
            <a:ext cx="886054"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2" name="Shape 18"/>
          <p:cNvSpPr/>
          <p:nvPr/>
        </p:nvSpPr>
        <p:spPr>
          <a:xfrm>
            <a:off x="1665122" y="3851910"/>
            <a:ext cx="819302"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3" name="Shape 19"/>
          <p:cNvSpPr/>
          <p:nvPr/>
        </p:nvSpPr>
        <p:spPr>
          <a:xfrm>
            <a:off x="2538374" y="3851910"/>
            <a:ext cx="875995"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4" name="Shape 20"/>
          <p:cNvSpPr/>
          <p:nvPr/>
        </p:nvSpPr>
        <p:spPr>
          <a:xfrm>
            <a:off x="3463747" y="3851910"/>
            <a:ext cx="875995"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5" name="Shape 21"/>
          <p:cNvSpPr/>
          <p:nvPr/>
        </p:nvSpPr>
        <p:spPr>
          <a:xfrm>
            <a:off x="724205" y="4171036"/>
            <a:ext cx="923544"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6" name="Shape 22"/>
          <p:cNvSpPr/>
          <p:nvPr/>
        </p:nvSpPr>
        <p:spPr>
          <a:xfrm>
            <a:off x="1704442" y="4171036"/>
            <a:ext cx="914400"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7" name="Shape 23"/>
          <p:cNvSpPr/>
          <p:nvPr/>
        </p:nvSpPr>
        <p:spPr>
          <a:xfrm>
            <a:off x="2670962" y="4171036"/>
            <a:ext cx="886054"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8" name="Text 24"/>
          <p:cNvSpPr txBox="1"/>
          <p:nvPr/>
        </p:nvSpPr>
        <p:spPr>
          <a:xfrm>
            <a:off x="790956" y="3900373"/>
            <a:ext cx="845820"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Dec 17, 2024</a:t>
            </a:r>
            <a:endParaRPr lang="en-US" sz="900"/>
          </a:p>
        </p:txBody>
      </p:sp>
      <p:sp>
        <p:nvSpPr>
          <p:cNvPr id="29" name="Text 25"/>
          <p:cNvSpPr txBox="1"/>
          <p:nvPr/>
        </p:nvSpPr>
        <p:spPr>
          <a:xfrm>
            <a:off x="1731874" y="3900373"/>
            <a:ext cx="779069"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Jan 8, 2025</a:t>
            </a:r>
            <a:endParaRPr lang="en-US" sz="900"/>
          </a:p>
        </p:txBody>
      </p:sp>
      <p:sp>
        <p:nvSpPr>
          <p:cNvPr id="30" name="Text 26"/>
          <p:cNvSpPr txBox="1"/>
          <p:nvPr/>
        </p:nvSpPr>
        <p:spPr>
          <a:xfrm>
            <a:off x="2605126" y="3900373"/>
            <a:ext cx="836676"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Feb 12, 2025</a:t>
            </a:r>
            <a:endParaRPr lang="en-US" sz="900"/>
          </a:p>
        </p:txBody>
      </p:sp>
      <p:sp>
        <p:nvSpPr>
          <p:cNvPr id="31" name="Text 27"/>
          <p:cNvSpPr txBox="1"/>
          <p:nvPr/>
        </p:nvSpPr>
        <p:spPr>
          <a:xfrm>
            <a:off x="3530498" y="3900373"/>
            <a:ext cx="836676"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Feb 19, 2025</a:t>
            </a:r>
            <a:endParaRPr lang="en-US" sz="900"/>
          </a:p>
        </p:txBody>
      </p:sp>
      <p:sp>
        <p:nvSpPr>
          <p:cNvPr id="32" name="Text 28"/>
          <p:cNvSpPr txBox="1"/>
          <p:nvPr/>
        </p:nvSpPr>
        <p:spPr>
          <a:xfrm>
            <a:off x="790956" y="4218584"/>
            <a:ext cx="884225"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May 28, 2025</a:t>
            </a:r>
            <a:endParaRPr lang="en-US" sz="900"/>
          </a:p>
        </p:txBody>
      </p:sp>
      <p:sp>
        <p:nvSpPr>
          <p:cNvPr id="33" name="Text 29"/>
          <p:cNvSpPr txBox="1"/>
          <p:nvPr/>
        </p:nvSpPr>
        <p:spPr>
          <a:xfrm>
            <a:off x="1771193" y="4218584"/>
            <a:ext cx="874166"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Aug 27, 2025</a:t>
            </a:r>
            <a:endParaRPr lang="en-US" sz="900"/>
          </a:p>
        </p:txBody>
      </p:sp>
      <p:sp>
        <p:nvSpPr>
          <p:cNvPr id="34" name="Text 30"/>
          <p:cNvSpPr txBox="1"/>
          <p:nvPr/>
        </p:nvSpPr>
        <p:spPr>
          <a:xfrm>
            <a:off x="2737714" y="4218584"/>
            <a:ext cx="845820"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Sep 10, 2025</a:t>
            </a:r>
            <a:endParaRPr lang="en-US" sz="900"/>
          </a:p>
        </p:txBody>
      </p:sp>
      <p:pic>
        <p:nvPicPr>
          <p:cNvPr id="35" name="Image 2" descr="preencoded.png"/>
          <p:cNvPicPr>
            <a:picLocks noChangeAspect="1"/>
          </p:cNvPicPr>
          <p:nvPr/>
        </p:nvPicPr>
        <p:blipFill>
          <a:blip r:embed="rId5"/>
          <a:srcRect/>
          <a:stretch/>
        </p:blipFill>
        <p:spPr>
          <a:xfrm>
            <a:off x="724205" y="4592574"/>
            <a:ext cx="133502" cy="133502"/>
          </a:xfrm>
          <a:prstGeom prst="rect">
            <a:avLst/>
          </a:prstGeom>
        </p:spPr>
      </p:pic>
      <p:sp>
        <p:nvSpPr>
          <p:cNvPr id="36" name="Text 31"/>
          <p:cNvSpPr txBox="1"/>
          <p:nvPr/>
        </p:nvSpPr>
        <p:spPr>
          <a:xfrm>
            <a:off x="895198" y="4576115"/>
            <a:ext cx="2062886" cy="171907"/>
          </a:xfrm>
          <a:prstGeom prst="rect">
            <a:avLst/>
          </a:prstGeom>
          <a:noFill/>
          <a:ln/>
        </p:spPr>
        <p:txBody>
          <a:bodyPr wrap="square" lIns="0" tIns="0" rIns="0" bIns="0" rtlCol="0" anchor="ctr"/>
          <a:lstStyle/>
          <a:p>
            <a:pPr marL="0" indent="0" algn="l">
              <a:buNone/>
            </a:pPr>
            <a:r>
              <a:rPr lang="en-US" sz="1000" b="1">
                <a:solidFill>
                  <a:srgbClr val="000000"/>
                </a:solidFill>
                <a:latin typeface="Montserrat" pitchFamily="34" charset="0"/>
                <a:ea typeface="Montserrat" pitchFamily="34" charset="-122"/>
                <a:cs typeface="Montserrat" pitchFamily="34" charset="-120"/>
              </a:rPr>
              <a:t>Total: 7 meetings completed</a:t>
            </a:r>
            <a:endParaRPr lang="en-US" sz="1000"/>
          </a:p>
        </p:txBody>
      </p:sp>
      <p:sp>
        <p:nvSpPr>
          <p:cNvPr id="37" name="Shape 32"/>
          <p:cNvSpPr/>
          <p:nvPr/>
        </p:nvSpPr>
        <p:spPr>
          <a:xfrm>
            <a:off x="5074920" y="1547622"/>
            <a:ext cx="6590995" cy="3762756"/>
          </a:xfrm>
          <a:prstGeom prst="rect">
            <a:avLst/>
          </a:prstGeom>
          <a:solidFill>
            <a:srgbClr val="F0F4F8"/>
          </a:solidFill>
          <a:ln w="25400">
            <a:solidFill>
              <a:srgbClr val="003366"/>
            </a:solidFill>
            <a:prstDash val="solid"/>
          </a:ln>
        </p:spPr>
        <p:txBody>
          <a:bodyPr/>
          <a:lstStyle/>
          <a:p>
            <a:endParaRPr lang="en-US"/>
          </a:p>
        </p:txBody>
      </p:sp>
      <p:pic>
        <p:nvPicPr>
          <p:cNvPr id="38" name="Image 3" descr="preencoded.png"/>
          <p:cNvPicPr>
            <a:picLocks noChangeAspect="1"/>
          </p:cNvPicPr>
          <p:nvPr/>
        </p:nvPicPr>
        <p:blipFill>
          <a:blip r:embed="rId6"/>
          <a:srcRect/>
          <a:stretch/>
        </p:blipFill>
        <p:spPr>
          <a:xfrm>
            <a:off x="5227625" y="1749704"/>
            <a:ext cx="171907" cy="171907"/>
          </a:xfrm>
          <a:prstGeom prst="rect">
            <a:avLst/>
          </a:prstGeom>
        </p:spPr>
      </p:pic>
      <p:sp>
        <p:nvSpPr>
          <p:cNvPr id="39" name="Text 33"/>
          <p:cNvSpPr txBox="1"/>
          <p:nvPr/>
        </p:nvSpPr>
        <p:spPr>
          <a:xfrm>
            <a:off x="5474513" y="1737817"/>
            <a:ext cx="1605686"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Focus &amp; Purpose</a:t>
            </a:r>
            <a:endParaRPr lang="en-US" sz="1300"/>
          </a:p>
        </p:txBody>
      </p:sp>
      <p:sp>
        <p:nvSpPr>
          <p:cNvPr id="40" name="Text 34"/>
          <p:cNvSpPr txBox="1"/>
          <p:nvPr/>
        </p:nvSpPr>
        <p:spPr>
          <a:xfrm>
            <a:off x="5227625" y="2071573"/>
            <a:ext cx="5886907" cy="6382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Build a clear, scalable pathway for U17–U19 players to transition from youth soccer into adult participation—keeping them connected to the game and community.</a:t>
            </a:r>
            <a:endParaRPr lang="en-US" sz="1200"/>
          </a:p>
        </p:txBody>
      </p:sp>
      <p:sp>
        <p:nvSpPr>
          <p:cNvPr id="41" name="Shape 35"/>
          <p:cNvSpPr/>
          <p:nvPr/>
        </p:nvSpPr>
        <p:spPr>
          <a:xfrm>
            <a:off x="5227625" y="2814066"/>
            <a:ext cx="6286500" cy="1600200"/>
          </a:xfrm>
          <a:prstGeom prst="rect">
            <a:avLst/>
          </a:prstGeom>
          <a:solidFill>
            <a:srgbClr val="E6EEF5"/>
          </a:solidFill>
          <a:ln/>
        </p:spPr>
        <p:txBody>
          <a:bodyPr/>
          <a:lstStyle/>
          <a:p>
            <a:endParaRPr lang="en-US"/>
          </a:p>
        </p:txBody>
      </p:sp>
      <p:sp>
        <p:nvSpPr>
          <p:cNvPr id="42" name="Shape 36"/>
          <p:cNvSpPr/>
          <p:nvPr/>
        </p:nvSpPr>
        <p:spPr>
          <a:xfrm>
            <a:off x="5227625" y="2814066"/>
            <a:ext cx="38405" cy="1600200"/>
          </a:xfrm>
          <a:prstGeom prst="rect">
            <a:avLst/>
          </a:prstGeom>
          <a:solidFill>
            <a:srgbClr val="003366"/>
          </a:solidFill>
          <a:ln/>
        </p:spPr>
        <p:txBody>
          <a:bodyPr/>
          <a:lstStyle/>
          <a:p>
            <a:endParaRPr lang="en-US"/>
          </a:p>
        </p:txBody>
      </p:sp>
      <p:sp>
        <p:nvSpPr>
          <p:cNvPr id="43" name="Shape 37"/>
          <p:cNvSpPr/>
          <p:nvPr/>
        </p:nvSpPr>
        <p:spPr>
          <a:xfrm>
            <a:off x="5360213" y="2909164"/>
            <a:ext cx="1837944" cy="190195"/>
          </a:xfrm>
          <a:prstGeom prst="roundRect">
            <a:avLst>
              <a:gd name="adj" fmla="val 96154"/>
            </a:avLst>
          </a:prstGeom>
          <a:solidFill>
            <a:srgbClr val="003366"/>
          </a:solidFill>
          <a:ln/>
        </p:spPr>
        <p:txBody>
          <a:bodyPr/>
          <a:lstStyle/>
          <a:p>
            <a:endParaRPr lang="en-US"/>
          </a:p>
        </p:txBody>
      </p:sp>
      <p:sp>
        <p:nvSpPr>
          <p:cNvPr id="44" name="Text 38"/>
          <p:cNvSpPr txBox="1"/>
          <p:nvPr/>
        </p:nvSpPr>
        <p:spPr>
          <a:xfrm>
            <a:off x="5437022" y="2928366"/>
            <a:ext cx="1779422" cy="152705"/>
          </a:xfrm>
          <a:prstGeom prst="rect">
            <a:avLst/>
          </a:prstGeom>
          <a:noFill/>
          <a:ln/>
        </p:spPr>
        <p:txBody>
          <a:bodyPr wrap="square" lIns="0" tIns="0" rIns="0" bIns="0" rtlCol="0" anchor="ctr"/>
          <a:lstStyle/>
          <a:p>
            <a:pPr marL="0" indent="0" algn="l">
              <a:buNone/>
            </a:pPr>
            <a:r>
              <a:rPr lang="en-US" sz="900" b="1">
                <a:solidFill>
                  <a:srgbClr val="FFFFFF"/>
                </a:solidFill>
                <a:latin typeface="Montserrat" pitchFamily="34" charset="0"/>
                <a:ea typeface="Montserrat" pitchFamily="34" charset="-122"/>
                <a:cs typeface="Montserrat" pitchFamily="34" charset="-120"/>
              </a:rPr>
              <a:t>CURRENTLY FOCUSED ON</a:t>
            </a:r>
            <a:endParaRPr lang="en-US" sz="900"/>
          </a:p>
        </p:txBody>
      </p:sp>
      <p:sp>
        <p:nvSpPr>
          <p:cNvPr id="45" name="Text 39"/>
          <p:cNvSpPr txBox="1"/>
          <p:nvPr/>
        </p:nvSpPr>
        <p:spPr>
          <a:xfrm>
            <a:off x="5360213" y="3214573"/>
            <a:ext cx="3820363" cy="181051"/>
          </a:xfrm>
          <a:prstGeom prst="rect">
            <a:avLst/>
          </a:prstGeom>
          <a:noFill/>
          <a:ln/>
        </p:spPr>
        <p:txBody>
          <a:bodyPr wrap="square" lIns="0" tIns="0" rIns="0" bIns="0" rtlCol="0" anchor="ctr"/>
          <a:lstStyle/>
          <a:p>
            <a:pPr marL="0" indent="0" algn="l">
              <a:buNone/>
            </a:pPr>
            <a:r>
              <a:rPr lang="en-US" sz="1200" b="1">
                <a:solidFill>
                  <a:srgbClr val="1F2937"/>
                </a:solidFill>
                <a:latin typeface="Montserrat" pitchFamily="34" charset="0"/>
                <a:ea typeface="Montserrat" pitchFamily="34" charset="-122"/>
                <a:cs typeface="Montserrat" pitchFamily="34" charset="-120"/>
              </a:rPr>
              <a:t>Sub-WIG #1: Youth-to-Adult Transition Pathway</a:t>
            </a:r>
            <a:endParaRPr lang="en-US" sz="1200"/>
          </a:p>
        </p:txBody>
      </p:sp>
      <p:sp>
        <p:nvSpPr>
          <p:cNvPr id="46" name="Text 40"/>
          <p:cNvSpPr txBox="1"/>
          <p:nvPr/>
        </p:nvSpPr>
        <p:spPr>
          <a:xfrm>
            <a:off x="5551322" y="3471520"/>
            <a:ext cx="5332140" cy="171907"/>
          </a:xfrm>
          <a:prstGeom prst="rect">
            <a:avLst/>
          </a:prstGeom>
          <a:noFill/>
          <a:ln/>
        </p:spPr>
        <p:txBody>
          <a:bodyPr wrap="square" lIns="0" tIns="0" rIns="0" bIns="0" rtlCol="0" anchor="ctr"/>
          <a:lstStyle/>
          <a:p>
            <a:r>
              <a:rPr lang="en-US" sz="1000">
                <a:solidFill>
                  <a:srgbClr val="374151"/>
                </a:solidFill>
                <a:latin typeface="Montserrat" pitchFamily="34" charset="0"/>
                <a:ea typeface="Montserrat" pitchFamily="34" charset="-122"/>
                <a:cs typeface="Montserrat" pitchFamily="34" charset="-120"/>
              </a:rPr>
              <a:t>Survey membership to identify existing and potential playing opportunities</a:t>
            </a:r>
            <a:endParaRPr lang="en-US" sz="1000"/>
          </a:p>
        </p:txBody>
      </p:sp>
      <p:sp>
        <p:nvSpPr>
          <p:cNvPr id="48" name="Text 42"/>
          <p:cNvSpPr txBox="1"/>
          <p:nvPr/>
        </p:nvSpPr>
        <p:spPr>
          <a:xfrm>
            <a:off x="5545756" y="3702774"/>
            <a:ext cx="3767328"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Support new initiatives for member growth and access</a:t>
            </a:r>
            <a:endParaRPr lang="en-US" sz="1000"/>
          </a:p>
        </p:txBody>
      </p:sp>
      <p:sp>
        <p:nvSpPr>
          <p:cNvPr id="49" name="Text 43"/>
          <p:cNvSpPr txBox="1"/>
          <p:nvPr/>
        </p:nvSpPr>
        <p:spPr>
          <a:xfrm>
            <a:off x="5545756" y="3931374"/>
            <a:ext cx="4196182"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Bridge the gap between youth and adult soccer participation</a:t>
            </a:r>
            <a:endParaRPr lang="en-US" sz="1000"/>
          </a:p>
        </p:txBody>
      </p:sp>
      <p:sp>
        <p:nvSpPr>
          <p:cNvPr id="50" name="Text 44"/>
          <p:cNvSpPr txBox="1"/>
          <p:nvPr/>
        </p:nvSpPr>
        <p:spPr>
          <a:xfrm>
            <a:off x="5227625" y="4537710"/>
            <a:ext cx="1567282" cy="171907"/>
          </a:xfrm>
          <a:prstGeom prst="rect">
            <a:avLst/>
          </a:prstGeom>
          <a:noFill/>
          <a:ln/>
        </p:spPr>
        <p:txBody>
          <a:bodyPr wrap="square" lIns="0" tIns="0" rIns="0" bIns="0" rtlCol="0" anchor="ctr"/>
          <a:lstStyle/>
          <a:p>
            <a:pPr marL="0" indent="0" algn="l">
              <a:buNone/>
            </a:pPr>
            <a:r>
              <a:rPr lang="en-US" sz="1000" b="1">
                <a:solidFill>
                  <a:srgbClr val="1F2937"/>
                </a:solidFill>
                <a:latin typeface="Montserrat" pitchFamily="34" charset="0"/>
                <a:ea typeface="Montserrat" pitchFamily="34" charset="-122"/>
                <a:cs typeface="Montserrat" pitchFamily="34" charset="-120"/>
              </a:rPr>
              <a:t>Additional Sub-WIGs:</a:t>
            </a:r>
            <a:endParaRPr lang="en-US" sz="1000"/>
          </a:p>
        </p:txBody>
      </p:sp>
      <p:sp>
        <p:nvSpPr>
          <p:cNvPr id="51" name="Text 45"/>
          <p:cNvSpPr txBox="1"/>
          <p:nvPr/>
        </p:nvSpPr>
        <p:spPr>
          <a:xfrm>
            <a:off x="5417820" y="4766310"/>
            <a:ext cx="2186330"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Bridge Gaps in Member Access</a:t>
            </a:r>
            <a:endParaRPr lang="en-US" sz="1000"/>
          </a:p>
        </p:txBody>
      </p:sp>
      <p:sp>
        <p:nvSpPr>
          <p:cNvPr id="52" name="Text 46"/>
          <p:cNvSpPr txBox="1"/>
          <p:nvPr/>
        </p:nvSpPr>
        <p:spPr>
          <a:xfrm>
            <a:off x="5417820" y="4957420"/>
            <a:ext cx="2986430"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Support Member Growth and Participation</a:t>
            </a:r>
            <a:endParaRPr lang="en-US" sz="1000"/>
          </a:p>
        </p:txBody>
      </p:sp>
      <p:sp>
        <p:nvSpPr>
          <p:cNvPr id="53" name="Shape 47"/>
          <p:cNvSpPr/>
          <p:nvPr/>
        </p:nvSpPr>
        <p:spPr>
          <a:xfrm>
            <a:off x="571500" y="5703570"/>
            <a:ext cx="11125505" cy="418795"/>
          </a:xfrm>
          <a:prstGeom prst="roundRect">
            <a:avLst>
              <a:gd name="adj" fmla="val 19849"/>
            </a:avLst>
          </a:prstGeom>
          <a:solidFill>
            <a:srgbClr val="F3F4F6"/>
          </a:solidFill>
          <a:ln/>
        </p:spPr>
        <p:txBody>
          <a:bodyPr/>
          <a:lstStyle/>
          <a:p>
            <a:endParaRPr lang="en-US"/>
          </a:p>
        </p:txBody>
      </p:sp>
      <p:sp>
        <p:nvSpPr>
          <p:cNvPr id="58" name="Shape 50"/>
          <p:cNvSpPr/>
          <p:nvPr/>
        </p:nvSpPr>
        <p:spPr>
          <a:xfrm>
            <a:off x="0" y="6801307"/>
            <a:ext cx="12191695" cy="57607"/>
          </a:xfrm>
          <a:prstGeom prst="rect">
            <a:avLst/>
          </a:prstGeom>
          <a:solidFill>
            <a:srgbClr val="003366"/>
          </a:solidFill>
          <a:ln/>
        </p:spPr>
        <p:txBody>
          <a:bodyPr/>
          <a:lstStyle/>
          <a:p>
            <a:endParaRPr lang="en-US"/>
          </a:p>
        </p:txBody>
      </p:sp>
      <p:pic>
        <p:nvPicPr>
          <p:cNvPr id="60" name="Image 4" descr="preencoded.png">
            <a:extLst>
              <a:ext uri="{FF2B5EF4-FFF2-40B4-BE49-F238E27FC236}">
                <a16:creationId xmlns:a16="http://schemas.microsoft.com/office/drawing/2014/main" id="{152EF810-66EB-5745-0DB4-39A0B00FEAB6}"/>
              </a:ext>
            </a:extLst>
          </p:cNvPr>
          <p:cNvPicPr>
            <a:picLocks noChangeAspect="1"/>
          </p:cNvPicPr>
          <p:nvPr/>
        </p:nvPicPr>
        <p:blipFill>
          <a:blip r:embed="rId7"/>
          <a:srcRect l="-1648" r="-1648"/>
          <a:stretch/>
        </p:blipFill>
        <p:spPr>
          <a:xfrm>
            <a:off x="5386811" y="3511816"/>
            <a:ext cx="85954" cy="95098"/>
          </a:xfrm>
          <a:prstGeom prst="rect">
            <a:avLst/>
          </a:prstGeom>
        </p:spPr>
      </p:pic>
      <p:pic>
        <p:nvPicPr>
          <p:cNvPr id="62" name="Image 4" descr="preencoded.png">
            <a:extLst>
              <a:ext uri="{FF2B5EF4-FFF2-40B4-BE49-F238E27FC236}">
                <a16:creationId xmlns:a16="http://schemas.microsoft.com/office/drawing/2014/main" id="{F28B5A5B-B2FC-A150-2F73-F56E5074698D}"/>
              </a:ext>
            </a:extLst>
          </p:cNvPr>
          <p:cNvPicPr>
            <a:picLocks noChangeAspect="1"/>
          </p:cNvPicPr>
          <p:nvPr/>
        </p:nvPicPr>
        <p:blipFill>
          <a:blip r:embed="rId7"/>
          <a:srcRect l="-1648" r="-1648"/>
          <a:stretch/>
        </p:blipFill>
        <p:spPr>
          <a:xfrm>
            <a:off x="5381245" y="3750503"/>
            <a:ext cx="85954" cy="95098"/>
          </a:xfrm>
          <a:prstGeom prst="rect">
            <a:avLst/>
          </a:prstGeom>
        </p:spPr>
      </p:pic>
      <p:pic>
        <p:nvPicPr>
          <p:cNvPr id="63" name="Image 4" descr="preencoded.png">
            <a:extLst>
              <a:ext uri="{FF2B5EF4-FFF2-40B4-BE49-F238E27FC236}">
                <a16:creationId xmlns:a16="http://schemas.microsoft.com/office/drawing/2014/main" id="{8EEFCEF8-EB9B-27FF-3380-1EE26EBEBE9C}"/>
              </a:ext>
            </a:extLst>
          </p:cNvPr>
          <p:cNvPicPr>
            <a:picLocks noChangeAspect="1"/>
          </p:cNvPicPr>
          <p:nvPr/>
        </p:nvPicPr>
        <p:blipFill>
          <a:blip r:embed="rId7"/>
          <a:srcRect l="-1648" r="-1648"/>
          <a:stretch/>
        </p:blipFill>
        <p:spPr>
          <a:xfrm>
            <a:off x="5381244" y="3973528"/>
            <a:ext cx="85954" cy="95098"/>
          </a:xfrm>
          <a:prstGeom prst="rect">
            <a:avLst/>
          </a:prstGeom>
        </p:spPr>
      </p:pic>
      <p:sp>
        <p:nvSpPr>
          <p:cNvPr id="59" name="Text 48">
            <a:extLst>
              <a:ext uri="{FF2B5EF4-FFF2-40B4-BE49-F238E27FC236}">
                <a16:creationId xmlns:a16="http://schemas.microsoft.com/office/drawing/2014/main" id="{91AC0F69-4F45-C3B7-8D39-89F72CC52AB9}"/>
              </a:ext>
            </a:extLst>
          </p:cNvPr>
          <p:cNvSpPr txBox="1"/>
          <p:nvPr/>
        </p:nvSpPr>
        <p:spPr>
          <a:xfrm>
            <a:off x="3655411" y="5823065"/>
            <a:ext cx="4758898" cy="175565"/>
          </a:xfrm>
          <a:prstGeom prst="rect">
            <a:avLst/>
          </a:prstGeom>
          <a:noFill/>
          <a:ln/>
        </p:spPr>
        <p:txBody>
          <a:bodyPr wrap="square" lIns="0" tIns="0" rIns="0" bIns="0" rtlCol="0" anchor="ctr"/>
          <a:lstStyle/>
          <a:p>
            <a:pPr marL="0" indent="0" algn="l">
              <a:buNone/>
            </a:pPr>
            <a:r>
              <a:rPr lang="en-US" sz="1100">
                <a:solidFill>
                  <a:srgbClr val="FF0000"/>
                </a:solidFill>
                <a:latin typeface="Montserrat" pitchFamily="34" charset="0"/>
                <a:ea typeface="Montserrat" pitchFamily="34" charset="-122"/>
                <a:cs typeface="Montserrat" pitchFamily="34" charset="-120"/>
              </a:rPr>
              <a:t>Mission: </a:t>
            </a:r>
            <a:r>
              <a:rPr lang="en-US" sz="1100" i="1">
                <a:solidFill>
                  <a:srgbClr val="374151"/>
                </a:solidFill>
                <a:latin typeface="Montserrat" pitchFamily="34" charset="0"/>
                <a:ea typeface="Montserrat" pitchFamily="34" charset="-122"/>
                <a:cs typeface="Montserrat" pitchFamily="34" charset="-120"/>
              </a:rPr>
              <a:t>To connect, build, and strengthen soccer communities </a:t>
            </a:r>
            <a:endParaRPr lang="en-US" sz="1100" i="1"/>
          </a:p>
        </p:txBody>
      </p:sp>
      <p:pic>
        <p:nvPicPr>
          <p:cNvPr id="47" name="Image 4" descr="preencoded.png">
            <a:extLst>
              <a:ext uri="{FF2B5EF4-FFF2-40B4-BE49-F238E27FC236}">
                <a16:creationId xmlns:a16="http://schemas.microsoft.com/office/drawing/2014/main" id="{AD37ADC1-90FC-A2C5-2BDA-F7548DC05339}"/>
              </a:ext>
            </a:extLst>
          </p:cNvPr>
          <p:cNvPicPr>
            <a:picLocks noChangeAspect="1"/>
          </p:cNvPicPr>
          <p:nvPr/>
        </p:nvPicPr>
        <p:blipFill>
          <a:blip r:embed="rId7"/>
          <a:srcRect l="-1648" r="-1648"/>
          <a:stretch/>
        </p:blipFill>
        <p:spPr>
          <a:xfrm>
            <a:off x="5285689" y="4810771"/>
            <a:ext cx="85954" cy="95098"/>
          </a:xfrm>
          <a:prstGeom prst="rect">
            <a:avLst/>
          </a:prstGeom>
        </p:spPr>
      </p:pic>
      <p:pic>
        <p:nvPicPr>
          <p:cNvPr id="54" name="Image 4" descr="preencoded.png">
            <a:extLst>
              <a:ext uri="{FF2B5EF4-FFF2-40B4-BE49-F238E27FC236}">
                <a16:creationId xmlns:a16="http://schemas.microsoft.com/office/drawing/2014/main" id="{7EF4AAD5-6720-F89E-76ED-E19D011DFD88}"/>
              </a:ext>
            </a:extLst>
          </p:cNvPr>
          <p:cNvPicPr>
            <a:picLocks noChangeAspect="1"/>
          </p:cNvPicPr>
          <p:nvPr/>
        </p:nvPicPr>
        <p:blipFill>
          <a:blip r:embed="rId7"/>
          <a:srcRect l="-1648" r="-1648"/>
          <a:stretch/>
        </p:blipFill>
        <p:spPr>
          <a:xfrm>
            <a:off x="5285689" y="4982096"/>
            <a:ext cx="85954" cy="95098"/>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305"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57607"/>
          </a:xfrm>
          <a:prstGeom prst="rect">
            <a:avLst/>
          </a:prstGeom>
          <a:solidFill>
            <a:srgbClr val="003366"/>
          </a:solidFill>
          <a:ln/>
        </p:spPr>
        <p:txBody>
          <a:bodyPr/>
          <a:lstStyle/>
          <a:p>
            <a:endParaRPr lang="en-US"/>
          </a:p>
        </p:txBody>
      </p:sp>
      <p:sp>
        <p:nvSpPr>
          <p:cNvPr id="6" name="Shape 4"/>
          <p:cNvSpPr/>
          <p:nvPr/>
        </p:nvSpPr>
        <p:spPr>
          <a:xfrm>
            <a:off x="456285" y="1886408"/>
            <a:ext cx="5524805" cy="9144"/>
          </a:xfrm>
          <a:prstGeom prst="rect">
            <a:avLst/>
          </a:prstGeom>
          <a:solidFill>
            <a:srgbClr val="003366"/>
          </a:solidFill>
          <a:ln/>
        </p:spPr>
        <p:txBody>
          <a:bodyPr/>
          <a:lstStyle/>
          <a:p>
            <a:endParaRPr lang="en-US"/>
          </a:p>
        </p:txBody>
      </p:sp>
      <p:sp>
        <p:nvSpPr>
          <p:cNvPr id="7" name="Shape 5"/>
          <p:cNvSpPr/>
          <p:nvPr/>
        </p:nvSpPr>
        <p:spPr>
          <a:xfrm>
            <a:off x="456285" y="4038905"/>
            <a:ext cx="5524805" cy="9144"/>
          </a:xfrm>
          <a:prstGeom prst="rect">
            <a:avLst/>
          </a:prstGeom>
          <a:solidFill>
            <a:srgbClr val="003366"/>
          </a:solidFill>
          <a:ln/>
        </p:spPr>
        <p:txBody>
          <a:bodyPr/>
          <a:lstStyle/>
          <a:p>
            <a:endParaRPr lang="en-US"/>
          </a:p>
        </p:txBody>
      </p:sp>
      <p:sp>
        <p:nvSpPr>
          <p:cNvPr id="8" name="Shape 6"/>
          <p:cNvSpPr/>
          <p:nvPr/>
        </p:nvSpPr>
        <p:spPr>
          <a:xfrm>
            <a:off x="6209690" y="1886408"/>
            <a:ext cx="5524805" cy="9144"/>
          </a:xfrm>
          <a:prstGeom prst="rect">
            <a:avLst/>
          </a:prstGeom>
          <a:solidFill>
            <a:srgbClr val="003366"/>
          </a:solidFill>
          <a:ln/>
        </p:spPr>
        <p:txBody>
          <a:bodyPr/>
          <a:lstStyle/>
          <a:p>
            <a:endParaRPr lang="en-US"/>
          </a:p>
        </p:txBody>
      </p:sp>
      <p:sp>
        <p:nvSpPr>
          <p:cNvPr id="9" name="Shape 7"/>
          <p:cNvSpPr/>
          <p:nvPr/>
        </p:nvSpPr>
        <p:spPr>
          <a:xfrm>
            <a:off x="6238036" y="4038905"/>
            <a:ext cx="5524805" cy="9144"/>
          </a:xfrm>
          <a:prstGeom prst="rect">
            <a:avLst/>
          </a:prstGeom>
          <a:solidFill>
            <a:srgbClr val="003366"/>
          </a:solidFill>
          <a:ln/>
        </p:spPr>
        <p:txBody>
          <a:bodyPr/>
          <a:lstStyle/>
          <a:p>
            <a:endParaRPr lang="en-US"/>
          </a:p>
        </p:txBody>
      </p:sp>
      <p:sp>
        <p:nvSpPr>
          <p:cNvPr id="10" name="Text 8"/>
          <p:cNvSpPr txBox="1"/>
          <p:nvPr/>
        </p:nvSpPr>
        <p:spPr>
          <a:xfrm>
            <a:off x="456285" y="1610259"/>
            <a:ext cx="12390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Challenges</a:t>
            </a:r>
            <a:endParaRPr lang="en-US" sz="1500"/>
          </a:p>
        </p:txBody>
      </p:sp>
      <p:sp>
        <p:nvSpPr>
          <p:cNvPr id="11" name="Text 9"/>
          <p:cNvSpPr txBox="1"/>
          <p:nvPr/>
        </p:nvSpPr>
        <p:spPr>
          <a:xfrm>
            <a:off x="456285" y="3762756"/>
            <a:ext cx="1067105"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Solutions</a:t>
            </a:r>
            <a:endParaRPr lang="en-US" sz="1500"/>
          </a:p>
        </p:txBody>
      </p:sp>
      <p:sp>
        <p:nvSpPr>
          <p:cNvPr id="12" name="Text 10"/>
          <p:cNvSpPr txBox="1"/>
          <p:nvPr/>
        </p:nvSpPr>
        <p:spPr>
          <a:xfrm>
            <a:off x="6209690" y="1610259"/>
            <a:ext cx="21534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Feedback Collection</a:t>
            </a:r>
            <a:endParaRPr lang="en-US" sz="1500"/>
          </a:p>
        </p:txBody>
      </p:sp>
      <p:sp>
        <p:nvSpPr>
          <p:cNvPr id="13" name="Text 11"/>
          <p:cNvSpPr txBox="1"/>
          <p:nvPr/>
        </p:nvSpPr>
        <p:spPr>
          <a:xfrm>
            <a:off x="6238036" y="3762756"/>
            <a:ext cx="184800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Member Benefits</a:t>
            </a:r>
            <a:endParaRPr lang="en-US" sz="1500"/>
          </a:p>
        </p:txBody>
      </p:sp>
      <p:sp>
        <p:nvSpPr>
          <p:cNvPr id="14" name="Shape 12"/>
          <p:cNvSpPr/>
          <p:nvPr/>
        </p:nvSpPr>
        <p:spPr>
          <a:xfrm>
            <a:off x="456285" y="1972361"/>
            <a:ext cx="5524805" cy="1591056"/>
          </a:xfrm>
          <a:prstGeom prst="rect">
            <a:avLst/>
          </a:prstGeom>
          <a:solidFill>
            <a:srgbClr val="F7FAFC"/>
          </a:solidFill>
          <a:ln/>
        </p:spPr>
        <p:txBody>
          <a:bodyPr/>
          <a:lstStyle/>
          <a:p>
            <a:endParaRPr lang="en-US"/>
          </a:p>
        </p:txBody>
      </p:sp>
      <p:sp>
        <p:nvSpPr>
          <p:cNvPr id="15" name="Shape 13"/>
          <p:cNvSpPr/>
          <p:nvPr/>
        </p:nvSpPr>
        <p:spPr>
          <a:xfrm>
            <a:off x="456285" y="1972361"/>
            <a:ext cx="28346" cy="1591056"/>
          </a:xfrm>
          <a:prstGeom prst="rect">
            <a:avLst/>
          </a:prstGeom>
          <a:solidFill>
            <a:srgbClr val="EE1E24"/>
          </a:solidFill>
          <a:ln/>
        </p:spPr>
        <p:txBody>
          <a:bodyPr/>
          <a:lstStyle/>
          <a:p>
            <a:endParaRPr lang="en-US"/>
          </a:p>
        </p:txBody>
      </p:sp>
      <p:sp>
        <p:nvSpPr>
          <p:cNvPr id="16" name="Shape 14"/>
          <p:cNvSpPr/>
          <p:nvPr/>
        </p:nvSpPr>
        <p:spPr>
          <a:xfrm>
            <a:off x="456285" y="4124859"/>
            <a:ext cx="5524805" cy="1591056"/>
          </a:xfrm>
          <a:prstGeom prst="rect">
            <a:avLst/>
          </a:prstGeom>
          <a:solidFill>
            <a:srgbClr val="F7FAFC"/>
          </a:solidFill>
          <a:ln/>
        </p:spPr>
        <p:txBody>
          <a:bodyPr/>
          <a:lstStyle/>
          <a:p>
            <a:endParaRPr lang="en-US"/>
          </a:p>
        </p:txBody>
      </p:sp>
      <p:sp>
        <p:nvSpPr>
          <p:cNvPr id="17" name="Shape 15"/>
          <p:cNvSpPr/>
          <p:nvPr/>
        </p:nvSpPr>
        <p:spPr>
          <a:xfrm>
            <a:off x="456285" y="4124859"/>
            <a:ext cx="28346" cy="1591056"/>
          </a:xfrm>
          <a:prstGeom prst="rect">
            <a:avLst/>
          </a:prstGeom>
          <a:solidFill>
            <a:srgbClr val="EE1E24"/>
          </a:solidFill>
          <a:ln/>
        </p:spPr>
        <p:txBody>
          <a:bodyPr/>
          <a:lstStyle/>
          <a:p>
            <a:endParaRPr lang="en-US"/>
          </a:p>
        </p:txBody>
      </p:sp>
      <p:sp>
        <p:nvSpPr>
          <p:cNvPr id="18" name="Shape 16"/>
          <p:cNvSpPr/>
          <p:nvPr/>
        </p:nvSpPr>
        <p:spPr>
          <a:xfrm>
            <a:off x="6209690" y="1972361"/>
            <a:ext cx="5524805" cy="1314907"/>
          </a:xfrm>
          <a:prstGeom prst="rect">
            <a:avLst/>
          </a:prstGeom>
          <a:solidFill>
            <a:srgbClr val="F7FAFC"/>
          </a:solidFill>
          <a:ln/>
        </p:spPr>
        <p:txBody>
          <a:bodyPr/>
          <a:lstStyle/>
          <a:p>
            <a:endParaRPr lang="en-US"/>
          </a:p>
        </p:txBody>
      </p:sp>
      <p:sp>
        <p:nvSpPr>
          <p:cNvPr id="19" name="Shape 17"/>
          <p:cNvSpPr/>
          <p:nvPr/>
        </p:nvSpPr>
        <p:spPr>
          <a:xfrm>
            <a:off x="6209690" y="1972361"/>
            <a:ext cx="28346" cy="1314907"/>
          </a:xfrm>
          <a:prstGeom prst="rect">
            <a:avLst/>
          </a:prstGeom>
          <a:solidFill>
            <a:srgbClr val="EE1E24"/>
          </a:solidFill>
          <a:ln/>
        </p:spPr>
        <p:txBody>
          <a:bodyPr/>
          <a:lstStyle/>
          <a:p>
            <a:endParaRPr lang="en-US"/>
          </a:p>
        </p:txBody>
      </p:sp>
      <p:sp>
        <p:nvSpPr>
          <p:cNvPr id="20" name="Text 18"/>
          <p:cNvSpPr txBox="1"/>
          <p:nvPr/>
        </p:nvSpPr>
        <p:spPr>
          <a:xfrm>
            <a:off x="790041" y="2095805"/>
            <a:ext cx="4048963"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Significant engagement drop-off post-youth soccer</a:t>
            </a:r>
            <a:endParaRPr lang="en-US" sz="1200"/>
          </a:p>
        </p:txBody>
      </p:sp>
      <p:sp>
        <p:nvSpPr>
          <p:cNvPr id="21" name="Text 19"/>
          <p:cNvSpPr txBox="1"/>
          <p:nvPr/>
        </p:nvSpPr>
        <p:spPr>
          <a:xfrm>
            <a:off x="790041" y="2366468"/>
            <a:ext cx="3857854"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Limited awareness of adult playing opportunities</a:t>
            </a:r>
            <a:endParaRPr lang="en-US" sz="1200"/>
          </a:p>
        </p:txBody>
      </p:sp>
      <p:sp>
        <p:nvSpPr>
          <p:cNvPr id="22" name="Text 20"/>
          <p:cNvSpPr txBox="1"/>
          <p:nvPr/>
        </p:nvSpPr>
        <p:spPr>
          <a:xfrm>
            <a:off x="790041" y="2637130"/>
            <a:ext cx="329641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Logistical barriers (travel, team formation)</a:t>
            </a:r>
            <a:endParaRPr lang="en-US" sz="1200"/>
          </a:p>
        </p:txBody>
      </p:sp>
      <p:sp>
        <p:nvSpPr>
          <p:cNvPr id="23" name="Text 21"/>
          <p:cNvSpPr txBox="1"/>
          <p:nvPr/>
        </p:nvSpPr>
        <p:spPr>
          <a:xfrm>
            <a:off x="790041" y="2907792"/>
            <a:ext cx="29818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Financial constraints for young adults</a:t>
            </a:r>
            <a:endParaRPr lang="en-US" sz="1200"/>
          </a:p>
        </p:txBody>
      </p:sp>
      <p:sp>
        <p:nvSpPr>
          <p:cNvPr id="24" name="Text 22"/>
          <p:cNvSpPr txBox="1"/>
          <p:nvPr/>
        </p:nvSpPr>
        <p:spPr>
          <a:xfrm>
            <a:off x="790041" y="3178455"/>
            <a:ext cx="388620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Traditional formats not always appealing to youth</a:t>
            </a:r>
            <a:endParaRPr lang="en-US" sz="1200"/>
          </a:p>
        </p:txBody>
      </p:sp>
      <p:sp>
        <p:nvSpPr>
          <p:cNvPr id="25" name="Text 23"/>
          <p:cNvSpPr txBox="1"/>
          <p:nvPr/>
        </p:nvSpPr>
        <p:spPr>
          <a:xfrm>
            <a:off x="790041" y="4248303"/>
            <a:ext cx="43534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Small-sided format events (5v5, 7v7, 8v8) as entry points</a:t>
            </a:r>
            <a:endParaRPr lang="en-US" sz="1200"/>
          </a:p>
        </p:txBody>
      </p:sp>
      <p:sp>
        <p:nvSpPr>
          <p:cNvPr id="26" name="Text 24"/>
          <p:cNvSpPr txBox="1"/>
          <p:nvPr/>
        </p:nvSpPr>
        <p:spPr>
          <a:xfrm>
            <a:off x="790041" y="4518965"/>
            <a:ext cx="27624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Cost reduction incentive programs</a:t>
            </a:r>
            <a:endParaRPr lang="en-US" sz="1200"/>
          </a:p>
        </p:txBody>
      </p:sp>
      <p:sp>
        <p:nvSpPr>
          <p:cNvPr id="27" name="Text 25"/>
          <p:cNvSpPr txBox="1"/>
          <p:nvPr/>
        </p:nvSpPr>
        <p:spPr>
          <a:xfrm>
            <a:off x="790041" y="4789628"/>
            <a:ext cx="419161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Modern social outreach (Instagram, TikTok, Snapchat)</a:t>
            </a:r>
            <a:endParaRPr lang="en-US" sz="1200"/>
          </a:p>
        </p:txBody>
      </p:sp>
      <p:sp>
        <p:nvSpPr>
          <p:cNvPr id="28" name="Text 26"/>
          <p:cNvSpPr txBox="1"/>
          <p:nvPr/>
        </p:nvSpPr>
        <p:spPr>
          <a:xfrm>
            <a:off x="790041" y="5060290"/>
            <a:ext cx="30769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"Next Step Soccer" guide development</a:t>
            </a:r>
            <a:endParaRPr lang="en-US" sz="1200"/>
          </a:p>
        </p:txBody>
      </p:sp>
      <p:sp>
        <p:nvSpPr>
          <p:cNvPr id="29" name="Text 27"/>
          <p:cNvSpPr txBox="1"/>
          <p:nvPr/>
        </p:nvSpPr>
        <p:spPr>
          <a:xfrm>
            <a:off x="790041" y="5330952"/>
            <a:ext cx="35341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Direct partnerships with youth organizations</a:t>
            </a:r>
            <a:endParaRPr lang="en-US" sz="1200"/>
          </a:p>
        </p:txBody>
      </p:sp>
      <p:sp>
        <p:nvSpPr>
          <p:cNvPr id="30" name="Text 28"/>
          <p:cNvSpPr txBox="1"/>
          <p:nvPr/>
        </p:nvSpPr>
        <p:spPr>
          <a:xfrm>
            <a:off x="6542531" y="2095805"/>
            <a:ext cx="37243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Member organization survey (limited response)</a:t>
            </a:r>
            <a:endParaRPr lang="en-US" sz="1200"/>
          </a:p>
        </p:txBody>
      </p:sp>
      <p:sp>
        <p:nvSpPr>
          <p:cNvPr id="31" name="Text 29"/>
          <p:cNvSpPr txBox="1"/>
          <p:nvPr/>
        </p:nvSpPr>
        <p:spPr>
          <a:xfrm>
            <a:off x="6542531" y="2366468"/>
            <a:ext cx="35341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Soccer is Life 8v8 Tournament pilot learnings</a:t>
            </a:r>
            <a:endParaRPr lang="en-US" sz="1200"/>
          </a:p>
        </p:txBody>
      </p:sp>
      <p:sp>
        <p:nvSpPr>
          <p:cNvPr id="32" name="Text 30"/>
          <p:cNvSpPr txBox="1"/>
          <p:nvPr/>
        </p:nvSpPr>
        <p:spPr>
          <a:xfrm>
            <a:off x="6542531" y="2637130"/>
            <a:ext cx="3124505"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Playing format preferences assessment</a:t>
            </a:r>
            <a:endParaRPr lang="en-US" sz="1200"/>
          </a:p>
        </p:txBody>
      </p:sp>
      <p:sp>
        <p:nvSpPr>
          <p:cNvPr id="33" name="Text 31"/>
          <p:cNvSpPr txBox="1"/>
          <p:nvPr/>
        </p:nvSpPr>
        <p:spPr>
          <a:xfrm>
            <a:off x="6542531" y="2907792"/>
            <a:ext cx="29818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Youth-to-adult transition gap analysis</a:t>
            </a:r>
            <a:endParaRPr lang="en-US" sz="1200"/>
          </a:p>
        </p:txBody>
      </p:sp>
      <p:sp>
        <p:nvSpPr>
          <p:cNvPr id="34" name="Shape 32"/>
          <p:cNvSpPr/>
          <p:nvPr/>
        </p:nvSpPr>
        <p:spPr>
          <a:xfrm>
            <a:off x="6238036" y="4124858"/>
            <a:ext cx="5524805" cy="2275028"/>
          </a:xfrm>
          <a:prstGeom prst="roundRect">
            <a:avLst>
              <a:gd name="adj" fmla="val 4031"/>
            </a:avLst>
          </a:prstGeom>
          <a:solidFill>
            <a:srgbClr val="EFF6FF"/>
          </a:solidFill>
          <a:ln/>
        </p:spPr>
        <p:txBody>
          <a:bodyPr/>
          <a:lstStyle/>
          <a:p>
            <a:endParaRPr lang="en-US"/>
          </a:p>
        </p:txBody>
      </p:sp>
      <p:pic>
        <p:nvPicPr>
          <p:cNvPr id="35" name="Image 0" descr="preencoded.png"/>
          <p:cNvPicPr>
            <a:picLocks noChangeAspect="1"/>
          </p:cNvPicPr>
          <p:nvPr/>
        </p:nvPicPr>
        <p:blipFill>
          <a:blip r:embed="rId3"/>
          <a:srcRect l="-1507" r="-1507"/>
          <a:stretch/>
        </p:blipFill>
        <p:spPr>
          <a:xfrm>
            <a:off x="6352336" y="4277563"/>
            <a:ext cx="171907" cy="133502"/>
          </a:xfrm>
          <a:prstGeom prst="rect">
            <a:avLst/>
          </a:prstGeom>
        </p:spPr>
      </p:pic>
      <p:sp>
        <p:nvSpPr>
          <p:cNvPr id="36" name="Text 33"/>
          <p:cNvSpPr txBox="1"/>
          <p:nvPr/>
        </p:nvSpPr>
        <p:spPr>
          <a:xfrm>
            <a:off x="6666432" y="4248303"/>
            <a:ext cx="1438351"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Player Retention:</a:t>
            </a:r>
            <a:endParaRPr lang="en-US" sz="1200" b="1"/>
          </a:p>
        </p:txBody>
      </p:sp>
      <p:sp>
        <p:nvSpPr>
          <p:cNvPr id="37" name="Text 34"/>
          <p:cNvSpPr txBox="1"/>
          <p:nvPr/>
        </p:nvSpPr>
        <p:spPr>
          <a:xfrm>
            <a:off x="6617056" y="5802783"/>
            <a:ext cx="1657807"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Ecosystem Support:</a:t>
            </a:r>
            <a:endParaRPr lang="en-US" sz="1200" b="1"/>
          </a:p>
        </p:txBody>
      </p:sp>
      <p:sp>
        <p:nvSpPr>
          <p:cNvPr id="38" name="Text 35"/>
          <p:cNvSpPr txBox="1"/>
          <p:nvPr/>
        </p:nvSpPr>
        <p:spPr>
          <a:xfrm>
            <a:off x="6666432" y="4461029"/>
            <a:ext cx="352501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Sustained participation beyond youth soccer</a:t>
            </a:r>
            <a:endParaRPr lang="en-US" sz="1200"/>
          </a:p>
        </p:txBody>
      </p:sp>
      <p:pic>
        <p:nvPicPr>
          <p:cNvPr id="39" name="Image 1" descr="preencoded.png"/>
          <p:cNvPicPr>
            <a:picLocks noChangeAspect="1"/>
          </p:cNvPicPr>
          <p:nvPr/>
        </p:nvPicPr>
        <p:blipFill>
          <a:blip r:embed="rId4"/>
          <a:srcRect/>
          <a:stretch/>
        </p:blipFill>
        <p:spPr>
          <a:xfrm>
            <a:off x="6341365" y="4797857"/>
            <a:ext cx="133502" cy="133502"/>
          </a:xfrm>
          <a:prstGeom prst="rect">
            <a:avLst/>
          </a:prstGeom>
        </p:spPr>
      </p:pic>
      <p:sp>
        <p:nvSpPr>
          <p:cNvPr id="40" name="Text 36"/>
          <p:cNvSpPr txBox="1"/>
          <p:nvPr/>
        </p:nvSpPr>
        <p:spPr>
          <a:xfrm>
            <a:off x="6617056" y="4768596"/>
            <a:ext cx="1714500"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Connected Pathway:</a:t>
            </a:r>
            <a:endParaRPr lang="en-US" sz="1200" b="1"/>
          </a:p>
        </p:txBody>
      </p:sp>
      <p:sp>
        <p:nvSpPr>
          <p:cNvPr id="41" name="Text 37"/>
          <p:cNvSpPr txBox="1"/>
          <p:nvPr/>
        </p:nvSpPr>
        <p:spPr>
          <a:xfrm>
            <a:off x="6626657" y="5012881"/>
            <a:ext cx="329641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Seamless transitions between age groups</a:t>
            </a:r>
            <a:endParaRPr lang="en-US" sz="1200"/>
          </a:p>
        </p:txBody>
      </p:sp>
      <p:pic>
        <p:nvPicPr>
          <p:cNvPr id="42" name="Image 2" descr="preencoded.png"/>
          <p:cNvPicPr>
            <a:picLocks noChangeAspect="1"/>
          </p:cNvPicPr>
          <p:nvPr/>
        </p:nvPicPr>
        <p:blipFill>
          <a:blip r:embed="rId5"/>
          <a:srcRect/>
          <a:stretch/>
        </p:blipFill>
        <p:spPr>
          <a:xfrm>
            <a:off x="6341365" y="5321518"/>
            <a:ext cx="133502" cy="133502"/>
          </a:xfrm>
          <a:prstGeom prst="rect">
            <a:avLst/>
          </a:prstGeom>
        </p:spPr>
      </p:pic>
      <p:sp>
        <p:nvSpPr>
          <p:cNvPr id="43" name="Text 38"/>
          <p:cNvSpPr txBox="1"/>
          <p:nvPr/>
        </p:nvSpPr>
        <p:spPr>
          <a:xfrm>
            <a:off x="6617056" y="5292258"/>
            <a:ext cx="1239012"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Growth Driver:</a:t>
            </a:r>
            <a:endParaRPr lang="en-US" sz="1200" b="1"/>
          </a:p>
        </p:txBody>
      </p:sp>
      <p:sp>
        <p:nvSpPr>
          <p:cNvPr id="44" name="Text 39"/>
          <p:cNvSpPr txBox="1"/>
          <p:nvPr/>
        </p:nvSpPr>
        <p:spPr>
          <a:xfrm>
            <a:off x="6626657" y="5516286"/>
            <a:ext cx="277246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Membership growth and retention</a:t>
            </a:r>
            <a:endParaRPr lang="en-US" sz="1200"/>
          </a:p>
        </p:txBody>
      </p:sp>
      <p:pic>
        <p:nvPicPr>
          <p:cNvPr id="45" name="Image 3" descr="preencoded.png"/>
          <p:cNvPicPr>
            <a:picLocks noChangeAspect="1"/>
          </p:cNvPicPr>
          <p:nvPr/>
        </p:nvPicPr>
        <p:blipFill>
          <a:blip r:embed="rId6"/>
          <a:srcRect/>
          <a:stretch/>
        </p:blipFill>
        <p:spPr>
          <a:xfrm>
            <a:off x="6341365" y="5832043"/>
            <a:ext cx="133502" cy="133502"/>
          </a:xfrm>
          <a:prstGeom prst="rect">
            <a:avLst/>
          </a:prstGeom>
        </p:spPr>
      </p:pic>
      <p:sp>
        <p:nvSpPr>
          <p:cNvPr id="46" name="Text 40"/>
          <p:cNvSpPr txBox="1"/>
          <p:nvPr/>
        </p:nvSpPr>
        <p:spPr>
          <a:xfrm>
            <a:off x="6626657" y="6061505"/>
            <a:ext cx="26481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Strengthened soccer community</a:t>
            </a:r>
            <a:endParaRPr lang="en-US" sz="1200"/>
          </a:p>
        </p:txBody>
      </p:sp>
      <p:sp>
        <p:nvSpPr>
          <p:cNvPr id="49" name="Shape 43"/>
          <p:cNvSpPr/>
          <p:nvPr/>
        </p:nvSpPr>
        <p:spPr>
          <a:xfrm>
            <a:off x="0" y="6819595"/>
            <a:ext cx="12191695" cy="38405"/>
          </a:xfrm>
          <a:prstGeom prst="rect">
            <a:avLst/>
          </a:prstGeom>
          <a:solidFill>
            <a:srgbClr val="003366"/>
          </a:solidFill>
          <a:ln/>
        </p:spPr>
        <p:txBody>
          <a:bodyPr/>
          <a:lstStyle/>
          <a:p>
            <a:endParaRPr lang="en-US"/>
          </a:p>
        </p:txBody>
      </p:sp>
      <p:sp>
        <p:nvSpPr>
          <p:cNvPr id="51" name="Shape 2">
            <a:extLst>
              <a:ext uri="{FF2B5EF4-FFF2-40B4-BE49-F238E27FC236}">
                <a16:creationId xmlns:a16="http://schemas.microsoft.com/office/drawing/2014/main" id="{33DD7DC4-B82B-9879-1E7D-EDA1B67F943A}"/>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52" name="Text 3">
            <a:extLst>
              <a:ext uri="{FF2B5EF4-FFF2-40B4-BE49-F238E27FC236}">
                <a16:creationId xmlns:a16="http://schemas.microsoft.com/office/drawing/2014/main" id="{D6287070-5C38-AF26-C055-4D56D0804B37}"/>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3</a:t>
            </a:r>
            <a:endParaRPr lang="en-US" sz="1600"/>
          </a:p>
        </p:txBody>
      </p:sp>
      <p:sp>
        <p:nvSpPr>
          <p:cNvPr id="53" name="Shape 4">
            <a:extLst>
              <a:ext uri="{FF2B5EF4-FFF2-40B4-BE49-F238E27FC236}">
                <a16:creationId xmlns:a16="http://schemas.microsoft.com/office/drawing/2014/main" id="{3A8FD31E-3FDF-CF4E-D757-858924E20394}"/>
              </a:ext>
            </a:extLst>
          </p:cNvPr>
          <p:cNvSpPr/>
          <p:nvPr/>
        </p:nvSpPr>
        <p:spPr>
          <a:xfrm>
            <a:off x="533095" y="1208837"/>
            <a:ext cx="11125505" cy="19202"/>
          </a:xfrm>
          <a:prstGeom prst="rect">
            <a:avLst/>
          </a:prstGeom>
          <a:solidFill>
            <a:srgbClr val="003366"/>
          </a:solidFill>
          <a:ln/>
        </p:spPr>
        <p:txBody>
          <a:bodyPr/>
          <a:lstStyle/>
          <a:p>
            <a:endParaRPr lang="en-US"/>
          </a:p>
        </p:txBody>
      </p:sp>
      <p:pic>
        <p:nvPicPr>
          <p:cNvPr id="54" name="Image 4" descr="preencoded.png">
            <a:extLst>
              <a:ext uri="{FF2B5EF4-FFF2-40B4-BE49-F238E27FC236}">
                <a16:creationId xmlns:a16="http://schemas.microsoft.com/office/drawing/2014/main" id="{FF611D12-D670-B5C0-025F-F46B6133CA7D}"/>
              </a:ext>
            </a:extLst>
          </p:cNvPr>
          <p:cNvPicPr>
            <a:picLocks noChangeAspect="1"/>
          </p:cNvPicPr>
          <p:nvPr/>
        </p:nvPicPr>
        <p:blipFill>
          <a:blip r:embed="rId7"/>
          <a:srcRect l="-1648" r="-1648"/>
          <a:stretch/>
        </p:blipFill>
        <p:spPr>
          <a:xfrm>
            <a:off x="623621" y="2144505"/>
            <a:ext cx="85954" cy="95098"/>
          </a:xfrm>
          <a:prstGeom prst="rect">
            <a:avLst/>
          </a:prstGeom>
        </p:spPr>
      </p:pic>
      <p:pic>
        <p:nvPicPr>
          <p:cNvPr id="55" name="Image 4" descr="preencoded.png">
            <a:extLst>
              <a:ext uri="{FF2B5EF4-FFF2-40B4-BE49-F238E27FC236}">
                <a16:creationId xmlns:a16="http://schemas.microsoft.com/office/drawing/2014/main" id="{2A9AA78E-B4BC-E746-F18E-77B56D55732D}"/>
              </a:ext>
            </a:extLst>
          </p:cNvPr>
          <p:cNvPicPr>
            <a:picLocks noChangeAspect="1"/>
          </p:cNvPicPr>
          <p:nvPr/>
        </p:nvPicPr>
        <p:blipFill>
          <a:blip r:embed="rId7"/>
          <a:srcRect l="-1648" r="-1648"/>
          <a:stretch/>
        </p:blipFill>
        <p:spPr>
          <a:xfrm>
            <a:off x="623621" y="2420231"/>
            <a:ext cx="85954" cy="95098"/>
          </a:xfrm>
          <a:prstGeom prst="rect">
            <a:avLst/>
          </a:prstGeom>
        </p:spPr>
      </p:pic>
      <p:pic>
        <p:nvPicPr>
          <p:cNvPr id="56" name="Image 4" descr="preencoded.png">
            <a:extLst>
              <a:ext uri="{FF2B5EF4-FFF2-40B4-BE49-F238E27FC236}">
                <a16:creationId xmlns:a16="http://schemas.microsoft.com/office/drawing/2014/main" id="{B013ABBA-934A-D887-AF8E-C917387289BC}"/>
              </a:ext>
            </a:extLst>
          </p:cNvPr>
          <p:cNvPicPr>
            <a:picLocks noChangeAspect="1"/>
          </p:cNvPicPr>
          <p:nvPr/>
        </p:nvPicPr>
        <p:blipFill>
          <a:blip r:embed="rId7"/>
          <a:srcRect l="-1648" r="-1648"/>
          <a:stretch/>
        </p:blipFill>
        <p:spPr>
          <a:xfrm>
            <a:off x="623621" y="2687202"/>
            <a:ext cx="85954" cy="95098"/>
          </a:xfrm>
          <a:prstGeom prst="rect">
            <a:avLst/>
          </a:prstGeom>
        </p:spPr>
      </p:pic>
      <p:pic>
        <p:nvPicPr>
          <p:cNvPr id="57" name="Image 4" descr="preencoded.png">
            <a:extLst>
              <a:ext uri="{FF2B5EF4-FFF2-40B4-BE49-F238E27FC236}">
                <a16:creationId xmlns:a16="http://schemas.microsoft.com/office/drawing/2014/main" id="{16B1EE92-9A7A-9F4F-48DF-5685FC3CEDF9}"/>
              </a:ext>
            </a:extLst>
          </p:cNvPr>
          <p:cNvPicPr>
            <a:picLocks noChangeAspect="1"/>
          </p:cNvPicPr>
          <p:nvPr/>
        </p:nvPicPr>
        <p:blipFill>
          <a:blip r:embed="rId7"/>
          <a:srcRect l="-1648" r="-1648"/>
          <a:stretch/>
        </p:blipFill>
        <p:spPr>
          <a:xfrm>
            <a:off x="623621" y="2961521"/>
            <a:ext cx="85954" cy="95098"/>
          </a:xfrm>
          <a:prstGeom prst="rect">
            <a:avLst/>
          </a:prstGeom>
        </p:spPr>
      </p:pic>
      <p:pic>
        <p:nvPicPr>
          <p:cNvPr id="58" name="Image 4" descr="preencoded.png">
            <a:extLst>
              <a:ext uri="{FF2B5EF4-FFF2-40B4-BE49-F238E27FC236}">
                <a16:creationId xmlns:a16="http://schemas.microsoft.com/office/drawing/2014/main" id="{4E096672-BBE4-1A97-7342-D6585A7F6D3C}"/>
              </a:ext>
            </a:extLst>
          </p:cNvPr>
          <p:cNvPicPr>
            <a:picLocks noChangeAspect="1"/>
          </p:cNvPicPr>
          <p:nvPr/>
        </p:nvPicPr>
        <p:blipFill>
          <a:blip r:embed="rId7"/>
          <a:srcRect l="-1648" r="-1648"/>
          <a:stretch/>
        </p:blipFill>
        <p:spPr>
          <a:xfrm>
            <a:off x="623621" y="3217625"/>
            <a:ext cx="85954" cy="95098"/>
          </a:xfrm>
          <a:prstGeom prst="rect">
            <a:avLst/>
          </a:prstGeom>
        </p:spPr>
      </p:pic>
      <p:pic>
        <p:nvPicPr>
          <p:cNvPr id="60" name="Image 4" descr="preencoded.png">
            <a:extLst>
              <a:ext uri="{FF2B5EF4-FFF2-40B4-BE49-F238E27FC236}">
                <a16:creationId xmlns:a16="http://schemas.microsoft.com/office/drawing/2014/main" id="{AC9E2088-6633-4229-72F6-8E0F52401469}"/>
              </a:ext>
            </a:extLst>
          </p:cNvPr>
          <p:cNvPicPr>
            <a:picLocks noChangeAspect="1"/>
          </p:cNvPicPr>
          <p:nvPr/>
        </p:nvPicPr>
        <p:blipFill>
          <a:blip r:embed="rId7"/>
          <a:srcRect l="-1648" r="-1648"/>
          <a:stretch/>
        </p:blipFill>
        <p:spPr>
          <a:xfrm>
            <a:off x="613256" y="4300050"/>
            <a:ext cx="85954" cy="95098"/>
          </a:xfrm>
          <a:prstGeom prst="rect">
            <a:avLst/>
          </a:prstGeom>
        </p:spPr>
      </p:pic>
      <p:pic>
        <p:nvPicPr>
          <p:cNvPr id="61" name="Image 4" descr="preencoded.png">
            <a:extLst>
              <a:ext uri="{FF2B5EF4-FFF2-40B4-BE49-F238E27FC236}">
                <a16:creationId xmlns:a16="http://schemas.microsoft.com/office/drawing/2014/main" id="{D6680AF7-BEBB-1BE7-CAB3-EBD38E3FB01E}"/>
              </a:ext>
            </a:extLst>
          </p:cNvPr>
          <p:cNvPicPr>
            <a:picLocks noChangeAspect="1"/>
          </p:cNvPicPr>
          <p:nvPr/>
        </p:nvPicPr>
        <p:blipFill>
          <a:blip r:embed="rId7"/>
          <a:srcRect l="-1648" r="-1648"/>
          <a:stretch/>
        </p:blipFill>
        <p:spPr>
          <a:xfrm>
            <a:off x="613256" y="4575776"/>
            <a:ext cx="85954" cy="95098"/>
          </a:xfrm>
          <a:prstGeom prst="rect">
            <a:avLst/>
          </a:prstGeom>
        </p:spPr>
      </p:pic>
      <p:pic>
        <p:nvPicPr>
          <p:cNvPr id="62" name="Image 4" descr="preencoded.png">
            <a:extLst>
              <a:ext uri="{FF2B5EF4-FFF2-40B4-BE49-F238E27FC236}">
                <a16:creationId xmlns:a16="http://schemas.microsoft.com/office/drawing/2014/main" id="{51735877-336C-550C-35AE-36F62AF3056C}"/>
              </a:ext>
            </a:extLst>
          </p:cNvPr>
          <p:cNvPicPr>
            <a:picLocks noChangeAspect="1"/>
          </p:cNvPicPr>
          <p:nvPr/>
        </p:nvPicPr>
        <p:blipFill>
          <a:blip r:embed="rId7"/>
          <a:srcRect l="-1648" r="-1648"/>
          <a:stretch/>
        </p:blipFill>
        <p:spPr>
          <a:xfrm>
            <a:off x="613256" y="4842747"/>
            <a:ext cx="85954" cy="95098"/>
          </a:xfrm>
          <a:prstGeom prst="rect">
            <a:avLst/>
          </a:prstGeom>
        </p:spPr>
      </p:pic>
      <p:pic>
        <p:nvPicPr>
          <p:cNvPr id="63" name="Image 4" descr="preencoded.png">
            <a:extLst>
              <a:ext uri="{FF2B5EF4-FFF2-40B4-BE49-F238E27FC236}">
                <a16:creationId xmlns:a16="http://schemas.microsoft.com/office/drawing/2014/main" id="{96B79797-B6F7-E603-8F1D-2F5920BEB60C}"/>
              </a:ext>
            </a:extLst>
          </p:cNvPr>
          <p:cNvPicPr>
            <a:picLocks noChangeAspect="1"/>
          </p:cNvPicPr>
          <p:nvPr/>
        </p:nvPicPr>
        <p:blipFill>
          <a:blip r:embed="rId7"/>
          <a:srcRect l="-1648" r="-1648"/>
          <a:stretch/>
        </p:blipFill>
        <p:spPr>
          <a:xfrm>
            <a:off x="613256" y="5117066"/>
            <a:ext cx="85954" cy="95098"/>
          </a:xfrm>
          <a:prstGeom prst="rect">
            <a:avLst/>
          </a:prstGeom>
        </p:spPr>
      </p:pic>
      <p:pic>
        <p:nvPicPr>
          <p:cNvPr id="64" name="Image 4" descr="preencoded.png">
            <a:extLst>
              <a:ext uri="{FF2B5EF4-FFF2-40B4-BE49-F238E27FC236}">
                <a16:creationId xmlns:a16="http://schemas.microsoft.com/office/drawing/2014/main" id="{CD8686CA-9F28-FC89-0E67-A432C51CCAC0}"/>
              </a:ext>
            </a:extLst>
          </p:cNvPr>
          <p:cNvPicPr>
            <a:picLocks noChangeAspect="1"/>
          </p:cNvPicPr>
          <p:nvPr/>
        </p:nvPicPr>
        <p:blipFill>
          <a:blip r:embed="rId7"/>
          <a:srcRect l="-1648" r="-1648"/>
          <a:stretch/>
        </p:blipFill>
        <p:spPr>
          <a:xfrm>
            <a:off x="613256" y="5373170"/>
            <a:ext cx="85954" cy="95098"/>
          </a:xfrm>
          <a:prstGeom prst="rect">
            <a:avLst/>
          </a:prstGeom>
        </p:spPr>
      </p:pic>
      <p:pic>
        <p:nvPicPr>
          <p:cNvPr id="65" name="Image 4" descr="preencoded.png">
            <a:extLst>
              <a:ext uri="{FF2B5EF4-FFF2-40B4-BE49-F238E27FC236}">
                <a16:creationId xmlns:a16="http://schemas.microsoft.com/office/drawing/2014/main" id="{27650E52-F0F4-C0BB-7742-C6C5EA1746B4}"/>
              </a:ext>
            </a:extLst>
          </p:cNvPr>
          <p:cNvPicPr>
            <a:picLocks noChangeAspect="1"/>
          </p:cNvPicPr>
          <p:nvPr/>
        </p:nvPicPr>
        <p:blipFill>
          <a:blip r:embed="rId7"/>
          <a:srcRect l="-1648" r="-1648"/>
          <a:stretch/>
        </p:blipFill>
        <p:spPr>
          <a:xfrm>
            <a:off x="6361835" y="2136483"/>
            <a:ext cx="85954" cy="95098"/>
          </a:xfrm>
          <a:prstGeom prst="rect">
            <a:avLst/>
          </a:prstGeom>
        </p:spPr>
      </p:pic>
      <p:pic>
        <p:nvPicPr>
          <p:cNvPr id="66" name="Image 4" descr="preencoded.png">
            <a:extLst>
              <a:ext uri="{FF2B5EF4-FFF2-40B4-BE49-F238E27FC236}">
                <a16:creationId xmlns:a16="http://schemas.microsoft.com/office/drawing/2014/main" id="{D2A7EF9E-F786-8CE4-9963-D9D3B71B4DA0}"/>
              </a:ext>
            </a:extLst>
          </p:cNvPr>
          <p:cNvPicPr>
            <a:picLocks noChangeAspect="1"/>
          </p:cNvPicPr>
          <p:nvPr/>
        </p:nvPicPr>
        <p:blipFill>
          <a:blip r:embed="rId7"/>
          <a:srcRect l="-1648" r="-1648"/>
          <a:stretch/>
        </p:blipFill>
        <p:spPr>
          <a:xfrm>
            <a:off x="6361835" y="2412209"/>
            <a:ext cx="85954" cy="95098"/>
          </a:xfrm>
          <a:prstGeom prst="rect">
            <a:avLst/>
          </a:prstGeom>
        </p:spPr>
      </p:pic>
      <p:pic>
        <p:nvPicPr>
          <p:cNvPr id="67" name="Image 4" descr="preencoded.png">
            <a:extLst>
              <a:ext uri="{FF2B5EF4-FFF2-40B4-BE49-F238E27FC236}">
                <a16:creationId xmlns:a16="http://schemas.microsoft.com/office/drawing/2014/main" id="{CEF8749E-48F8-B2D3-803F-87D4569EB0C7}"/>
              </a:ext>
            </a:extLst>
          </p:cNvPr>
          <p:cNvPicPr>
            <a:picLocks noChangeAspect="1"/>
          </p:cNvPicPr>
          <p:nvPr/>
        </p:nvPicPr>
        <p:blipFill>
          <a:blip r:embed="rId7"/>
          <a:srcRect l="-1648" r="-1648"/>
          <a:stretch/>
        </p:blipFill>
        <p:spPr>
          <a:xfrm>
            <a:off x="6361835" y="2679180"/>
            <a:ext cx="85954" cy="95098"/>
          </a:xfrm>
          <a:prstGeom prst="rect">
            <a:avLst/>
          </a:prstGeom>
        </p:spPr>
      </p:pic>
      <p:pic>
        <p:nvPicPr>
          <p:cNvPr id="68" name="Image 4" descr="preencoded.png">
            <a:extLst>
              <a:ext uri="{FF2B5EF4-FFF2-40B4-BE49-F238E27FC236}">
                <a16:creationId xmlns:a16="http://schemas.microsoft.com/office/drawing/2014/main" id="{0EF4BB75-EF2B-A4DF-1302-A5E5248200DE}"/>
              </a:ext>
            </a:extLst>
          </p:cNvPr>
          <p:cNvPicPr>
            <a:picLocks noChangeAspect="1"/>
          </p:cNvPicPr>
          <p:nvPr/>
        </p:nvPicPr>
        <p:blipFill>
          <a:blip r:embed="rId7"/>
          <a:srcRect l="-1648" r="-1648"/>
          <a:stretch/>
        </p:blipFill>
        <p:spPr>
          <a:xfrm>
            <a:off x="6361835" y="2953499"/>
            <a:ext cx="85954" cy="95098"/>
          </a:xfrm>
          <a:prstGeom prst="rect">
            <a:avLst/>
          </a:prstGeom>
        </p:spPr>
      </p:pic>
      <p:sp>
        <p:nvSpPr>
          <p:cNvPr id="70" name="Text 3">
            <a:extLst>
              <a:ext uri="{FF2B5EF4-FFF2-40B4-BE49-F238E27FC236}">
                <a16:creationId xmlns:a16="http://schemas.microsoft.com/office/drawing/2014/main" id="{45E5351E-2753-0A9E-14DC-D20726B655AC}"/>
              </a:ext>
            </a:extLst>
          </p:cNvPr>
          <p:cNvSpPr txBox="1"/>
          <p:nvPr/>
        </p:nvSpPr>
        <p:spPr>
          <a:xfrm>
            <a:off x="533095" y="768096"/>
            <a:ext cx="9535465"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Challenges, Feedback, Solutions &amp; Member Benefits</a:t>
            </a:r>
            <a:endParaRPr lang="en-US"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7" name="Text 5"/>
          <p:cNvSpPr txBox="1"/>
          <p:nvPr/>
        </p:nvSpPr>
        <p:spPr>
          <a:xfrm>
            <a:off x="552297" y="767181"/>
            <a:ext cx="7010705"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Key Accomplishments &amp; Narrative Context</a:t>
            </a:r>
            <a:endParaRPr lang="en-US" sz="2400"/>
          </a:p>
        </p:txBody>
      </p:sp>
      <p:pic>
        <p:nvPicPr>
          <p:cNvPr id="8" name="Image 0" descr="preencoded.png"/>
          <p:cNvPicPr>
            <a:picLocks noChangeAspect="1"/>
          </p:cNvPicPr>
          <p:nvPr/>
        </p:nvPicPr>
        <p:blipFill>
          <a:blip r:embed="rId3"/>
          <a:srcRect l="-1528" r="-1528"/>
          <a:stretch/>
        </p:blipFill>
        <p:spPr>
          <a:xfrm>
            <a:off x="533095" y="1580082"/>
            <a:ext cx="161849" cy="209398"/>
          </a:xfrm>
          <a:prstGeom prst="rect">
            <a:avLst/>
          </a:prstGeom>
        </p:spPr>
      </p:pic>
      <p:sp>
        <p:nvSpPr>
          <p:cNvPr id="9" name="Text 6"/>
          <p:cNvSpPr txBox="1"/>
          <p:nvPr/>
        </p:nvSpPr>
        <p:spPr>
          <a:xfrm>
            <a:off x="771754" y="1563623"/>
            <a:ext cx="2576779"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Key Accomplishments</a:t>
            </a:r>
            <a:endParaRPr lang="en-US" sz="1600"/>
          </a:p>
        </p:txBody>
      </p:sp>
      <p:sp>
        <p:nvSpPr>
          <p:cNvPr id="10" name="Shape 7"/>
          <p:cNvSpPr/>
          <p:nvPr/>
        </p:nvSpPr>
        <p:spPr>
          <a:xfrm>
            <a:off x="533095" y="1931211"/>
            <a:ext cx="5447995" cy="3200400"/>
          </a:xfrm>
          <a:prstGeom prst="roundRect">
            <a:avLst>
              <a:gd name="adj" fmla="val 853"/>
            </a:avLst>
          </a:prstGeom>
          <a:solidFill>
            <a:srgbClr val="F7FAFC"/>
          </a:solidFill>
          <a:ln/>
        </p:spPr>
        <p:txBody>
          <a:bodyPr/>
          <a:lstStyle/>
          <a:p>
            <a:endParaRPr lang="en-US"/>
          </a:p>
        </p:txBody>
      </p:sp>
      <p:sp>
        <p:nvSpPr>
          <p:cNvPr id="11" name="Shape 8"/>
          <p:cNvSpPr/>
          <p:nvPr/>
        </p:nvSpPr>
        <p:spPr>
          <a:xfrm>
            <a:off x="533095" y="1931212"/>
            <a:ext cx="38405" cy="3200400"/>
          </a:xfrm>
          <a:prstGeom prst="rect">
            <a:avLst/>
          </a:prstGeom>
          <a:solidFill>
            <a:srgbClr val="EE1F25"/>
          </a:solidFill>
          <a:ln/>
        </p:spPr>
        <p:txBody>
          <a:bodyPr/>
          <a:lstStyle/>
          <a:p>
            <a:endParaRPr lang="en-US"/>
          </a:p>
        </p:txBody>
      </p:sp>
      <p:pic>
        <p:nvPicPr>
          <p:cNvPr id="12" name="Image 1" descr="preencoded.png"/>
          <p:cNvPicPr>
            <a:picLocks noChangeAspect="1"/>
          </p:cNvPicPr>
          <p:nvPr/>
        </p:nvPicPr>
        <p:blipFill>
          <a:blip r:embed="rId4"/>
          <a:srcRect/>
          <a:stretch/>
        </p:blipFill>
        <p:spPr>
          <a:xfrm>
            <a:off x="905256" y="2083917"/>
            <a:ext cx="142646" cy="142646"/>
          </a:xfrm>
          <a:prstGeom prst="rect">
            <a:avLst/>
          </a:prstGeom>
        </p:spPr>
      </p:pic>
      <p:sp>
        <p:nvSpPr>
          <p:cNvPr id="13" name="Text 9"/>
          <p:cNvSpPr txBox="1"/>
          <p:nvPr/>
        </p:nvSpPr>
        <p:spPr>
          <a:xfrm>
            <a:off x="1162202" y="2054656"/>
            <a:ext cx="4732020"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Approved three primary goals: expanding opportunities, increasing participation, and strengthening partnerships</a:t>
            </a:r>
            <a:endParaRPr lang="en-US" sz="1300"/>
          </a:p>
        </p:txBody>
      </p:sp>
      <p:pic>
        <p:nvPicPr>
          <p:cNvPr id="14" name="Image 2" descr="preencoded.png"/>
          <p:cNvPicPr>
            <a:picLocks noChangeAspect="1"/>
          </p:cNvPicPr>
          <p:nvPr/>
        </p:nvPicPr>
        <p:blipFill>
          <a:blip r:embed="rId4"/>
          <a:srcRect/>
          <a:stretch/>
        </p:blipFill>
        <p:spPr>
          <a:xfrm>
            <a:off x="905256" y="2634385"/>
            <a:ext cx="142646" cy="142646"/>
          </a:xfrm>
          <a:prstGeom prst="rect">
            <a:avLst/>
          </a:prstGeom>
        </p:spPr>
      </p:pic>
      <p:sp>
        <p:nvSpPr>
          <p:cNvPr id="15" name="Text 10"/>
          <p:cNvSpPr txBox="1"/>
          <p:nvPr/>
        </p:nvSpPr>
        <p:spPr>
          <a:xfrm>
            <a:off x="1162202" y="2606039"/>
            <a:ext cx="4379976" cy="619963"/>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Piloted the Soccer is Life 8v8 Tournament, which highlighted the need for longer lead times to ensure success</a:t>
            </a:r>
            <a:endParaRPr lang="en-US" sz="1300"/>
          </a:p>
        </p:txBody>
      </p:sp>
      <p:pic>
        <p:nvPicPr>
          <p:cNvPr id="16" name="Image 3" descr="preencoded.png"/>
          <p:cNvPicPr>
            <a:picLocks noChangeAspect="1"/>
          </p:cNvPicPr>
          <p:nvPr/>
        </p:nvPicPr>
        <p:blipFill>
          <a:blip r:embed="rId4"/>
          <a:srcRect/>
          <a:stretch/>
        </p:blipFill>
        <p:spPr>
          <a:xfrm>
            <a:off x="905256" y="3396081"/>
            <a:ext cx="142646" cy="142646"/>
          </a:xfrm>
          <a:prstGeom prst="rect">
            <a:avLst/>
          </a:prstGeom>
        </p:spPr>
      </p:pic>
      <p:sp>
        <p:nvSpPr>
          <p:cNvPr id="17" name="Text 11"/>
          <p:cNvSpPr txBox="1"/>
          <p:nvPr/>
        </p:nvSpPr>
        <p:spPr>
          <a:xfrm>
            <a:off x="1162202" y="3367734"/>
            <a:ext cx="4751222"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Created 12 How-To Guide topics (tournaments, leagues, insurance, facilities, membership value) for Best Practices</a:t>
            </a:r>
            <a:endParaRPr lang="en-US" sz="1300"/>
          </a:p>
        </p:txBody>
      </p:sp>
      <p:pic>
        <p:nvPicPr>
          <p:cNvPr id="18" name="Image 4" descr="preencoded.png"/>
          <p:cNvPicPr>
            <a:picLocks noChangeAspect="1"/>
          </p:cNvPicPr>
          <p:nvPr/>
        </p:nvPicPr>
        <p:blipFill>
          <a:blip r:embed="rId4"/>
          <a:srcRect/>
          <a:stretch/>
        </p:blipFill>
        <p:spPr>
          <a:xfrm>
            <a:off x="905256" y="3965752"/>
            <a:ext cx="142646" cy="142646"/>
          </a:xfrm>
          <a:prstGeom prst="rect">
            <a:avLst/>
          </a:prstGeom>
        </p:spPr>
      </p:pic>
      <p:sp>
        <p:nvSpPr>
          <p:cNvPr id="19" name="Text 12"/>
          <p:cNvSpPr txBox="1"/>
          <p:nvPr/>
        </p:nvSpPr>
        <p:spPr>
          <a:xfrm>
            <a:off x="1162202" y="3936491"/>
            <a:ext cx="4712818"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Launched a member survey to capture what formats are being played across member organizations</a:t>
            </a:r>
            <a:endParaRPr lang="en-US" sz="1300"/>
          </a:p>
        </p:txBody>
      </p:sp>
      <p:pic>
        <p:nvPicPr>
          <p:cNvPr id="20" name="Image 5" descr="preencoded.png"/>
          <p:cNvPicPr>
            <a:picLocks noChangeAspect="1"/>
          </p:cNvPicPr>
          <p:nvPr/>
        </p:nvPicPr>
        <p:blipFill>
          <a:blip r:embed="rId4"/>
          <a:srcRect/>
          <a:stretch/>
        </p:blipFill>
        <p:spPr>
          <a:xfrm>
            <a:off x="905256" y="4560112"/>
            <a:ext cx="142646" cy="142646"/>
          </a:xfrm>
          <a:prstGeom prst="rect">
            <a:avLst/>
          </a:prstGeom>
        </p:spPr>
      </p:pic>
      <p:sp>
        <p:nvSpPr>
          <p:cNvPr id="21" name="Text 13"/>
          <p:cNvSpPr txBox="1"/>
          <p:nvPr/>
        </p:nvSpPr>
        <p:spPr>
          <a:xfrm>
            <a:off x="1162202" y="4531766"/>
            <a:ext cx="4751222"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Shifted focus to bridging the gap between youth and the adult game</a:t>
            </a:r>
            <a:endParaRPr lang="en-US" sz="1300"/>
          </a:p>
        </p:txBody>
      </p:sp>
      <p:pic>
        <p:nvPicPr>
          <p:cNvPr id="22" name="Image 6" descr="preencoded.png"/>
          <p:cNvPicPr>
            <a:picLocks noChangeAspect="1"/>
          </p:cNvPicPr>
          <p:nvPr/>
        </p:nvPicPr>
        <p:blipFill>
          <a:blip r:embed="rId5"/>
          <a:srcRect t="-600" b="-600"/>
          <a:stretch/>
        </p:blipFill>
        <p:spPr>
          <a:xfrm>
            <a:off x="6210605" y="1580082"/>
            <a:ext cx="181051" cy="209398"/>
          </a:xfrm>
          <a:prstGeom prst="rect">
            <a:avLst/>
          </a:prstGeom>
        </p:spPr>
      </p:pic>
      <p:sp>
        <p:nvSpPr>
          <p:cNvPr id="23" name="Text 14"/>
          <p:cNvSpPr txBox="1"/>
          <p:nvPr/>
        </p:nvSpPr>
        <p:spPr>
          <a:xfrm>
            <a:off x="6467551" y="1563623"/>
            <a:ext cx="2052828"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Narrative Context</a:t>
            </a:r>
            <a:endParaRPr lang="en-US" sz="1600"/>
          </a:p>
        </p:txBody>
      </p:sp>
      <p:sp>
        <p:nvSpPr>
          <p:cNvPr id="24" name="Shape 15"/>
          <p:cNvSpPr/>
          <p:nvPr/>
        </p:nvSpPr>
        <p:spPr>
          <a:xfrm>
            <a:off x="6210605" y="1931212"/>
            <a:ext cx="5447995" cy="3400654"/>
          </a:xfrm>
          <a:prstGeom prst="roundRect">
            <a:avLst>
              <a:gd name="adj" fmla="val 603"/>
            </a:avLst>
          </a:prstGeom>
          <a:solidFill>
            <a:srgbClr val="F7FAFC"/>
          </a:solidFill>
          <a:ln/>
        </p:spPr>
        <p:txBody>
          <a:bodyPr/>
          <a:lstStyle/>
          <a:p>
            <a:endParaRPr lang="en-US"/>
          </a:p>
        </p:txBody>
      </p:sp>
      <p:sp>
        <p:nvSpPr>
          <p:cNvPr id="25" name="Shape 16"/>
          <p:cNvSpPr/>
          <p:nvPr/>
        </p:nvSpPr>
        <p:spPr>
          <a:xfrm>
            <a:off x="6210605" y="1931212"/>
            <a:ext cx="38405" cy="3400654"/>
          </a:xfrm>
          <a:prstGeom prst="rect">
            <a:avLst/>
          </a:prstGeom>
          <a:solidFill>
            <a:srgbClr val="274A90"/>
          </a:solidFill>
          <a:ln/>
        </p:spPr>
        <p:txBody>
          <a:bodyPr/>
          <a:lstStyle/>
          <a:p>
            <a:endParaRPr lang="en-US"/>
          </a:p>
        </p:txBody>
      </p:sp>
      <p:sp>
        <p:nvSpPr>
          <p:cNvPr id="26" name="Text 17"/>
          <p:cNvSpPr txBox="1"/>
          <p:nvPr/>
        </p:nvSpPr>
        <p:spPr>
          <a:xfrm>
            <a:off x="6381598" y="2073858"/>
            <a:ext cx="5203850" cy="400507"/>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The WIG 3 Working Group has transitioned from resource development to a vital new focus: bridging the gap between youth and adult soccer.</a:t>
            </a:r>
            <a:endParaRPr lang="en-US" sz="1200"/>
          </a:p>
        </p:txBody>
      </p:sp>
      <p:sp>
        <p:nvSpPr>
          <p:cNvPr id="27" name="Text 18"/>
          <p:cNvSpPr txBox="1"/>
          <p:nvPr/>
        </p:nvSpPr>
        <p:spPr>
          <a:xfrm>
            <a:off x="6381598" y="2617012"/>
            <a:ext cx="5184648" cy="82936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Drawing on lessons from pilot events and the development of How-To Guide topics (now transferred to WIG 2 for Best Practices), the group is working to establish clear pathways that keep players engaged beyond U19.</a:t>
            </a:r>
            <a:endParaRPr lang="en-US" sz="1200"/>
          </a:p>
        </p:txBody>
      </p:sp>
      <p:sp>
        <p:nvSpPr>
          <p:cNvPr id="28" name="Text 19"/>
          <p:cNvSpPr txBox="1"/>
          <p:nvPr/>
        </p:nvSpPr>
        <p:spPr>
          <a:xfrm>
            <a:off x="6381598" y="3588105"/>
            <a:ext cx="5127041" cy="609905"/>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This initiative directly supports USASA's mission to Connect, Build, and Support soccer communities in the U.S. and advances our vision to maximize the adult soccer experience.</a:t>
            </a:r>
            <a:endParaRPr lang="en-US" sz="1200"/>
          </a:p>
        </p:txBody>
      </p:sp>
      <p:sp>
        <p:nvSpPr>
          <p:cNvPr id="29" name="Text 20"/>
          <p:cNvSpPr txBox="1"/>
          <p:nvPr/>
        </p:nvSpPr>
        <p:spPr>
          <a:xfrm>
            <a:off x="6381598" y="4346142"/>
            <a:ext cx="5107838" cy="82936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By emphasizing early engagement, accessible playing formats, strong partnerships, and modern marketing strategies, WIG 3 is helping USASA welcome the next generation of players and ensure the sport's sustained growth.</a:t>
            </a:r>
            <a:endParaRPr lang="en-US" sz="1200"/>
          </a:p>
        </p:txBody>
      </p:sp>
      <p:sp>
        <p:nvSpPr>
          <p:cNvPr id="30" name="Shape 21"/>
          <p:cNvSpPr/>
          <p:nvPr/>
        </p:nvSpPr>
        <p:spPr>
          <a:xfrm>
            <a:off x="0" y="6819595"/>
            <a:ext cx="12191695" cy="38405"/>
          </a:xfrm>
          <a:prstGeom prst="rect">
            <a:avLst/>
          </a:prstGeom>
          <a:solidFill>
            <a:srgbClr val="003366"/>
          </a:solidFill>
          <a:ln/>
        </p:spPr>
        <p:txBody>
          <a:bodyPr/>
          <a:lstStyle/>
          <a:p>
            <a:endParaRPr lang="en-US"/>
          </a:p>
        </p:txBody>
      </p:sp>
      <p:sp>
        <p:nvSpPr>
          <p:cNvPr id="39" name="Shape 2">
            <a:extLst>
              <a:ext uri="{FF2B5EF4-FFF2-40B4-BE49-F238E27FC236}">
                <a16:creationId xmlns:a16="http://schemas.microsoft.com/office/drawing/2014/main" id="{FED352BD-5541-E7D0-9A09-09C95117B1A9}"/>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40" name="Text 3">
            <a:extLst>
              <a:ext uri="{FF2B5EF4-FFF2-40B4-BE49-F238E27FC236}">
                <a16:creationId xmlns:a16="http://schemas.microsoft.com/office/drawing/2014/main" id="{3018FC21-8988-2E6C-98FF-373254BB95D0}"/>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3</a:t>
            </a:r>
            <a:endParaRPr lang="en-US" sz="1600"/>
          </a:p>
        </p:txBody>
      </p:sp>
      <p:sp>
        <p:nvSpPr>
          <p:cNvPr id="41" name="Shape 4">
            <a:extLst>
              <a:ext uri="{FF2B5EF4-FFF2-40B4-BE49-F238E27FC236}">
                <a16:creationId xmlns:a16="http://schemas.microsoft.com/office/drawing/2014/main" id="{332359EC-0715-066C-0CEB-C6CFF3B4605B}"/>
              </a:ext>
            </a:extLst>
          </p:cNvPr>
          <p:cNvSpPr/>
          <p:nvPr/>
        </p:nvSpPr>
        <p:spPr>
          <a:xfrm>
            <a:off x="533095" y="1208837"/>
            <a:ext cx="11125505" cy="19202"/>
          </a:xfrm>
          <a:prstGeom prst="rect">
            <a:avLst/>
          </a:prstGeom>
          <a:solidFill>
            <a:srgbClr val="003366"/>
          </a:solidFill>
          <a:ln/>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453796"/>
            <a:ext cx="12191695" cy="6556349"/>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4" name="Shape 2"/>
          <p:cNvSpPr/>
          <p:nvPr/>
        </p:nvSpPr>
        <p:spPr>
          <a:xfrm>
            <a:off x="609905" y="1047902"/>
            <a:ext cx="10972800" cy="19202"/>
          </a:xfrm>
          <a:prstGeom prst="rect">
            <a:avLst/>
          </a:prstGeom>
          <a:solidFill>
            <a:srgbClr val="003366"/>
          </a:solidFill>
          <a:ln/>
        </p:spPr>
        <p:txBody>
          <a:bodyPr/>
          <a:lstStyle/>
          <a:p>
            <a:endParaRPr lang="en-US"/>
          </a:p>
        </p:txBody>
      </p:sp>
      <p:sp>
        <p:nvSpPr>
          <p:cNvPr id="5" name="Text 3"/>
          <p:cNvSpPr txBox="1"/>
          <p:nvPr/>
        </p:nvSpPr>
        <p:spPr>
          <a:xfrm>
            <a:off x="609905" y="504749"/>
            <a:ext cx="6220663" cy="419710"/>
          </a:xfrm>
          <a:prstGeom prst="rect">
            <a:avLst/>
          </a:prstGeom>
          <a:noFill/>
          <a:ln/>
        </p:spPr>
        <p:txBody>
          <a:bodyPr wrap="square" lIns="0" tIns="0" rIns="0" bIns="0" rtlCol="0" anchor="ctr"/>
          <a:lstStyle/>
          <a:p>
            <a:pPr marL="0" indent="0" algn="l">
              <a:buNone/>
            </a:pPr>
            <a:r>
              <a:rPr lang="en-US" sz="2700" b="1">
                <a:solidFill>
                  <a:srgbClr val="003366"/>
                </a:solidFill>
                <a:latin typeface="Montserrat" pitchFamily="34" charset="0"/>
                <a:ea typeface="Montserrat" pitchFamily="34" charset="-122"/>
                <a:cs typeface="Montserrat" pitchFamily="34" charset="-120"/>
              </a:rPr>
              <a:t>Agenda &amp; Presentation Overview</a:t>
            </a:r>
            <a:endParaRPr lang="en-US" sz="2700"/>
          </a:p>
        </p:txBody>
      </p:sp>
      <p:sp>
        <p:nvSpPr>
          <p:cNvPr id="6" name="Text 4"/>
          <p:cNvSpPr txBox="1"/>
          <p:nvPr/>
        </p:nvSpPr>
        <p:spPr>
          <a:xfrm>
            <a:off x="654296" y="1695169"/>
            <a:ext cx="490566" cy="151630"/>
          </a:xfrm>
          <a:prstGeom prst="rect">
            <a:avLst/>
          </a:prstGeom>
          <a:noFill/>
          <a:ln/>
        </p:spPr>
        <p:txBody>
          <a:bodyPr wrap="square" lIns="0" tIns="0" rIns="0" bIns="0" rtlCol="0" anchor="ctr"/>
          <a:lstStyle/>
          <a:p>
            <a:pPr marL="0" indent="0" algn="l">
              <a:buNone/>
            </a:pPr>
            <a:r>
              <a:rPr lang="en-US" sz="2400" b="1" dirty="0">
                <a:solidFill>
                  <a:srgbClr val="EE1E24"/>
                </a:solidFill>
                <a:latin typeface="Montserrat" pitchFamily="34" charset="0"/>
                <a:ea typeface="Montserrat" pitchFamily="34" charset="-122"/>
                <a:cs typeface="Montserrat" pitchFamily="34" charset="-120"/>
              </a:rPr>
              <a:t>1.</a:t>
            </a:r>
            <a:endParaRPr lang="en-US" sz="2400" dirty="0"/>
          </a:p>
        </p:txBody>
      </p:sp>
      <p:sp>
        <p:nvSpPr>
          <p:cNvPr id="7" name="Text 5"/>
          <p:cNvSpPr txBox="1"/>
          <p:nvPr/>
        </p:nvSpPr>
        <p:spPr>
          <a:xfrm>
            <a:off x="633414" y="2203923"/>
            <a:ext cx="561127" cy="151630"/>
          </a:xfrm>
          <a:prstGeom prst="rect">
            <a:avLst/>
          </a:prstGeom>
          <a:noFill/>
          <a:ln/>
        </p:spPr>
        <p:txBody>
          <a:bodyPr wrap="square" lIns="0" tIns="0" rIns="0" bIns="0" rtlCol="0" anchor="ctr"/>
          <a:lstStyle/>
          <a:p>
            <a:pPr marL="0" indent="0" algn="l">
              <a:buNone/>
            </a:pPr>
            <a:r>
              <a:rPr lang="en-US" sz="2400" b="1" dirty="0">
                <a:solidFill>
                  <a:srgbClr val="EE1E24"/>
                </a:solidFill>
                <a:latin typeface="Montserrat" pitchFamily="34" charset="0"/>
                <a:ea typeface="Montserrat" pitchFamily="34" charset="-122"/>
                <a:cs typeface="Montserrat" pitchFamily="34" charset="-120"/>
              </a:rPr>
              <a:t>2.</a:t>
            </a:r>
            <a:endParaRPr lang="en-US" sz="2400" dirty="0"/>
          </a:p>
        </p:txBody>
      </p:sp>
      <p:sp>
        <p:nvSpPr>
          <p:cNvPr id="8" name="Text 6"/>
          <p:cNvSpPr txBox="1"/>
          <p:nvPr/>
        </p:nvSpPr>
        <p:spPr>
          <a:xfrm>
            <a:off x="643863" y="2703602"/>
            <a:ext cx="561127" cy="151630"/>
          </a:xfrm>
          <a:prstGeom prst="rect">
            <a:avLst/>
          </a:prstGeom>
          <a:noFill/>
          <a:ln/>
        </p:spPr>
        <p:txBody>
          <a:bodyPr wrap="square" lIns="0" tIns="0" rIns="0" bIns="0" rtlCol="0" anchor="ctr"/>
          <a:lstStyle/>
          <a:p>
            <a:pPr marL="0" indent="0" algn="l">
              <a:buNone/>
            </a:pPr>
            <a:r>
              <a:rPr lang="en-US" sz="2400" b="1" dirty="0">
                <a:solidFill>
                  <a:srgbClr val="EE1E24"/>
                </a:solidFill>
                <a:latin typeface="Montserrat" pitchFamily="34" charset="0"/>
                <a:ea typeface="Montserrat" pitchFamily="34" charset="-122"/>
                <a:cs typeface="Montserrat" pitchFamily="34" charset="-120"/>
              </a:rPr>
              <a:t>3.</a:t>
            </a:r>
            <a:endParaRPr lang="en-US" sz="2400" dirty="0"/>
          </a:p>
        </p:txBody>
      </p:sp>
      <p:sp>
        <p:nvSpPr>
          <p:cNvPr id="9" name="Text 7"/>
          <p:cNvSpPr txBox="1"/>
          <p:nvPr/>
        </p:nvSpPr>
        <p:spPr>
          <a:xfrm>
            <a:off x="643863" y="3201193"/>
            <a:ext cx="596407" cy="151630"/>
          </a:xfrm>
          <a:prstGeom prst="rect">
            <a:avLst/>
          </a:prstGeom>
          <a:noFill/>
          <a:ln/>
        </p:spPr>
        <p:txBody>
          <a:bodyPr wrap="square" lIns="0" tIns="0" rIns="0" bIns="0" rtlCol="0" anchor="ctr"/>
          <a:lstStyle/>
          <a:p>
            <a:pPr marL="0" indent="0" algn="l">
              <a:buNone/>
            </a:pPr>
            <a:r>
              <a:rPr lang="en-US" sz="2400" b="1" dirty="0">
                <a:solidFill>
                  <a:srgbClr val="EE1E24"/>
                </a:solidFill>
                <a:latin typeface="Montserrat" pitchFamily="34" charset="0"/>
                <a:ea typeface="Montserrat" pitchFamily="34" charset="-122"/>
                <a:cs typeface="Montserrat" pitchFamily="34" charset="-120"/>
              </a:rPr>
              <a:t>4.</a:t>
            </a:r>
            <a:endParaRPr lang="en-US" sz="2400" dirty="0"/>
          </a:p>
        </p:txBody>
      </p:sp>
      <p:sp>
        <p:nvSpPr>
          <p:cNvPr id="14" name="Text 12"/>
          <p:cNvSpPr txBox="1"/>
          <p:nvPr/>
        </p:nvSpPr>
        <p:spPr>
          <a:xfrm>
            <a:off x="1165906" y="2205995"/>
            <a:ext cx="3569885" cy="147485"/>
          </a:xfrm>
          <a:prstGeom prst="rect">
            <a:avLst/>
          </a:prstGeom>
          <a:noFill/>
          <a:ln/>
        </p:spPr>
        <p:txBody>
          <a:bodyPr wrap="square" lIns="0" tIns="0" rIns="0" bIns="0" rtlCol="0" anchor="ctr"/>
          <a:lstStyle/>
          <a:p>
            <a:pPr marL="0" indent="0" algn="l">
              <a:buNone/>
            </a:pPr>
            <a:r>
              <a:rPr lang="en-US" sz="2400" dirty="0">
                <a:solidFill>
                  <a:srgbClr val="333333"/>
                </a:solidFill>
                <a:latin typeface="Montserrat" pitchFamily="34" charset="0"/>
              </a:rPr>
              <a:t>Member Feedback</a:t>
            </a:r>
            <a:endParaRPr lang="en-US" sz="2400" dirty="0"/>
          </a:p>
        </p:txBody>
      </p:sp>
      <p:sp>
        <p:nvSpPr>
          <p:cNvPr id="15" name="Text 13"/>
          <p:cNvSpPr txBox="1"/>
          <p:nvPr/>
        </p:nvSpPr>
        <p:spPr>
          <a:xfrm>
            <a:off x="1139359" y="2696193"/>
            <a:ext cx="4865333" cy="151630"/>
          </a:xfrm>
          <a:prstGeom prst="rect">
            <a:avLst/>
          </a:prstGeom>
          <a:noFill/>
          <a:ln/>
        </p:spPr>
        <p:txBody>
          <a:bodyPr wrap="square" lIns="0" tIns="0" rIns="0" bIns="0" rtlCol="0" anchor="ctr"/>
          <a:lstStyle/>
          <a:p>
            <a:pPr marL="0" indent="0" algn="l">
              <a:buNone/>
            </a:pPr>
            <a:r>
              <a:rPr lang="en-US" sz="2400" dirty="0">
                <a:solidFill>
                  <a:srgbClr val="333333"/>
                </a:solidFill>
                <a:latin typeface="Montserrat" pitchFamily="34" charset="0"/>
                <a:ea typeface="Montserrat" pitchFamily="34" charset="-122"/>
                <a:cs typeface="Montserrat" pitchFamily="34" charset="-120"/>
              </a:rPr>
              <a:t>WIG High Level Structure</a:t>
            </a:r>
            <a:endParaRPr lang="en-US" sz="2400" dirty="0"/>
          </a:p>
        </p:txBody>
      </p:sp>
      <p:sp>
        <p:nvSpPr>
          <p:cNvPr id="16" name="Text 14"/>
          <p:cNvSpPr txBox="1"/>
          <p:nvPr/>
        </p:nvSpPr>
        <p:spPr>
          <a:xfrm>
            <a:off x="1165906" y="3208554"/>
            <a:ext cx="3222961" cy="151630"/>
          </a:xfrm>
          <a:prstGeom prst="rect">
            <a:avLst/>
          </a:prstGeom>
          <a:noFill/>
          <a:ln/>
        </p:spPr>
        <p:txBody>
          <a:bodyPr wrap="square" lIns="0" tIns="0" rIns="0" bIns="0" rtlCol="0" anchor="ctr"/>
          <a:lstStyle/>
          <a:p>
            <a:pPr marL="0" indent="0" algn="l">
              <a:buNone/>
            </a:pPr>
            <a:r>
              <a:rPr lang="en-US" sz="2400" dirty="0">
                <a:solidFill>
                  <a:srgbClr val="333333"/>
                </a:solidFill>
                <a:latin typeface="Montserrat" pitchFamily="34" charset="0"/>
                <a:ea typeface="Montserrat" pitchFamily="34" charset="-122"/>
                <a:cs typeface="Montserrat" pitchFamily="34" charset="-120"/>
              </a:rPr>
              <a:t>WIG 1 – 5 Details</a:t>
            </a:r>
            <a:endParaRPr lang="en-US" sz="2400" dirty="0"/>
          </a:p>
        </p:txBody>
      </p:sp>
      <p:sp>
        <p:nvSpPr>
          <p:cNvPr id="21" name="Text 19"/>
          <p:cNvSpPr txBox="1"/>
          <p:nvPr/>
        </p:nvSpPr>
        <p:spPr>
          <a:xfrm>
            <a:off x="1204990" y="3750717"/>
            <a:ext cx="4305887" cy="151630"/>
          </a:xfrm>
          <a:prstGeom prst="rect">
            <a:avLst/>
          </a:prstGeom>
          <a:noFill/>
          <a:ln/>
        </p:spPr>
        <p:txBody>
          <a:bodyPr wrap="square" lIns="0" tIns="0" rIns="0" bIns="0" rtlCol="0" anchor="ctr"/>
          <a:lstStyle/>
          <a:p>
            <a:pPr marL="0" indent="0" algn="l">
              <a:buNone/>
            </a:pPr>
            <a:r>
              <a:rPr lang="en-US" sz="2400" dirty="0">
                <a:solidFill>
                  <a:srgbClr val="333333"/>
                </a:solidFill>
                <a:latin typeface="Montserrat" pitchFamily="34" charset="0"/>
                <a:ea typeface="Montserrat" pitchFamily="34" charset="-122"/>
                <a:cs typeface="Montserrat" pitchFamily="34" charset="-120"/>
              </a:rPr>
              <a:t>Next Steps</a:t>
            </a:r>
            <a:endParaRPr lang="en-US" sz="2400" dirty="0"/>
          </a:p>
        </p:txBody>
      </p:sp>
      <p:sp>
        <p:nvSpPr>
          <p:cNvPr id="22" name="Shape 20"/>
          <p:cNvSpPr/>
          <p:nvPr/>
        </p:nvSpPr>
        <p:spPr>
          <a:xfrm>
            <a:off x="5760930" y="1549763"/>
            <a:ext cx="4996586" cy="2924252"/>
          </a:xfrm>
          <a:prstGeom prst="roundRect">
            <a:avLst>
              <a:gd name="adj" fmla="val 967"/>
            </a:avLst>
          </a:prstGeom>
          <a:solidFill>
            <a:srgbClr val="F9FAFB"/>
          </a:solidFill>
          <a:ln/>
        </p:spPr>
        <p:txBody>
          <a:bodyPr/>
          <a:lstStyle/>
          <a:p>
            <a:endParaRPr lang="en-US"/>
          </a:p>
        </p:txBody>
      </p:sp>
      <p:sp>
        <p:nvSpPr>
          <p:cNvPr id="23" name="Shape 21"/>
          <p:cNvSpPr/>
          <p:nvPr/>
        </p:nvSpPr>
        <p:spPr>
          <a:xfrm>
            <a:off x="5777199" y="1564800"/>
            <a:ext cx="38405" cy="2926080"/>
          </a:xfrm>
          <a:prstGeom prst="rect">
            <a:avLst/>
          </a:prstGeom>
          <a:solidFill>
            <a:srgbClr val="EE1E24"/>
          </a:solidFill>
          <a:ln/>
        </p:spPr>
        <p:txBody>
          <a:bodyPr/>
          <a:lstStyle/>
          <a:p>
            <a:endParaRPr lang="en-US"/>
          </a:p>
        </p:txBody>
      </p:sp>
      <p:sp>
        <p:nvSpPr>
          <p:cNvPr id="24" name="Text 22"/>
          <p:cNvSpPr txBox="1"/>
          <p:nvPr/>
        </p:nvSpPr>
        <p:spPr>
          <a:xfrm>
            <a:off x="6027020" y="1806709"/>
            <a:ext cx="3986784" cy="210312"/>
          </a:xfrm>
          <a:prstGeom prst="rect">
            <a:avLst/>
          </a:prstGeom>
          <a:noFill/>
          <a:ln/>
        </p:spPr>
        <p:txBody>
          <a:bodyPr wrap="square" lIns="0" tIns="0" rIns="0" bIns="0" rtlCol="0" anchor="ctr"/>
          <a:lstStyle/>
          <a:p>
            <a:pPr marL="0" indent="0" algn="l">
              <a:buNone/>
            </a:pPr>
            <a:r>
              <a:rPr lang="en-US" sz="1300">
                <a:solidFill>
                  <a:srgbClr val="374151"/>
                </a:solidFill>
                <a:latin typeface="Montserrat" pitchFamily="34" charset="0"/>
                <a:ea typeface="Montserrat" pitchFamily="34" charset="-122"/>
                <a:cs typeface="Montserrat" pitchFamily="34" charset="-120"/>
              </a:rPr>
              <a:t>Each Working Group (WIG) section includes:</a:t>
            </a:r>
            <a:endParaRPr lang="en-US" sz="1300"/>
          </a:p>
        </p:txBody>
      </p:sp>
      <p:pic>
        <p:nvPicPr>
          <p:cNvPr id="25" name="Image 0" descr="preencoded.png"/>
          <p:cNvPicPr>
            <a:picLocks noChangeAspect="1"/>
          </p:cNvPicPr>
          <p:nvPr/>
        </p:nvPicPr>
        <p:blipFill>
          <a:blip r:embed="rId3"/>
          <a:srcRect l="-1648" r="-1648"/>
          <a:stretch/>
        </p:blipFill>
        <p:spPr>
          <a:xfrm>
            <a:off x="6313227" y="2219104"/>
            <a:ext cx="85954" cy="95098"/>
          </a:xfrm>
          <a:prstGeom prst="rect">
            <a:avLst/>
          </a:prstGeom>
        </p:spPr>
      </p:pic>
      <p:sp>
        <p:nvSpPr>
          <p:cNvPr id="26" name="Text 23"/>
          <p:cNvSpPr txBox="1"/>
          <p:nvPr/>
        </p:nvSpPr>
        <p:spPr>
          <a:xfrm>
            <a:off x="6513481" y="2178870"/>
            <a:ext cx="20674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Working Group Members</a:t>
            </a:r>
            <a:endParaRPr lang="en-US" sz="1200"/>
          </a:p>
        </p:txBody>
      </p:sp>
      <p:pic>
        <p:nvPicPr>
          <p:cNvPr id="27" name="Image 1" descr="preencoded.png"/>
          <p:cNvPicPr>
            <a:picLocks noChangeAspect="1"/>
          </p:cNvPicPr>
          <p:nvPr/>
        </p:nvPicPr>
        <p:blipFill>
          <a:blip r:embed="rId3"/>
          <a:srcRect l="-1648" r="-1648"/>
          <a:stretch/>
        </p:blipFill>
        <p:spPr>
          <a:xfrm>
            <a:off x="6313227" y="2562004"/>
            <a:ext cx="85954" cy="95098"/>
          </a:xfrm>
          <a:prstGeom prst="rect">
            <a:avLst/>
          </a:prstGeom>
        </p:spPr>
      </p:pic>
      <p:sp>
        <p:nvSpPr>
          <p:cNvPr id="28" name="Text 24"/>
          <p:cNvSpPr txBox="1"/>
          <p:nvPr/>
        </p:nvSpPr>
        <p:spPr>
          <a:xfrm>
            <a:off x="6513481" y="2521770"/>
            <a:ext cx="22384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Meeting Dates &amp; Frequency</a:t>
            </a:r>
            <a:endParaRPr lang="en-US" sz="1200"/>
          </a:p>
        </p:txBody>
      </p:sp>
      <p:pic>
        <p:nvPicPr>
          <p:cNvPr id="29" name="Image 2" descr="preencoded.png"/>
          <p:cNvPicPr>
            <a:picLocks noChangeAspect="1"/>
          </p:cNvPicPr>
          <p:nvPr/>
        </p:nvPicPr>
        <p:blipFill>
          <a:blip r:embed="rId3"/>
          <a:srcRect l="-1648" r="-1648"/>
          <a:stretch/>
        </p:blipFill>
        <p:spPr>
          <a:xfrm>
            <a:off x="6313227" y="2866499"/>
            <a:ext cx="85954" cy="95098"/>
          </a:xfrm>
          <a:prstGeom prst="rect">
            <a:avLst/>
          </a:prstGeom>
        </p:spPr>
      </p:pic>
      <p:sp>
        <p:nvSpPr>
          <p:cNvPr id="30" name="Text 25"/>
          <p:cNvSpPr txBox="1"/>
          <p:nvPr/>
        </p:nvSpPr>
        <p:spPr>
          <a:xfrm>
            <a:off x="6513481" y="2826265"/>
            <a:ext cx="18480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Focus &amp; Purpose</a:t>
            </a:r>
            <a:endParaRPr lang="en-US" sz="1200"/>
          </a:p>
        </p:txBody>
      </p:sp>
      <p:pic>
        <p:nvPicPr>
          <p:cNvPr id="31" name="Image 3" descr="preencoded.png"/>
          <p:cNvPicPr>
            <a:picLocks noChangeAspect="1"/>
          </p:cNvPicPr>
          <p:nvPr/>
        </p:nvPicPr>
        <p:blipFill>
          <a:blip r:embed="rId3"/>
          <a:srcRect l="-1648" r="-1648"/>
          <a:stretch/>
        </p:blipFill>
        <p:spPr>
          <a:xfrm>
            <a:off x="6313227" y="3170994"/>
            <a:ext cx="85954" cy="95098"/>
          </a:xfrm>
          <a:prstGeom prst="rect">
            <a:avLst/>
          </a:prstGeom>
        </p:spPr>
      </p:pic>
      <p:sp>
        <p:nvSpPr>
          <p:cNvPr id="32" name="Text 26"/>
          <p:cNvSpPr txBox="1"/>
          <p:nvPr/>
        </p:nvSpPr>
        <p:spPr>
          <a:xfrm>
            <a:off x="6513481" y="3130761"/>
            <a:ext cx="220096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Timelines &amp; Status Updates</a:t>
            </a:r>
            <a:endParaRPr lang="en-US" sz="1200"/>
          </a:p>
        </p:txBody>
      </p:sp>
      <p:pic>
        <p:nvPicPr>
          <p:cNvPr id="33" name="Image 4" descr="preencoded.png"/>
          <p:cNvPicPr>
            <a:picLocks noChangeAspect="1"/>
          </p:cNvPicPr>
          <p:nvPr/>
        </p:nvPicPr>
        <p:blipFill>
          <a:blip r:embed="rId3"/>
          <a:srcRect l="-1648" r="-1648"/>
          <a:stretch/>
        </p:blipFill>
        <p:spPr>
          <a:xfrm>
            <a:off x="6313227" y="3476404"/>
            <a:ext cx="85954" cy="95098"/>
          </a:xfrm>
          <a:prstGeom prst="rect">
            <a:avLst/>
          </a:prstGeom>
        </p:spPr>
      </p:pic>
      <p:sp>
        <p:nvSpPr>
          <p:cNvPr id="34" name="Text 27"/>
          <p:cNvSpPr txBox="1"/>
          <p:nvPr/>
        </p:nvSpPr>
        <p:spPr>
          <a:xfrm>
            <a:off x="6513480" y="3436170"/>
            <a:ext cx="4520967" cy="210312"/>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Challenges, Feedback, Solutions &amp; Member Benefits</a:t>
            </a:r>
            <a:endParaRPr lang="en-US" sz="1200"/>
          </a:p>
        </p:txBody>
      </p:sp>
      <p:sp>
        <p:nvSpPr>
          <p:cNvPr id="37" name="Shape 30"/>
          <p:cNvSpPr/>
          <p:nvPr/>
        </p:nvSpPr>
        <p:spPr>
          <a:xfrm>
            <a:off x="0" y="6967149"/>
            <a:ext cx="12191695" cy="38405"/>
          </a:xfrm>
          <a:prstGeom prst="rect">
            <a:avLst/>
          </a:prstGeom>
          <a:solidFill>
            <a:srgbClr val="003366"/>
          </a:solidFill>
          <a:ln/>
        </p:spPr>
        <p:txBody>
          <a:bodyPr/>
          <a:lstStyle/>
          <a:p>
            <a:endParaRPr lang="en-US"/>
          </a:p>
        </p:txBody>
      </p:sp>
      <p:pic>
        <p:nvPicPr>
          <p:cNvPr id="38" name="Image 0" descr="https://page.gensparksite.com/slides_images/c77829ea3bd24ac393bbcd5b4a9761e7.png">
            <a:extLst>
              <a:ext uri="{FF2B5EF4-FFF2-40B4-BE49-F238E27FC236}">
                <a16:creationId xmlns:a16="http://schemas.microsoft.com/office/drawing/2014/main" id="{B77C5F0C-9BD1-1E98-0D4B-4C0891DA13F0}"/>
              </a:ext>
            </a:extLst>
          </p:cNvPr>
          <p:cNvPicPr>
            <a:picLocks noChangeAspect="1"/>
          </p:cNvPicPr>
          <p:nvPr/>
        </p:nvPicPr>
        <p:blipFill>
          <a:blip r:embed="rId4"/>
          <a:srcRect/>
          <a:stretch/>
        </p:blipFill>
        <p:spPr>
          <a:xfrm>
            <a:off x="11125505" y="228600"/>
            <a:ext cx="609905" cy="609905"/>
          </a:xfrm>
          <a:prstGeom prst="rect">
            <a:avLst/>
          </a:prstGeom>
        </p:spPr>
      </p:pic>
      <p:sp>
        <p:nvSpPr>
          <p:cNvPr id="39" name="Shape 32">
            <a:extLst>
              <a:ext uri="{FF2B5EF4-FFF2-40B4-BE49-F238E27FC236}">
                <a16:creationId xmlns:a16="http://schemas.microsoft.com/office/drawing/2014/main" id="{5B382018-2BC6-D044-0C29-10FF0CADACE2}"/>
              </a:ext>
            </a:extLst>
          </p:cNvPr>
          <p:cNvSpPr/>
          <p:nvPr/>
        </p:nvSpPr>
        <p:spPr>
          <a:xfrm>
            <a:off x="305" y="6950284"/>
            <a:ext cx="12191695" cy="57607"/>
          </a:xfrm>
          <a:prstGeom prst="rect">
            <a:avLst/>
          </a:prstGeom>
          <a:solidFill>
            <a:srgbClr val="003366"/>
          </a:solidFill>
          <a:ln/>
        </p:spPr>
        <p:txBody>
          <a:bodyPr/>
          <a:lstStyle/>
          <a:p>
            <a:endParaRPr lang="en-US"/>
          </a:p>
        </p:txBody>
      </p:sp>
      <p:pic>
        <p:nvPicPr>
          <p:cNvPr id="35" name="Image 4" descr="preencoded.png">
            <a:extLst>
              <a:ext uri="{FF2B5EF4-FFF2-40B4-BE49-F238E27FC236}">
                <a16:creationId xmlns:a16="http://schemas.microsoft.com/office/drawing/2014/main" id="{4AA50877-9C75-5F18-D7A5-8FA3A2F1F6DD}"/>
              </a:ext>
            </a:extLst>
          </p:cNvPr>
          <p:cNvPicPr>
            <a:picLocks noChangeAspect="1"/>
          </p:cNvPicPr>
          <p:nvPr/>
        </p:nvPicPr>
        <p:blipFill>
          <a:blip r:embed="rId3"/>
          <a:srcRect l="-1648" r="-1648"/>
          <a:stretch/>
        </p:blipFill>
        <p:spPr>
          <a:xfrm>
            <a:off x="6313227" y="3791872"/>
            <a:ext cx="85954" cy="95098"/>
          </a:xfrm>
          <a:prstGeom prst="rect">
            <a:avLst/>
          </a:prstGeom>
        </p:spPr>
      </p:pic>
      <p:sp>
        <p:nvSpPr>
          <p:cNvPr id="36" name="Text 27">
            <a:extLst>
              <a:ext uri="{FF2B5EF4-FFF2-40B4-BE49-F238E27FC236}">
                <a16:creationId xmlns:a16="http://schemas.microsoft.com/office/drawing/2014/main" id="{3BD2FFAF-0D65-B5D4-5091-C291C0836E9E}"/>
              </a:ext>
            </a:extLst>
          </p:cNvPr>
          <p:cNvSpPr txBox="1"/>
          <p:nvPr/>
        </p:nvSpPr>
        <p:spPr>
          <a:xfrm>
            <a:off x="6513480" y="3751638"/>
            <a:ext cx="4520967" cy="210312"/>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Key Accomplishments</a:t>
            </a:r>
            <a:endParaRPr lang="en-US" sz="1200"/>
          </a:p>
        </p:txBody>
      </p:sp>
      <p:pic>
        <p:nvPicPr>
          <p:cNvPr id="40" name="Image 4" descr="preencoded.png">
            <a:extLst>
              <a:ext uri="{FF2B5EF4-FFF2-40B4-BE49-F238E27FC236}">
                <a16:creationId xmlns:a16="http://schemas.microsoft.com/office/drawing/2014/main" id="{3635919B-E4E6-D6D7-8026-94D3B91B0099}"/>
              </a:ext>
            </a:extLst>
          </p:cNvPr>
          <p:cNvPicPr>
            <a:picLocks noChangeAspect="1"/>
          </p:cNvPicPr>
          <p:nvPr/>
        </p:nvPicPr>
        <p:blipFill>
          <a:blip r:embed="rId3"/>
          <a:srcRect l="-1648" r="-1648"/>
          <a:stretch/>
        </p:blipFill>
        <p:spPr>
          <a:xfrm>
            <a:off x="6321457" y="4122581"/>
            <a:ext cx="85954" cy="95098"/>
          </a:xfrm>
          <a:prstGeom prst="rect">
            <a:avLst/>
          </a:prstGeom>
        </p:spPr>
      </p:pic>
      <p:sp>
        <p:nvSpPr>
          <p:cNvPr id="41" name="Text 27">
            <a:extLst>
              <a:ext uri="{FF2B5EF4-FFF2-40B4-BE49-F238E27FC236}">
                <a16:creationId xmlns:a16="http://schemas.microsoft.com/office/drawing/2014/main" id="{612D3BC0-7322-0357-4308-B5500E7BCD93}"/>
              </a:ext>
            </a:extLst>
          </p:cNvPr>
          <p:cNvSpPr txBox="1"/>
          <p:nvPr/>
        </p:nvSpPr>
        <p:spPr>
          <a:xfrm>
            <a:off x="6521710" y="4082347"/>
            <a:ext cx="4520967" cy="210312"/>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Current Priorities &amp; Timeline</a:t>
            </a:r>
            <a:endParaRPr lang="en-US" sz="1200"/>
          </a:p>
        </p:txBody>
      </p:sp>
      <p:sp>
        <p:nvSpPr>
          <p:cNvPr id="42" name="Text 8">
            <a:extLst>
              <a:ext uri="{FF2B5EF4-FFF2-40B4-BE49-F238E27FC236}">
                <a16:creationId xmlns:a16="http://schemas.microsoft.com/office/drawing/2014/main" id="{169A43AF-C2EE-995F-D290-E4005D5B5855}"/>
              </a:ext>
            </a:extLst>
          </p:cNvPr>
          <p:cNvSpPr txBox="1"/>
          <p:nvPr/>
        </p:nvSpPr>
        <p:spPr>
          <a:xfrm>
            <a:off x="679143" y="3731971"/>
            <a:ext cx="561127" cy="151630"/>
          </a:xfrm>
          <a:prstGeom prst="rect">
            <a:avLst/>
          </a:prstGeom>
          <a:noFill/>
          <a:ln/>
        </p:spPr>
        <p:txBody>
          <a:bodyPr wrap="square" lIns="0" tIns="0" rIns="0" bIns="0" rtlCol="0" anchor="ctr"/>
          <a:lstStyle/>
          <a:p>
            <a:pPr marL="0" indent="0" algn="l">
              <a:buNone/>
            </a:pPr>
            <a:r>
              <a:rPr lang="en-US" sz="2400" b="1" dirty="0">
                <a:solidFill>
                  <a:srgbClr val="EE1E24"/>
                </a:solidFill>
                <a:latin typeface="Montserrat" pitchFamily="34" charset="0"/>
                <a:ea typeface="Montserrat" pitchFamily="34" charset="-122"/>
                <a:cs typeface="Montserrat" pitchFamily="34" charset="-120"/>
              </a:rPr>
              <a:t>5.</a:t>
            </a:r>
            <a:endParaRPr lang="en-US" sz="2400" dirty="0"/>
          </a:p>
        </p:txBody>
      </p:sp>
      <p:sp>
        <p:nvSpPr>
          <p:cNvPr id="44" name="Text 12">
            <a:extLst>
              <a:ext uri="{FF2B5EF4-FFF2-40B4-BE49-F238E27FC236}">
                <a16:creationId xmlns:a16="http://schemas.microsoft.com/office/drawing/2014/main" id="{91F35141-5F88-FA2B-2947-14C9E5943035}"/>
              </a:ext>
            </a:extLst>
          </p:cNvPr>
          <p:cNvSpPr txBox="1"/>
          <p:nvPr/>
        </p:nvSpPr>
        <p:spPr>
          <a:xfrm>
            <a:off x="1165907" y="1695458"/>
            <a:ext cx="3861579" cy="141409"/>
          </a:xfrm>
          <a:prstGeom prst="rect">
            <a:avLst/>
          </a:prstGeom>
          <a:noFill/>
          <a:ln/>
        </p:spPr>
        <p:txBody>
          <a:bodyPr wrap="square" lIns="0" tIns="0" rIns="0" bIns="0" rtlCol="0" anchor="ctr"/>
          <a:lstStyle/>
          <a:p>
            <a:pPr marL="0" indent="0" algn="l">
              <a:buNone/>
            </a:pPr>
            <a:r>
              <a:rPr lang="en-US" sz="2400" dirty="0">
                <a:solidFill>
                  <a:srgbClr val="333333"/>
                </a:solidFill>
                <a:latin typeface="Montserrat" pitchFamily="34" charset="0"/>
                <a:ea typeface="Montserrat" pitchFamily="34" charset="-122"/>
                <a:cs typeface="Montserrat" pitchFamily="34" charset="-120"/>
              </a:rPr>
              <a:t>Timeline &amp; Progress</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7" name="Text 5"/>
          <p:cNvSpPr txBox="1"/>
          <p:nvPr/>
        </p:nvSpPr>
        <p:spPr>
          <a:xfrm>
            <a:off x="552297" y="786841"/>
            <a:ext cx="4753051"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Current Priorities &amp; Timeline</a:t>
            </a:r>
            <a:endParaRPr lang="en-US" sz="2400"/>
          </a:p>
        </p:txBody>
      </p:sp>
      <p:pic>
        <p:nvPicPr>
          <p:cNvPr id="8" name="Image 0" descr="preencoded.png"/>
          <p:cNvPicPr>
            <a:picLocks noChangeAspect="1"/>
          </p:cNvPicPr>
          <p:nvPr/>
        </p:nvPicPr>
        <p:blipFill>
          <a:blip r:embed="rId3"/>
          <a:srcRect/>
          <a:stretch/>
        </p:blipFill>
        <p:spPr>
          <a:xfrm>
            <a:off x="533095" y="1517905"/>
            <a:ext cx="228600" cy="228600"/>
          </a:xfrm>
          <a:prstGeom prst="rect">
            <a:avLst/>
          </a:prstGeom>
        </p:spPr>
      </p:pic>
      <p:sp>
        <p:nvSpPr>
          <p:cNvPr id="9" name="Text 6"/>
          <p:cNvSpPr txBox="1"/>
          <p:nvPr/>
        </p:nvSpPr>
        <p:spPr>
          <a:xfrm>
            <a:off x="838505" y="1498702"/>
            <a:ext cx="2190902"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Current Priorities</a:t>
            </a:r>
            <a:endParaRPr lang="en-US" sz="1800"/>
          </a:p>
        </p:txBody>
      </p:sp>
      <p:sp>
        <p:nvSpPr>
          <p:cNvPr id="10" name="Shape 7"/>
          <p:cNvSpPr/>
          <p:nvPr/>
        </p:nvSpPr>
        <p:spPr>
          <a:xfrm>
            <a:off x="533095" y="1881836"/>
            <a:ext cx="5447995" cy="4058107"/>
          </a:xfrm>
          <a:prstGeom prst="roundRect">
            <a:avLst>
              <a:gd name="adj" fmla="val 423"/>
            </a:avLst>
          </a:prstGeom>
          <a:solidFill>
            <a:srgbClr val="F7FAFC"/>
          </a:solidFill>
          <a:ln/>
        </p:spPr>
        <p:txBody>
          <a:bodyPr/>
          <a:lstStyle/>
          <a:p>
            <a:endParaRPr lang="en-US"/>
          </a:p>
        </p:txBody>
      </p:sp>
      <p:sp>
        <p:nvSpPr>
          <p:cNvPr id="11" name="Shape 8"/>
          <p:cNvSpPr/>
          <p:nvPr/>
        </p:nvSpPr>
        <p:spPr>
          <a:xfrm>
            <a:off x="533095" y="1881836"/>
            <a:ext cx="38405" cy="4058107"/>
          </a:xfrm>
          <a:prstGeom prst="rect">
            <a:avLst/>
          </a:prstGeom>
          <a:solidFill>
            <a:srgbClr val="003366"/>
          </a:solidFill>
          <a:ln/>
        </p:spPr>
        <p:txBody>
          <a:bodyPr/>
          <a:lstStyle/>
          <a:p>
            <a:endParaRPr lang="en-US"/>
          </a:p>
        </p:txBody>
      </p:sp>
      <p:sp>
        <p:nvSpPr>
          <p:cNvPr id="12" name="Shape 9"/>
          <p:cNvSpPr/>
          <p:nvPr/>
        </p:nvSpPr>
        <p:spPr>
          <a:xfrm>
            <a:off x="685800" y="3358592"/>
            <a:ext cx="5181905" cy="9144"/>
          </a:xfrm>
          <a:prstGeom prst="rect">
            <a:avLst/>
          </a:prstGeom>
          <a:solidFill>
            <a:srgbClr val="E5E7EB"/>
          </a:solidFill>
          <a:ln/>
        </p:spPr>
        <p:txBody>
          <a:bodyPr/>
          <a:lstStyle/>
          <a:p>
            <a:endParaRPr lang="en-US"/>
          </a:p>
        </p:txBody>
      </p:sp>
      <p:sp>
        <p:nvSpPr>
          <p:cNvPr id="13" name="Text 10"/>
          <p:cNvSpPr txBox="1"/>
          <p:nvPr/>
        </p:nvSpPr>
        <p:spPr>
          <a:xfrm>
            <a:off x="761695" y="2081175"/>
            <a:ext cx="2931566" cy="191110"/>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Education Program Development</a:t>
            </a:r>
            <a:endParaRPr lang="en-US" sz="1200"/>
          </a:p>
        </p:txBody>
      </p:sp>
      <p:sp>
        <p:nvSpPr>
          <p:cNvPr id="15" name="Shape 11"/>
          <p:cNvSpPr/>
          <p:nvPr/>
        </p:nvSpPr>
        <p:spPr>
          <a:xfrm>
            <a:off x="685800" y="4591203"/>
            <a:ext cx="5181905" cy="9144"/>
          </a:xfrm>
          <a:prstGeom prst="rect">
            <a:avLst/>
          </a:prstGeom>
          <a:solidFill>
            <a:srgbClr val="E5E7EB"/>
          </a:solidFill>
          <a:ln/>
        </p:spPr>
        <p:txBody>
          <a:bodyPr/>
          <a:lstStyle/>
          <a:p>
            <a:endParaRPr lang="en-US"/>
          </a:p>
        </p:txBody>
      </p:sp>
      <p:sp>
        <p:nvSpPr>
          <p:cNvPr id="16" name="Text 12"/>
          <p:cNvSpPr txBox="1"/>
          <p:nvPr/>
        </p:nvSpPr>
        <p:spPr>
          <a:xfrm>
            <a:off x="761695" y="3524098"/>
            <a:ext cx="2598725" cy="191110"/>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Event &amp; Format Development</a:t>
            </a:r>
            <a:endParaRPr lang="en-US" sz="1200"/>
          </a:p>
        </p:txBody>
      </p:sp>
      <p:sp>
        <p:nvSpPr>
          <p:cNvPr id="17" name="Text 13"/>
          <p:cNvSpPr txBox="1"/>
          <p:nvPr/>
        </p:nvSpPr>
        <p:spPr>
          <a:xfrm>
            <a:off x="1266444" y="2329892"/>
            <a:ext cx="4436669"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Identify and engage four organizations to strengthen our connected network</a:t>
            </a:r>
            <a:endParaRPr lang="en-US" sz="1200"/>
          </a:p>
        </p:txBody>
      </p:sp>
      <p:sp>
        <p:nvSpPr>
          <p:cNvPr id="19" name="Text 14"/>
          <p:cNvSpPr txBox="1"/>
          <p:nvPr/>
        </p:nvSpPr>
        <p:spPr>
          <a:xfrm>
            <a:off x="1266444" y="2808123"/>
            <a:ext cx="4151376"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Design programs that reduce cost and awareness barriers for young players</a:t>
            </a:r>
            <a:endParaRPr lang="en-US" sz="1200"/>
          </a:p>
        </p:txBody>
      </p:sp>
      <p:sp>
        <p:nvSpPr>
          <p:cNvPr id="21" name="Text 15"/>
          <p:cNvSpPr txBox="1"/>
          <p:nvPr/>
        </p:nvSpPr>
        <p:spPr>
          <a:xfrm>
            <a:off x="1266444" y="3772815"/>
            <a:ext cx="4475074"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Pilot small-sided formats (5v5, 7v7, 8v8) as fun, flexible entry points</a:t>
            </a:r>
            <a:endParaRPr lang="en-US" sz="1200"/>
          </a:p>
        </p:txBody>
      </p:sp>
      <p:sp>
        <p:nvSpPr>
          <p:cNvPr id="23" name="Text 16"/>
          <p:cNvSpPr txBox="1"/>
          <p:nvPr/>
        </p:nvSpPr>
        <p:spPr>
          <a:xfrm>
            <a:off x="761695" y="4756710"/>
            <a:ext cx="2083918" cy="191110"/>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Resource Development</a:t>
            </a:r>
            <a:endParaRPr lang="en-US" sz="1200"/>
          </a:p>
        </p:txBody>
      </p:sp>
      <p:sp>
        <p:nvSpPr>
          <p:cNvPr id="24" name="Text 17"/>
          <p:cNvSpPr txBox="1"/>
          <p:nvPr/>
        </p:nvSpPr>
        <p:spPr>
          <a:xfrm>
            <a:off x="1266444" y="4251046"/>
            <a:ext cx="4017874" cy="191110"/>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Share transition success stories across platforms</a:t>
            </a:r>
            <a:endParaRPr lang="en-US" sz="1200"/>
          </a:p>
        </p:txBody>
      </p:sp>
      <p:sp>
        <p:nvSpPr>
          <p:cNvPr id="26" name="Text 18"/>
          <p:cNvSpPr txBox="1"/>
          <p:nvPr/>
        </p:nvSpPr>
        <p:spPr>
          <a:xfrm>
            <a:off x="1266444" y="5005426"/>
            <a:ext cx="4227271" cy="191110"/>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Launch Next Step Soccer guide for U17–U19 players</a:t>
            </a:r>
            <a:endParaRPr lang="en-US" sz="1200"/>
          </a:p>
        </p:txBody>
      </p:sp>
      <p:sp>
        <p:nvSpPr>
          <p:cNvPr id="28" name="Text 19"/>
          <p:cNvSpPr txBox="1"/>
          <p:nvPr/>
        </p:nvSpPr>
        <p:spPr>
          <a:xfrm>
            <a:off x="1266444" y="5362528"/>
            <a:ext cx="4132174"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Reach younger audiences through modern social media platforms</a:t>
            </a:r>
            <a:endParaRPr lang="en-US" sz="1200"/>
          </a:p>
        </p:txBody>
      </p:sp>
      <p:pic>
        <p:nvPicPr>
          <p:cNvPr id="29" name="Image 7" descr="preencoded.png"/>
          <p:cNvPicPr>
            <a:picLocks noChangeAspect="1"/>
          </p:cNvPicPr>
          <p:nvPr/>
        </p:nvPicPr>
        <p:blipFill>
          <a:blip r:embed="rId4"/>
          <a:srcRect/>
          <a:stretch/>
        </p:blipFill>
        <p:spPr>
          <a:xfrm>
            <a:off x="6210605" y="1517905"/>
            <a:ext cx="228600" cy="228600"/>
          </a:xfrm>
          <a:prstGeom prst="rect">
            <a:avLst/>
          </a:prstGeom>
        </p:spPr>
      </p:pic>
      <p:sp>
        <p:nvSpPr>
          <p:cNvPr id="30" name="Text 20"/>
          <p:cNvSpPr txBox="1"/>
          <p:nvPr/>
        </p:nvSpPr>
        <p:spPr>
          <a:xfrm>
            <a:off x="6515100" y="1498702"/>
            <a:ext cx="2848356"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Timeline &amp; Key Results</a:t>
            </a:r>
            <a:endParaRPr lang="en-US" sz="1800"/>
          </a:p>
        </p:txBody>
      </p:sp>
      <p:sp>
        <p:nvSpPr>
          <p:cNvPr id="31" name="Shape 21"/>
          <p:cNvSpPr/>
          <p:nvPr/>
        </p:nvSpPr>
        <p:spPr>
          <a:xfrm>
            <a:off x="6210605" y="1993139"/>
            <a:ext cx="5447995" cy="2886811"/>
          </a:xfrm>
          <a:prstGeom prst="roundRect">
            <a:avLst>
              <a:gd name="adj" fmla="val 888"/>
            </a:avLst>
          </a:prstGeom>
          <a:solidFill>
            <a:srgbClr val="F7FAFC"/>
          </a:solidFill>
          <a:ln/>
        </p:spPr>
        <p:txBody>
          <a:bodyPr/>
          <a:lstStyle/>
          <a:p>
            <a:endParaRPr lang="en-US"/>
          </a:p>
        </p:txBody>
      </p:sp>
      <p:sp>
        <p:nvSpPr>
          <p:cNvPr id="84" name="Shape 16">
            <a:extLst>
              <a:ext uri="{FF2B5EF4-FFF2-40B4-BE49-F238E27FC236}">
                <a16:creationId xmlns:a16="http://schemas.microsoft.com/office/drawing/2014/main" id="{E4165B56-B380-D899-D404-EA4095B237B5}"/>
              </a:ext>
            </a:extLst>
          </p:cNvPr>
          <p:cNvSpPr/>
          <p:nvPr/>
        </p:nvSpPr>
        <p:spPr>
          <a:xfrm>
            <a:off x="6248095" y="2075689"/>
            <a:ext cx="5410505" cy="3293240"/>
          </a:xfrm>
          <a:prstGeom prst="roundRect">
            <a:avLst>
              <a:gd name="adj" fmla="val 570"/>
            </a:avLst>
          </a:prstGeom>
          <a:solidFill>
            <a:srgbClr val="F7FAFC"/>
          </a:solidFill>
          <a:ln/>
        </p:spPr>
        <p:txBody>
          <a:bodyPr/>
          <a:lstStyle/>
          <a:p>
            <a:endParaRPr lang="en-US"/>
          </a:p>
        </p:txBody>
      </p:sp>
      <p:sp>
        <p:nvSpPr>
          <p:cNvPr id="85" name="Shape 17">
            <a:extLst>
              <a:ext uri="{FF2B5EF4-FFF2-40B4-BE49-F238E27FC236}">
                <a16:creationId xmlns:a16="http://schemas.microsoft.com/office/drawing/2014/main" id="{A725C64E-61AA-8A2C-A5CD-A157670BE37C}"/>
              </a:ext>
            </a:extLst>
          </p:cNvPr>
          <p:cNvSpPr/>
          <p:nvPr/>
        </p:nvSpPr>
        <p:spPr>
          <a:xfrm>
            <a:off x="6248095" y="2075688"/>
            <a:ext cx="38405" cy="3291840"/>
          </a:xfrm>
          <a:prstGeom prst="rect">
            <a:avLst/>
          </a:prstGeom>
          <a:solidFill>
            <a:srgbClr val="003366"/>
          </a:solidFill>
          <a:ln/>
        </p:spPr>
        <p:txBody>
          <a:bodyPr/>
          <a:lstStyle/>
          <a:p>
            <a:endParaRPr lang="en-US"/>
          </a:p>
        </p:txBody>
      </p:sp>
      <p:sp>
        <p:nvSpPr>
          <p:cNvPr id="86" name="Shape 18">
            <a:extLst>
              <a:ext uri="{FF2B5EF4-FFF2-40B4-BE49-F238E27FC236}">
                <a16:creationId xmlns:a16="http://schemas.microsoft.com/office/drawing/2014/main" id="{245F3AFC-22A4-77FF-2BB4-405E0A70A890}"/>
              </a:ext>
            </a:extLst>
          </p:cNvPr>
          <p:cNvSpPr/>
          <p:nvPr/>
        </p:nvSpPr>
        <p:spPr>
          <a:xfrm>
            <a:off x="7581290" y="2285086"/>
            <a:ext cx="152705" cy="152705"/>
          </a:xfrm>
          <a:prstGeom prst="ellipse">
            <a:avLst/>
          </a:prstGeom>
          <a:solidFill>
            <a:srgbClr val="EE1F25"/>
          </a:solidFill>
          <a:ln/>
        </p:spPr>
        <p:txBody>
          <a:bodyPr/>
          <a:lstStyle/>
          <a:p>
            <a:endParaRPr lang="en-US"/>
          </a:p>
        </p:txBody>
      </p:sp>
      <p:sp>
        <p:nvSpPr>
          <p:cNvPr id="87" name="Shape 19">
            <a:extLst>
              <a:ext uri="{FF2B5EF4-FFF2-40B4-BE49-F238E27FC236}">
                <a16:creationId xmlns:a16="http://schemas.microsoft.com/office/drawing/2014/main" id="{0F0058DA-5261-6312-E4E5-6C31AF1010F2}"/>
              </a:ext>
            </a:extLst>
          </p:cNvPr>
          <p:cNvSpPr/>
          <p:nvPr/>
        </p:nvSpPr>
        <p:spPr>
          <a:xfrm>
            <a:off x="8688629" y="2285086"/>
            <a:ext cx="152705" cy="152705"/>
          </a:xfrm>
          <a:prstGeom prst="ellipse">
            <a:avLst/>
          </a:prstGeom>
          <a:solidFill>
            <a:srgbClr val="33A256"/>
          </a:solidFill>
          <a:ln/>
        </p:spPr>
        <p:txBody>
          <a:bodyPr/>
          <a:lstStyle/>
          <a:p>
            <a:endParaRPr lang="en-US"/>
          </a:p>
        </p:txBody>
      </p:sp>
      <p:sp>
        <p:nvSpPr>
          <p:cNvPr id="88" name="Shape 20">
            <a:extLst>
              <a:ext uri="{FF2B5EF4-FFF2-40B4-BE49-F238E27FC236}">
                <a16:creationId xmlns:a16="http://schemas.microsoft.com/office/drawing/2014/main" id="{8CD863DC-51FC-9906-04C6-5B67CBBC3566}"/>
              </a:ext>
            </a:extLst>
          </p:cNvPr>
          <p:cNvSpPr/>
          <p:nvPr/>
        </p:nvSpPr>
        <p:spPr>
          <a:xfrm>
            <a:off x="9834372" y="2285086"/>
            <a:ext cx="152705" cy="152705"/>
          </a:xfrm>
          <a:prstGeom prst="ellipse">
            <a:avLst/>
          </a:prstGeom>
          <a:solidFill>
            <a:srgbClr val="274A90"/>
          </a:solidFill>
          <a:ln/>
        </p:spPr>
        <p:txBody>
          <a:bodyPr/>
          <a:lstStyle/>
          <a:p>
            <a:endParaRPr lang="en-US"/>
          </a:p>
        </p:txBody>
      </p:sp>
      <p:sp>
        <p:nvSpPr>
          <p:cNvPr id="89" name="Text 21">
            <a:extLst>
              <a:ext uri="{FF2B5EF4-FFF2-40B4-BE49-F238E27FC236}">
                <a16:creationId xmlns:a16="http://schemas.microsoft.com/office/drawing/2014/main" id="{674961FA-49C9-7ADF-03A0-BCDBE2A430BA}"/>
              </a:ext>
            </a:extLst>
          </p:cNvPr>
          <p:cNvSpPr txBox="1"/>
          <p:nvPr/>
        </p:nvSpPr>
        <p:spPr>
          <a:xfrm>
            <a:off x="7790688" y="2275942"/>
            <a:ext cx="853135"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Completed</a:t>
            </a:r>
            <a:endParaRPr lang="en-US" sz="1000"/>
          </a:p>
        </p:txBody>
      </p:sp>
      <p:sp>
        <p:nvSpPr>
          <p:cNvPr id="90" name="Text 22">
            <a:extLst>
              <a:ext uri="{FF2B5EF4-FFF2-40B4-BE49-F238E27FC236}">
                <a16:creationId xmlns:a16="http://schemas.microsoft.com/office/drawing/2014/main" id="{8C09A0C1-AAE6-ECD0-B0FB-7F98EAE09D35}"/>
              </a:ext>
            </a:extLst>
          </p:cNvPr>
          <p:cNvSpPr txBox="1"/>
          <p:nvPr/>
        </p:nvSpPr>
        <p:spPr>
          <a:xfrm>
            <a:off x="8898026" y="2275942"/>
            <a:ext cx="89062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End of 2025</a:t>
            </a:r>
            <a:endParaRPr lang="en-US" sz="1000"/>
          </a:p>
        </p:txBody>
      </p:sp>
      <p:sp>
        <p:nvSpPr>
          <p:cNvPr id="91" name="Text 23">
            <a:extLst>
              <a:ext uri="{FF2B5EF4-FFF2-40B4-BE49-F238E27FC236}">
                <a16:creationId xmlns:a16="http://schemas.microsoft.com/office/drawing/2014/main" id="{66FCC8D0-DD4E-1248-B4C9-106258EA40AF}"/>
              </a:ext>
            </a:extLst>
          </p:cNvPr>
          <p:cNvSpPr txBox="1"/>
          <p:nvPr/>
        </p:nvSpPr>
        <p:spPr>
          <a:xfrm>
            <a:off x="10043770" y="2275942"/>
            <a:ext cx="424282"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2026</a:t>
            </a:r>
            <a:endParaRPr lang="en-US" sz="1000"/>
          </a:p>
        </p:txBody>
      </p:sp>
      <p:sp>
        <p:nvSpPr>
          <p:cNvPr id="41" name="Text 30"/>
          <p:cNvSpPr txBox="1"/>
          <p:nvPr/>
        </p:nvSpPr>
        <p:spPr>
          <a:xfrm>
            <a:off x="6844284" y="2737969"/>
            <a:ext cx="4672584" cy="171907"/>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Survey member organizations to identify playing format preferences</a:t>
            </a:r>
            <a:endParaRPr lang="en-US" sz="1200"/>
          </a:p>
        </p:txBody>
      </p:sp>
      <p:sp>
        <p:nvSpPr>
          <p:cNvPr id="44" name="Text 32"/>
          <p:cNvSpPr txBox="1"/>
          <p:nvPr/>
        </p:nvSpPr>
        <p:spPr>
          <a:xfrm>
            <a:off x="6855257" y="3232003"/>
            <a:ext cx="4672584" cy="169100"/>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Create 12 How-To Guide topics for Best Practices inclusion</a:t>
            </a:r>
            <a:endParaRPr lang="en-US" sz="1200"/>
          </a:p>
        </p:txBody>
      </p:sp>
      <p:sp>
        <p:nvSpPr>
          <p:cNvPr id="47" name="Text 34"/>
          <p:cNvSpPr txBox="1"/>
          <p:nvPr/>
        </p:nvSpPr>
        <p:spPr>
          <a:xfrm>
            <a:off x="6860650" y="3797795"/>
            <a:ext cx="4535940" cy="169100"/>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Establish partnerships with 4 youth organizations for transition pathway</a:t>
            </a:r>
            <a:endParaRPr lang="en-US" sz="1200"/>
          </a:p>
        </p:txBody>
      </p:sp>
      <p:sp>
        <p:nvSpPr>
          <p:cNvPr id="49" name="Text 35"/>
          <p:cNvSpPr txBox="1"/>
          <p:nvPr/>
        </p:nvSpPr>
        <p:spPr>
          <a:xfrm>
            <a:off x="6855257" y="4308851"/>
            <a:ext cx="3969186" cy="126393"/>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Launch Next Step Soccer guide for U17-U19 players</a:t>
            </a:r>
            <a:endParaRPr lang="en-US" sz="1200"/>
          </a:p>
        </p:txBody>
      </p:sp>
      <p:sp>
        <p:nvSpPr>
          <p:cNvPr id="51" name="Text 36"/>
          <p:cNvSpPr txBox="1"/>
          <p:nvPr/>
        </p:nvSpPr>
        <p:spPr>
          <a:xfrm>
            <a:off x="6855257" y="4834053"/>
            <a:ext cx="4396241" cy="180368"/>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Pilot small-sided format events as youth-to-adult transition on-ramps</a:t>
            </a:r>
            <a:endParaRPr lang="en-US" sz="1200"/>
          </a:p>
        </p:txBody>
      </p:sp>
      <p:sp>
        <p:nvSpPr>
          <p:cNvPr id="58" name="Shape 43"/>
          <p:cNvSpPr/>
          <p:nvPr/>
        </p:nvSpPr>
        <p:spPr>
          <a:xfrm>
            <a:off x="0" y="6819595"/>
            <a:ext cx="12191695" cy="38405"/>
          </a:xfrm>
          <a:prstGeom prst="rect">
            <a:avLst/>
          </a:prstGeom>
          <a:solidFill>
            <a:srgbClr val="003366"/>
          </a:solidFill>
          <a:ln/>
        </p:spPr>
        <p:txBody>
          <a:bodyPr/>
          <a:lstStyle/>
          <a:p>
            <a:endParaRPr lang="en-US"/>
          </a:p>
        </p:txBody>
      </p:sp>
      <p:pic>
        <p:nvPicPr>
          <p:cNvPr id="59" name="Image 1" descr="preencoded.png">
            <a:extLst>
              <a:ext uri="{FF2B5EF4-FFF2-40B4-BE49-F238E27FC236}">
                <a16:creationId xmlns:a16="http://schemas.microsoft.com/office/drawing/2014/main" id="{478B2EE2-30D0-C14B-A250-43FD2C9556C2}"/>
              </a:ext>
            </a:extLst>
          </p:cNvPr>
          <p:cNvPicPr>
            <a:picLocks noChangeAspect="1"/>
          </p:cNvPicPr>
          <p:nvPr/>
        </p:nvPicPr>
        <p:blipFill>
          <a:blip r:embed="rId5"/>
          <a:srcRect t="-1087" b="-1087"/>
          <a:stretch/>
        </p:blipFill>
        <p:spPr>
          <a:xfrm>
            <a:off x="988051" y="5368928"/>
            <a:ext cx="105156" cy="171907"/>
          </a:xfrm>
          <a:prstGeom prst="rect">
            <a:avLst/>
          </a:prstGeom>
        </p:spPr>
      </p:pic>
      <p:pic>
        <p:nvPicPr>
          <p:cNvPr id="60" name="Image 1" descr="preencoded.png">
            <a:extLst>
              <a:ext uri="{FF2B5EF4-FFF2-40B4-BE49-F238E27FC236}">
                <a16:creationId xmlns:a16="http://schemas.microsoft.com/office/drawing/2014/main" id="{F101AE63-8760-7303-8F7D-31383CE24D0B}"/>
              </a:ext>
            </a:extLst>
          </p:cNvPr>
          <p:cNvPicPr>
            <a:picLocks noChangeAspect="1"/>
          </p:cNvPicPr>
          <p:nvPr/>
        </p:nvPicPr>
        <p:blipFill>
          <a:blip r:embed="rId5"/>
          <a:srcRect t="-1087" b="-1087"/>
          <a:stretch/>
        </p:blipFill>
        <p:spPr>
          <a:xfrm>
            <a:off x="998409" y="5022858"/>
            <a:ext cx="105156" cy="171907"/>
          </a:xfrm>
          <a:prstGeom prst="rect">
            <a:avLst/>
          </a:prstGeom>
        </p:spPr>
      </p:pic>
      <p:pic>
        <p:nvPicPr>
          <p:cNvPr id="61" name="Image 1" descr="preencoded.png">
            <a:extLst>
              <a:ext uri="{FF2B5EF4-FFF2-40B4-BE49-F238E27FC236}">
                <a16:creationId xmlns:a16="http://schemas.microsoft.com/office/drawing/2014/main" id="{B93CECB7-3601-00E1-A4EF-7B8ABD438AB7}"/>
              </a:ext>
            </a:extLst>
          </p:cNvPr>
          <p:cNvPicPr>
            <a:picLocks noChangeAspect="1"/>
          </p:cNvPicPr>
          <p:nvPr/>
        </p:nvPicPr>
        <p:blipFill>
          <a:blip r:embed="rId5"/>
          <a:srcRect t="-1087" b="-1087"/>
          <a:stretch/>
        </p:blipFill>
        <p:spPr>
          <a:xfrm>
            <a:off x="988051" y="4277784"/>
            <a:ext cx="105156" cy="171907"/>
          </a:xfrm>
          <a:prstGeom prst="rect">
            <a:avLst/>
          </a:prstGeom>
        </p:spPr>
      </p:pic>
      <p:pic>
        <p:nvPicPr>
          <p:cNvPr id="62" name="Image 1" descr="preencoded.png">
            <a:extLst>
              <a:ext uri="{FF2B5EF4-FFF2-40B4-BE49-F238E27FC236}">
                <a16:creationId xmlns:a16="http://schemas.microsoft.com/office/drawing/2014/main" id="{9F03D6EE-6865-9655-368D-3FD26853D21F}"/>
              </a:ext>
            </a:extLst>
          </p:cNvPr>
          <p:cNvPicPr>
            <a:picLocks noChangeAspect="1"/>
          </p:cNvPicPr>
          <p:nvPr/>
        </p:nvPicPr>
        <p:blipFill>
          <a:blip r:embed="rId5"/>
          <a:srcRect t="-1087" b="-1087"/>
          <a:stretch/>
        </p:blipFill>
        <p:spPr>
          <a:xfrm>
            <a:off x="989993" y="3814878"/>
            <a:ext cx="105156" cy="171907"/>
          </a:xfrm>
          <a:prstGeom prst="rect">
            <a:avLst/>
          </a:prstGeom>
        </p:spPr>
      </p:pic>
      <p:pic>
        <p:nvPicPr>
          <p:cNvPr id="63" name="Image 1" descr="preencoded.png">
            <a:extLst>
              <a:ext uri="{FF2B5EF4-FFF2-40B4-BE49-F238E27FC236}">
                <a16:creationId xmlns:a16="http://schemas.microsoft.com/office/drawing/2014/main" id="{8233F1D5-D45D-D8E6-9EA6-535F0227E686}"/>
              </a:ext>
            </a:extLst>
          </p:cNvPr>
          <p:cNvPicPr>
            <a:picLocks noChangeAspect="1"/>
          </p:cNvPicPr>
          <p:nvPr/>
        </p:nvPicPr>
        <p:blipFill>
          <a:blip r:embed="rId5"/>
          <a:srcRect t="-1087" b="-1087"/>
          <a:stretch/>
        </p:blipFill>
        <p:spPr>
          <a:xfrm>
            <a:off x="988051" y="2840697"/>
            <a:ext cx="105156" cy="171907"/>
          </a:xfrm>
          <a:prstGeom prst="rect">
            <a:avLst/>
          </a:prstGeom>
        </p:spPr>
      </p:pic>
      <p:pic>
        <p:nvPicPr>
          <p:cNvPr id="64" name="Image 1" descr="preencoded.png">
            <a:extLst>
              <a:ext uri="{FF2B5EF4-FFF2-40B4-BE49-F238E27FC236}">
                <a16:creationId xmlns:a16="http://schemas.microsoft.com/office/drawing/2014/main" id="{589A7897-3C13-2BEE-A112-82D88DE0449B}"/>
              </a:ext>
            </a:extLst>
          </p:cNvPr>
          <p:cNvPicPr>
            <a:picLocks noChangeAspect="1"/>
          </p:cNvPicPr>
          <p:nvPr/>
        </p:nvPicPr>
        <p:blipFill>
          <a:blip r:embed="rId5"/>
          <a:srcRect t="-1087" b="-1087"/>
          <a:stretch/>
        </p:blipFill>
        <p:spPr>
          <a:xfrm>
            <a:off x="989993" y="2377791"/>
            <a:ext cx="105156" cy="171907"/>
          </a:xfrm>
          <a:prstGeom prst="rect">
            <a:avLst/>
          </a:prstGeom>
        </p:spPr>
      </p:pic>
      <p:sp>
        <p:nvSpPr>
          <p:cNvPr id="72" name="Shape 24">
            <a:extLst>
              <a:ext uri="{FF2B5EF4-FFF2-40B4-BE49-F238E27FC236}">
                <a16:creationId xmlns:a16="http://schemas.microsoft.com/office/drawing/2014/main" id="{E0E83207-8420-83FA-ECA9-99BA08602942}"/>
              </a:ext>
            </a:extLst>
          </p:cNvPr>
          <p:cNvSpPr/>
          <p:nvPr/>
        </p:nvSpPr>
        <p:spPr>
          <a:xfrm>
            <a:off x="6473952" y="2640126"/>
            <a:ext cx="228600" cy="228600"/>
          </a:xfrm>
          <a:prstGeom prst="ellipse">
            <a:avLst/>
          </a:prstGeom>
          <a:solidFill>
            <a:srgbClr val="EE1F25"/>
          </a:solidFill>
          <a:ln/>
        </p:spPr>
        <p:txBody>
          <a:bodyPr/>
          <a:lstStyle/>
          <a:p>
            <a:endParaRPr lang="en-US"/>
          </a:p>
        </p:txBody>
      </p:sp>
      <p:pic>
        <p:nvPicPr>
          <p:cNvPr id="73" name="Image 11" descr="preencoded.png">
            <a:extLst>
              <a:ext uri="{FF2B5EF4-FFF2-40B4-BE49-F238E27FC236}">
                <a16:creationId xmlns:a16="http://schemas.microsoft.com/office/drawing/2014/main" id="{7E6E5F53-1241-254E-4B7E-17BA93CC3F24}"/>
              </a:ext>
            </a:extLst>
          </p:cNvPr>
          <p:cNvPicPr>
            <a:picLocks noChangeAspect="1"/>
          </p:cNvPicPr>
          <p:nvPr/>
        </p:nvPicPr>
        <p:blipFill>
          <a:blip r:embed="rId6"/>
          <a:srcRect l="-2571" r="-2571"/>
          <a:stretch/>
        </p:blipFill>
        <p:spPr>
          <a:xfrm>
            <a:off x="6536131" y="2697733"/>
            <a:ext cx="105156" cy="114300"/>
          </a:xfrm>
          <a:prstGeom prst="rect">
            <a:avLst/>
          </a:prstGeom>
        </p:spPr>
      </p:pic>
      <p:sp>
        <p:nvSpPr>
          <p:cNvPr id="74" name="Shape 27">
            <a:extLst>
              <a:ext uri="{FF2B5EF4-FFF2-40B4-BE49-F238E27FC236}">
                <a16:creationId xmlns:a16="http://schemas.microsoft.com/office/drawing/2014/main" id="{36E07F64-15CD-8CA2-98D8-386D75188026}"/>
              </a:ext>
            </a:extLst>
          </p:cNvPr>
          <p:cNvSpPr/>
          <p:nvPr/>
        </p:nvSpPr>
        <p:spPr>
          <a:xfrm>
            <a:off x="6473952" y="3683952"/>
            <a:ext cx="228600" cy="228600"/>
          </a:xfrm>
          <a:prstGeom prst="ellipse">
            <a:avLst/>
          </a:prstGeom>
          <a:solidFill>
            <a:srgbClr val="33A256"/>
          </a:solidFill>
          <a:ln/>
        </p:spPr>
        <p:txBody>
          <a:bodyPr/>
          <a:lstStyle/>
          <a:p>
            <a:endParaRPr lang="en-US"/>
          </a:p>
        </p:txBody>
      </p:sp>
      <p:pic>
        <p:nvPicPr>
          <p:cNvPr id="75" name="Image 12" descr="preencoded.png">
            <a:extLst>
              <a:ext uri="{FF2B5EF4-FFF2-40B4-BE49-F238E27FC236}">
                <a16:creationId xmlns:a16="http://schemas.microsoft.com/office/drawing/2014/main" id="{AB3A9591-9CE9-1ADD-828D-21D9A8904992}"/>
              </a:ext>
            </a:extLst>
          </p:cNvPr>
          <p:cNvPicPr>
            <a:picLocks noChangeAspect="1"/>
          </p:cNvPicPr>
          <p:nvPr/>
        </p:nvPicPr>
        <p:blipFill>
          <a:blip r:embed="rId7"/>
          <a:srcRect l="-133" r="-133"/>
          <a:stretch/>
        </p:blipFill>
        <p:spPr>
          <a:xfrm>
            <a:off x="6545275" y="3740645"/>
            <a:ext cx="85954" cy="114300"/>
          </a:xfrm>
          <a:prstGeom prst="rect">
            <a:avLst/>
          </a:prstGeom>
        </p:spPr>
      </p:pic>
      <p:sp>
        <p:nvSpPr>
          <p:cNvPr id="78" name="Shape 33">
            <a:extLst>
              <a:ext uri="{FF2B5EF4-FFF2-40B4-BE49-F238E27FC236}">
                <a16:creationId xmlns:a16="http://schemas.microsoft.com/office/drawing/2014/main" id="{2C22553E-B88C-D71B-4602-7B74E5036C07}"/>
              </a:ext>
            </a:extLst>
          </p:cNvPr>
          <p:cNvSpPr/>
          <p:nvPr/>
        </p:nvSpPr>
        <p:spPr>
          <a:xfrm>
            <a:off x="6468918" y="4720267"/>
            <a:ext cx="228600" cy="228600"/>
          </a:xfrm>
          <a:prstGeom prst="ellipse">
            <a:avLst/>
          </a:prstGeom>
          <a:solidFill>
            <a:srgbClr val="274A90"/>
          </a:solidFill>
          <a:ln/>
        </p:spPr>
        <p:txBody>
          <a:bodyPr/>
          <a:lstStyle/>
          <a:p>
            <a:endParaRPr lang="en-US"/>
          </a:p>
        </p:txBody>
      </p:sp>
      <p:pic>
        <p:nvPicPr>
          <p:cNvPr id="79" name="Image 14" descr="preencoded.png">
            <a:extLst>
              <a:ext uri="{FF2B5EF4-FFF2-40B4-BE49-F238E27FC236}">
                <a16:creationId xmlns:a16="http://schemas.microsoft.com/office/drawing/2014/main" id="{D9FBDDB0-0B2A-78CB-7668-A0845616BAED}"/>
              </a:ext>
            </a:extLst>
          </p:cNvPr>
          <p:cNvPicPr>
            <a:picLocks noChangeAspect="1"/>
          </p:cNvPicPr>
          <p:nvPr/>
        </p:nvPicPr>
        <p:blipFill>
          <a:blip r:embed="rId8"/>
          <a:srcRect l="-2571" r="-2571"/>
          <a:stretch/>
        </p:blipFill>
        <p:spPr>
          <a:xfrm>
            <a:off x="6531097" y="4777874"/>
            <a:ext cx="105156" cy="114300"/>
          </a:xfrm>
          <a:prstGeom prst="rect">
            <a:avLst/>
          </a:prstGeom>
        </p:spPr>
      </p:pic>
      <p:sp>
        <p:nvSpPr>
          <p:cNvPr id="80" name="Shape 24">
            <a:extLst>
              <a:ext uri="{FF2B5EF4-FFF2-40B4-BE49-F238E27FC236}">
                <a16:creationId xmlns:a16="http://schemas.microsoft.com/office/drawing/2014/main" id="{53199EAF-EC3C-22D1-2DB2-5C6DDC647740}"/>
              </a:ext>
            </a:extLst>
          </p:cNvPr>
          <p:cNvSpPr/>
          <p:nvPr/>
        </p:nvSpPr>
        <p:spPr>
          <a:xfrm>
            <a:off x="6473952" y="3196336"/>
            <a:ext cx="228600" cy="228600"/>
          </a:xfrm>
          <a:prstGeom prst="ellipse">
            <a:avLst/>
          </a:prstGeom>
          <a:solidFill>
            <a:srgbClr val="EE1F25"/>
          </a:solidFill>
          <a:ln/>
        </p:spPr>
        <p:txBody>
          <a:bodyPr/>
          <a:lstStyle/>
          <a:p>
            <a:endParaRPr lang="en-US"/>
          </a:p>
        </p:txBody>
      </p:sp>
      <p:pic>
        <p:nvPicPr>
          <p:cNvPr id="81" name="Image 11" descr="preencoded.png">
            <a:extLst>
              <a:ext uri="{FF2B5EF4-FFF2-40B4-BE49-F238E27FC236}">
                <a16:creationId xmlns:a16="http://schemas.microsoft.com/office/drawing/2014/main" id="{20407093-387C-2A52-8297-B205389DA0AD}"/>
              </a:ext>
            </a:extLst>
          </p:cNvPr>
          <p:cNvPicPr>
            <a:picLocks noChangeAspect="1"/>
          </p:cNvPicPr>
          <p:nvPr/>
        </p:nvPicPr>
        <p:blipFill>
          <a:blip r:embed="rId6"/>
          <a:srcRect l="-2571" r="-2571"/>
          <a:stretch/>
        </p:blipFill>
        <p:spPr>
          <a:xfrm>
            <a:off x="6536131" y="3253943"/>
            <a:ext cx="105156" cy="114300"/>
          </a:xfrm>
          <a:prstGeom prst="rect">
            <a:avLst/>
          </a:prstGeom>
        </p:spPr>
      </p:pic>
      <p:sp>
        <p:nvSpPr>
          <p:cNvPr id="82" name="Shape 27">
            <a:extLst>
              <a:ext uri="{FF2B5EF4-FFF2-40B4-BE49-F238E27FC236}">
                <a16:creationId xmlns:a16="http://schemas.microsoft.com/office/drawing/2014/main" id="{18F8A02C-810B-D471-29C5-C5254C241AFB}"/>
              </a:ext>
            </a:extLst>
          </p:cNvPr>
          <p:cNvSpPr/>
          <p:nvPr/>
        </p:nvSpPr>
        <p:spPr>
          <a:xfrm>
            <a:off x="6468465" y="4255096"/>
            <a:ext cx="228600" cy="228600"/>
          </a:xfrm>
          <a:prstGeom prst="ellipse">
            <a:avLst/>
          </a:prstGeom>
          <a:solidFill>
            <a:srgbClr val="33A256"/>
          </a:solidFill>
          <a:ln/>
        </p:spPr>
        <p:txBody>
          <a:bodyPr/>
          <a:lstStyle/>
          <a:p>
            <a:endParaRPr lang="en-US"/>
          </a:p>
        </p:txBody>
      </p:sp>
      <p:pic>
        <p:nvPicPr>
          <p:cNvPr id="83" name="Image 12" descr="preencoded.png">
            <a:extLst>
              <a:ext uri="{FF2B5EF4-FFF2-40B4-BE49-F238E27FC236}">
                <a16:creationId xmlns:a16="http://schemas.microsoft.com/office/drawing/2014/main" id="{A74FD86C-512C-5C97-22DD-27D2A66F1FBB}"/>
              </a:ext>
            </a:extLst>
          </p:cNvPr>
          <p:cNvPicPr>
            <a:picLocks noChangeAspect="1"/>
          </p:cNvPicPr>
          <p:nvPr/>
        </p:nvPicPr>
        <p:blipFill>
          <a:blip r:embed="rId7"/>
          <a:srcRect l="-133" r="-133"/>
          <a:stretch/>
        </p:blipFill>
        <p:spPr>
          <a:xfrm>
            <a:off x="6539788" y="4311789"/>
            <a:ext cx="85954" cy="114300"/>
          </a:xfrm>
          <a:prstGeom prst="rect">
            <a:avLst/>
          </a:prstGeom>
        </p:spPr>
      </p:pic>
      <p:sp>
        <p:nvSpPr>
          <p:cNvPr id="94" name="Shape 2">
            <a:extLst>
              <a:ext uri="{FF2B5EF4-FFF2-40B4-BE49-F238E27FC236}">
                <a16:creationId xmlns:a16="http://schemas.microsoft.com/office/drawing/2014/main" id="{6D09C389-9661-EA70-63A3-EDC098AFEF7F}"/>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95" name="Text 3">
            <a:extLst>
              <a:ext uri="{FF2B5EF4-FFF2-40B4-BE49-F238E27FC236}">
                <a16:creationId xmlns:a16="http://schemas.microsoft.com/office/drawing/2014/main" id="{739BBF88-1629-E7AD-6B3B-145D5864E417}"/>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3</a:t>
            </a:r>
            <a:endParaRPr lang="en-US" sz="1600"/>
          </a:p>
        </p:txBody>
      </p:sp>
      <p:sp>
        <p:nvSpPr>
          <p:cNvPr id="96" name="Shape 4">
            <a:extLst>
              <a:ext uri="{FF2B5EF4-FFF2-40B4-BE49-F238E27FC236}">
                <a16:creationId xmlns:a16="http://schemas.microsoft.com/office/drawing/2014/main" id="{DB10AE0B-556E-8F2E-C5D5-2F2EDA68C905}"/>
              </a:ext>
            </a:extLst>
          </p:cNvPr>
          <p:cNvSpPr/>
          <p:nvPr/>
        </p:nvSpPr>
        <p:spPr>
          <a:xfrm>
            <a:off x="533095" y="1208837"/>
            <a:ext cx="11125505" cy="19202"/>
          </a:xfrm>
          <a:prstGeom prst="rect">
            <a:avLst/>
          </a:prstGeom>
          <a:solidFill>
            <a:srgbClr val="003366"/>
          </a:solidFill>
          <a:ln/>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317303"/>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95098"/>
          </a:xfrm>
          <a:prstGeom prst="rect">
            <a:avLst/>
          </a:prstGeom>
          <a:solidFill>
            <a:srgbClr val="003366"/>
          </a:solidFill>
          <a:ln/>
        </p:spPr>
        <p:txBody>
          <a:bodyPr/>
          <a:lstStyle/>
          <a:p>
            <a:endParaRPr lang="en-US"/>
          </a:p>
        </p:txBody>
      </p:sp>
      <p:sp>
        <p:nvSpPr>
          <p:cNvPr id="4" name="Shape 2"/>
          <p:cNvSpPr/>
          <p:nvPr/>
        </p:nvSpPr>
        <p:spPr>
          <a:xfrm>
            <a:off x="533095" y="323698"/>
            <a:ext cx="942746" cy="314554"/>
          </a:xfrm>
          <a:prstGeom prst="roundRect">
            <a:avLst>
              <a:gd name="adj" fmla="val 35236"/>
            </a:avLst>
          </a:prstGeom>
          <a:solidFill>
            <a:srgbClr val="EE1E24"/>
          </a:solidFill>
          <a:ln/>
        </p:spPr>
        <p:txBody>
          <a:bodyPr/>
          <a:lstStyle/>
          <a:p>
            <a:endParaRPr lang="en-US"/>
          </a:p>
        </p:txBody>
      </p:sp>
      <p:sp>
        <p:nvSpPr>
          <p:cNvPr id="5" name="Text 3"/>
          <p:cNvSpPr txBox="1"/>
          <p:nvPr/>
        </p:nvSpPr>
        <p:spPr>
          <a:xfrm>
            <a:off x="666598" y="352044"/>
            <a:ext cx="833933"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4</a:t>
            </a:r>
            <a:endParaRPr lang="en-US" sz="1600"/>
          </a:p>
        </p:txBody>
      </p:sp>
      <p:sp>
        <p:nvSpPr>
          <p:cNvPr id="6" name="Text 4"/>
          <p:cNvSpPr txBox="1"/>
          <p:nvPr/>
        </p:nvSpPr>
        <p:spPr>
          <a:xfrm>
            <a:off x="533095" y="685800"/>
            <a:ext cx="6868058" cy="467258"/>
          </a:xfrm>
          <a:prstGeom prst="rect">
            <a:avLst/>
          </a:prstGeom>
          <a:noFill/>
          <a:ln/>
        </p:spPr>
        <p:txBody>
          <a:bodyPr wrap="square" lIns="0" tIns="0" rIns="0" bIns="0" rtlCol="0" anchor="ctr"/>
          <a:lstStyle/>
          <a:p>
            <a:pPr marL="0" indent="0" algn="l">
              <a:buNone/>
            </a:pPr>
            <a:r>
              <a:rPr lang="en-US" sz="3000" b="1">
                <a:solidFill>
                  <a:srgbClr val="003366"/>
                </a:solidFill>
                <a:latin typeface="Montserrat" pitchFamily="34" charset="0"/>
                <a:ea typeface="Montserrat" pitchFamily="34" charset="-122"/>
                <a:cs typeface="Montserrat" pitchFamily="34" charset="-120"/>
              </a:rPr>
              <a:t>Revamp USASA Operating Model</a:t>
            </a:r>
            <a:endParaRPr lang="en-US" sz="3000"/>
          </a:p>
        </p:txBody>
      </p:sp>
      <p:sp>
        <p:nvSpPr>
          <p:cNvPr id="7" name="Shape 5"/>
          <p:cNvSpPr/>
          <p:nvPr/>
        </p:nvSpPr>
        <p:spPr>
          <a:xfrm>
            <a:off x="533095" y="1458011"/>
            <a:ext cx="4315054" cy="3534156"/>
          </a:xfrm>
          <a:prstGeom prst="rect">
            <a:avLst/>
          </a:prstGeom>
          <a:solidFill>
            <a:srgbClr val="F0F4F8"/>
          </a:solidFill>
          <a:ln/>
        </p:spPr>
        <p:txBody>
          <a:bodyPr/>
          <a:lstStyle/>
          <a:p>
            <a:endParaRPr lang="en-US"/>
          </a:p>
        </p:txBody>
      </p:sp>
      <p:sp>
        <p:nvSpPr>
          <p:cNvPr id="8" name="Shape 6"/>
          <p:cNvSpPr/>
          <p:nvPr/>
        </p:nvSpPr>
        <p:spPr>
          <a:xfrm>
            <a:off x="533095" y="1458011"/>
            <a:ext cx="38405" cy="3534156"/>
          </a:xfrm>
          <a:prstGeom prst="rect">
            <a:avLst/>
          </a:prstGeom>
          <a:solidFill>
            <a:srgbClr val="003366"/>
          </a:solidFill>
          <a:ln/>
        </p:spPr>
        <p:txBody>
          <a:bodyPr/>
          <a:lstStyle/>
          <a:p>
            <a:endParaRPr lang="en-US"/>
          </a:p>
        </p:txBody>
      </p:sp>
      <p:pic>
        <p:nvPicPr>
          <p:cNvPr id="9" name="Image 0" descr="preencoded.png"/>
          <p:cNvPicPr>
            <a:picLocks noChangeAspect="1"/>
          </p:cNvPicPr>
          <p:nvPr/>
        </p:nvPicPr>
        <p:blipFill>
          <a:blip r:embed="rId3"/>
          <a:srcRect t="-514" b="-514"/>
          <a:stretch/>
        </p:blipFill>
        <p:spPr>
          <a:xfrm>
            <a:off x="724205" y="1639977"/>
            <a:ext cx="200254" cy="161849"/>
          </a:xfrm>
          <a:prstGeom prst="rect">
            <a:avLst/>
          </a:prstGeom>
        </p:spPr>
      </p:pic>
      <p:sp>
        <p:nvSpPr>
          <p:cNvPr id="10" name="Text 7"/>
          <p:cNvSpPr txBox="1"/>
          <p:nvPr/>
        </p:nvSpPr>
        <p:spPr>
          <a:xfrm>
            <a:off x="1000354" y="1629004"/>
            <a:ext cx="1922069" cy="191110"/>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Committee Members</a:t>
            </a:r>
            <a:endParaRPr lang="en-US" sz="1200"/>
          </a:p>
        </p:txBody>
      </p:sp>
      <p:sp>
        <p:nvSpPr>
          <p:cNvPr id="11" name="Text 8"/>
          <p:cNvSpPr txBox="1"/>
          <p:nvPr/>
        </p:nvSpPr>
        <p:spPr>
          <a:xfrm>
            <a:off x="875995" y="1976476"/>
            <a:ext cx="850392"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Ava Lynch</a:t>
            </a:r>
            <a:endParaRPr lang="en-US" sz="1100"/>
          </a:p>
        </p:txBody>
      </p:sp>
      <p:sp>
        <p:nvSpPr>
          <p:cNvPr id="12" name="Text 9"/>
          <p:cNvSpPr txBox="1"/>
          <p:nvPr/>
        </p:nvSpPr>
        <p:spPr>
          <a:xfrm>
            <a:off x="875995" y="2228850"/>
            <a:ext cx="955548"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Roy Carlson</a:t>
            </a:r>
            <a:endParaRPr lang="en-US" sz="1100"/>
          </a:p>
        </p:txBody>
      </p:sp>
      <p:sp>
        <p:nvSpPr>
          <p:cNvPr id="13" name="Text 10"/>
          <p:cNvSpPr txBox="1"/>
          <p:nvPr/>
        </p:nvSpPr>
        <p:spPr>
          <a:xfrm>
            <a:off x="875995" y="2443734"/>
            <a:ext cx="1335938"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Elaine Freedman</a:t>
            </a:r>
            <a:endParaRPr lang="en-US" sz="1100"/>
          </a:p>
        </p:txBody>
      </p:sp>
      <p:sp>
        <p:nvSpPr>
          <p:cNvPr id="14" name="Text 11"/>
          <p:cNvSpPr txBox="1"/>
          <p:nvPr/>
        </p:nvSpPr>
        <p:spPr>
          <a:xfrm>
            <a:off x="875995" y="2657704"/>
            <a:ext cx="1412748"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Jeremy Poklemba</a:t>
            </a:r>
            <a:endParaRPr lang="en-US" sz="1100"/>
          </a:p>
        </p:txBody>
      </p:sp>
      <p:sp>
        <p:nvSpPr>
          <p:cNvPr id="15" name="Text 12"/>
          <p:cNvSpPr txBox="1"/>
          <p:nvPr/>
        </p:nvSpPr>
        <p:spPr>
          <a:xfrm>
            <a:off x="875995" y="2871673"/>
            <a:ext cx="1145743"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MaryBeth Falk</a:t>
            </a:r>
            <a:endParaRPr lang="en-US" sz="1100"/>
          </a:p>
        </p:txBody>
      </p:sp>
      <p:sp>
        <p:nvSpPr>
          <p:cNvPr id="16" name="Text 13"/>
          <p:cNvSpPr txBox="1"/>
          <p:nvPr/>
        </p:nvSpPr>
        <p:spPr>
          <a:xfrm>
            <a:off x="1617574" y="1986534"/>
            <a:ext cx="872338" cy="171907"/>
          </a:xfrm>
          <a:prstGeom prst="rect">
            <a:avLst/>
          </a:prstGeom>
          <a:noFill/>
          <a:ln/>
        </p:spPr>
        <p:txBody>
          <a:bodyPr wrap="square" lIns="0" tIns="0" rIns="0" bIns="0" rtlCol="0" anchor="ctr"/>
          <a:lstStyle/>
          <a:p>
            <a:pPr marL="0" indent="0" algn="l">
              <a:buNone/>
            </a:pPr>
            <a:r>
              <a:rPr lang="en-US" sz="1000">
                <a:solidFill>
                  <a:srgbClr val="4B5563"/>
                </a:solidFill>
                <a:latin typeface="Montserrat" pitchFamily="34" charset="0"/>
                <a:ea typeface="Montserrat" pitchFamily="34" charset="-122"/>
                <a:cs typeface="Montserrat" pitchFamily="34" charset="-120"/>
              </a:rPr>
              <a:t>(Staff Lead)</a:t>
            </a:r>
            <a:endParaRPr lang="en-US" sz="1000"/>
          </a:p>
        </p:txBody>
      </p:sp>
      <p:sp>
        <p:nvSpPr>
          <p:cNvPr id="17" name="Text 14"/>
          <p:cNvSpPr txBox="1"/>
          <p:nvPr/>
        </p:nvSpPr>
        <p:spPr>
          <a:xfrm>
            <a:off x="1912925" y="2881732"/>
            <a:ext cx="1129284" cy="171907"/>
          </a:xfrm>
          <a:prstGeom prst="rect">
            <a:avLst/>
          </a:prstGeom>
          <a:noFill/>
          <a:ln/>
        </p:spPr>
        <p:txBody>
          <a:bodyPr wrap="square" lIns="0" tIns="0" rIns="0" bIns="0" rtlCol="0" anchor="ctr"/>
          <a:lstStyle/>
          <a:p>
            <a:pPr marL="0" indent="0" algn="l">
              <a:buNone/>
            </a:pPr>
            <a:r>
              <a:rPr lang="en-US" sz="1000">
                <a:solidFill>
                  <a:srgbClr val="4B5563"/>
                </a:solidFill>
                <a:latin typeface="Montserrat" pitchFamily="34" charset="0"/>
                <a:ea typeface="Montserrat" pitchFamily="34" charset="-122"/>
                <a:cs typeface="Montserrat" pitchFamily="34" charset="-120"/>
              </a:rPr>
              <a:t>(NBOD Liaison)</a:t>
            </a:r>
            <a:endParaRPr lang="en-US" sz="1000"/>
          </a:p>
        </p:txBody>
      </p:sp>
      <p:pic>
        <p:nvPicPr>
          <p:cNvPr id="18" name="Image 1" descr="preencoded.png"/>
          <p:cNvPicPr>
            <a:picLocks noChangeAspect="1"/>
          </p:cNvPicPr>
          <p:nvPr/>
        </p:nvPicPr>
        <p:blipFill>
          <a:blip r:embed="rId4"/>
          <a:srcRect l="-363" r="-363"/>
          <a:stretch/>
        </p:blipFill>
        <p:spPr>
          <a:xfrm>
            <a:off x="724205" y="3259379"/>
            <a:ext cx="142646" cy="161849"/>
          </a:xfrm>
          <a:prstGeom prst="rect">
            <a:avLst/>
          </a:prstGeom>
        </p:spPr>
      </p:pic>
      <p:sp>
        <p:nvSpPr>
          <p:cNvPr id="19" name="Text 15"/>
          <p:cNvSpPr txBox="1"/>
          <p:nvPr/>
        </p:nvSpPr>
        <p:spPr>
          <a:xfrm>
            <a:off x="942746" y="3248406"/>
            <a:ext cx="1665122" cy="191110"/>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Meeting Schedule</a:t>
            </a:r>
            <a:endParaRPr lang="en-US" sz="1200"/>
          </a:p>
        </p:txBody>
      </p:sp>
      <p:sp>
        <p:nvSpPr>
          <p:cNvPr id="20" name="Shape 16"/>
          <p:cNvSpPr/>
          <p:nvPr/>
        </p:nvSpPr>
        <p:spPr>
          <a:xfrm>
            <a:off x="724205" y="3548329"/>
            <a:ext cx="847649"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1" name="Shape 17"/>
          <p:cNvSpPr/>
          <p:nvPr/>
        </p:nvSpPr>
        <p:spPr>
          <a:xfrm>
            <a:off x="1623974" y="3548329"/>
            <a:ext cx="895198"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2" name="Shape 18"/>
          <p:cNvSpPr/>
          <p:nvPr/>
        </p:nvSpPr>
        <p:spPr>
          <a:xfrm>
            <a:off x="2574036" y="3548329"/>
            <a:ext cx="923544"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3" name="Shape 19"/>
          <p:cNvSpPr/>
          <p:nvPr/>
        </p:nvSpPr>
        <p:spPr>
          <a:xfrm>
            <a:off x="3549701" y="3548329"/>
            <a:ext cx="828446"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4" name="Text 20"/>
          <p:cNvSpPr txBox="1"/>
          <p:nvPr/>
        </p:nvSpPr>
        <p:spPr>
          <a:xfrm>
            <a:off x="790956" y="3595878"/>
            <a:ext cx="807415"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May 5, 2025</a:t>
            </a:r>
            <a:endParaRPr lang="en-US" sz="900"/>
          </a:p>
        </p:txBody>
      </p:sp>
      <p:sp>
        <p:nvSpPr>
          <p:cNvPr id="25" name="Text 21"/>
          <p:cNvSpPr txBox="1"/>
          <p:nvPr/>
        </p:nvSpPr>
        <p:spPr>
          <a:xfrm>
            <a:off x="1690726" y="3595878"/>
            <a:ext cx="854964"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June 2, 2025</a:t>
            </a:r>
            <a:endParaRPr lang="en-US" sz="900"/>
          </a:p>
        </p:txBody>
      </p:sp>
      <p:sp>
        <p:nvSpPr>
          <p:cNvPr id="26" name="Text 22"/>
          <p:cNvSpPr txBox="1"/>
          <p:nvPr/>
        </p:nvSpPr>
        <p:spPr>
          <a:xfrm>
            <a:off x="2640787" y="3595878"/>
            <a:ext cx="884225"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Aug 26, 2025</a:t>
            </a:r>
            <a:endParaRPr lang="en-US" sz="900"/>
          </a:p>
        </p:txBody>
      </p:sp>
      <p:sp>
        <p:nvSpPr>
          <p:cNvPr id="27" name="Text 23"/>
          <p:cNvSpPr txBox="1"/>
          <p:nvPr/>
        </p:nvSpPr>
        <p:spPr>
          <a:xfrm>
            <a:off x="3616452" y="3595878"/>
            <a:ext cx="788213"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Sep 9, 2025</a:t>
            </a:r>
            <a:endParaRPr lang="en-US" sz="900"/>
          </a:p>
        </p:txBody>
      </p:sp>
      <p:pic>
        <p:nvPicPr>
          <p:cNvPr id="28" name="Image 2" descr="preencoded.png"/>
          <p:cNvPicPr>
            <a:picLocks noChangeAspect="1"/>
          </p:cNvPicPr>
          <p:nvPr/>
        </p:nvPicPr>
        <p:blipFill>
          <a:blip r:embed="rId5"/>
          <a:srcRect/>
          <a:stretch/>
        </p:blipFill>
        <p:spPr>
          <a:xfrm>
            <a:off x="724205" y="3969868"/>
            <a:ext cx="133502" cy="133502"/>
          </a:xfrm>
          <a:prstGeom prst="rect">
            <a:avLst/>
          </a:prstGeom>
        </p:spPr>
      </p:pic>
      <p:sp>
        <p:nvSpPr>
          <p:cNvPr id="29" name="Text 24"/>
          <p:cNvSpPr txBox="1"/>
          <p:nvPr/>
        </p:nvSpPr>
        <p:spPr>
          <a:xfrm>
            <a:off x="895198" y="3953409"/>
            <a:ext cx="2072030" cy="171907"/>
          </a:xfrm>
          <a:prstGeom prst="rect">
            <a:avLst/>
          </a:prstGeom>
          <a:noFill/>
          <a:ln/>
        </p:spPr>
        <p:txBody>
          <a:bodyPr wrap="square" lIns="0" tIns="0" rIns="0" bIns="0" rtlCol="0" anchor="ctr"/>
          <a:lstStyle/>
          <a:p>
            <a:pPr marL="0" indent="0" algn="l">
              <a:buNone/>
            </a:pPr>
            <a:r>
              <a:rPr lang="en-US" sz="1000" b="1">
                <a:solidFill>
                  <a:srgbClr val="000000"/>
                </a:solidFill>
                <a:latin typeface="Montserrat" pitchFamily="34" charset="0"/>
                <a:ea typeface="Montserrat" pitchFamily="34" charset="-122"/>
                <a:cs typeface="Montserrat" pitchFamily="34" charset="-120"/>
              </a:rPr>
              <a:t>Total: 4 meetings completed</a:t>
            </a:r>
            <a:endParaRPr lang="en-US" sz="1000"/>
          </a:p>
        </p:txBody>
      </p:sp>
      <p:sp>
        <p:nvSpPr>
          <p:cNvPr id="30" name="Shape 25"/>
          <p:cNvSpPr/>
          <p:nvPr/>
        </p:nvSpPr>
        <p:spPr>
          <a:xfrm>
            <a:off x="5074920" y="1458011"/>
            <a:ext cx="6590995" cy="3534156"/>
          </a:xfrm>
          <a:prstGeom prst="rect">
            <a:avLst/>
          </a:prstGeom>
          <a:solidFill>
            <a:srgbClr val="F0F4F8"/>
          </a:solidFill>
          <a:ln w="25400">
            <a:solidFill>
              <a:srgbClr val="003366"/>
            </a:solidFill>
            <a:prstDash val="solid"/>
          </a:ln>
        </p:spPr>
        <p:txBody>
          <a:bodyPr/>
          <a:lstStyle/>
          <a:p>
            <a:endParaRPr lang="en-US"/>
          </a:p>
        </p:txBody>
      </p:sp>
      <p:pic>
        <p:nvPicPr>
          <p:cNvPr id="31" name="Image 3" descr="preencoded.png"/>
          <p:cNvPicPr>
            <a:picLocks noChangeAspect="1"/>
          </p:cNvPicPr>
          <p:nvPr/>
        </p:nvPicPr>
        <p:blipFill>
          <a:blip r:embed="rId6"/>
          <a:srcRect/>
          <a:stretch/>
        </p:blipFill>
        <p:spPr>
          <a:xfrm>
            <a:off x="5227625" y="1660093"/>
            <a:ext cx="171907" cy="171907"/>
          </a:xfrm>
          <a:prstGeom prst="rect">
            <a:avLst/>
          </a:prstGeom>
        </p:spPr>
      </p:pic>
      <p:sp>
        <p:nvSpPr>
          <p:cNvPr id="32" name="Text 26"/>
          <p:cNvSpPr txBox="1"/>
          <p:nvPr/>
        </p:nvSpPr>
        <p:spPr>
          <a:xfrm>
            <a:off x="5474513" y="1648206"/>
            <a:ext cx="1605686"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Focus &amp; Purpose</a:t>
            </a:r>
            <a:endParaRPr lang="en-US" sz="1300"/>
          </a:p>
        </p:txBody>
      </p:sp>
      <p:sp>
        <p:nvSpPr>
          <p:cNvPr id="33" name="Text 27"/>
          <p:cNvSpPr txBox="1"/>
          <p:nvPr/>
        </p:nvSpPr>
        <p:spPr>
          <a:xfrm>
            <a:off x="5227625" y="1981962"/>
            <a:ext cx="6106363" cy="6382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Analyze and evaluate efficiency and effectiveness of the different elements of USASA's operating model and identify gaps and inconsistencies to streamline the processes within the organization.</a:t>
            </a:r>
            <a:endParaRPr lang="en-US" sz="1200"/>
          </a:p>
        </p:txBody>
      </p:sp>
      <p:sp>
        <p:nvSpPr>
          <p:cNvPr id="34" name="Shape 28"/>
          <p:cNvSpPr/>
          <p:nvPr/>
        </p:nvSpPr>
        <p:spPr>
          <a:xfrm>
            <a:off x="5227625" y="2724455"/>
            <a:ext cx="6286500" cy="1371600"/>
          </a:xfrm>
          <a:prstGeom prst="rect">
            <a:avLst/>
          </a:prstGeom>
          <a:solidFill>
            <a:srgbClr val="E6EEF5"/>
          </a:solidFill>
          <a:ln/>
        </p:spPr>
        <p:txBody>
          <a:bodyPr/>
          <a:lstStyle/>
          <a:p>
            <a:endParaRPr lang="en-US"/>
          </a:p>
        </p:txBody>
      </p:sp>
      <p:sp>
        <p:nvSpPr>
          <p:cNvPr id="35" name="Shape 29"/>
          <p:cNvSpPr/>
          <p:nvPr/>
        </p:nvSpPr>
        <p:spPr>
          <a:xfrm>
            <a:off x="5227625" y="2724455"/>
            <a:ext cx="38405" cy="1371600"/>
          </a:xfrm>
          <a:prstGeom prst="rect">
            <a:avLst/>
          </a:prstGeom>
          <a:solidFill>
            <a:srgbClr val="003366"/>
          </a:solidFill>
          <a:ln/>
        </p:spPr>
        <p:txBody>
          <a:bodyPr/>
          <a:lstStyle/>
          <a:p>
            <a:endParaRPr lang="en-US"/>
          </a:p>
        </p:txBody>
      </p:sp>
      <p:sp>
        <p:nvSpPr>
          <p:cNvPr id="36" name="Shape 30"/>
          <p:cNvSpPr/>
          <p:nvPr/>
        </p:nvSpPr>
        <p:spPr>
          <a:xfrm>
            <a:off x="5360213" y="2819553"/>
            <a:ext cx="1837944" cy="190195"/>
          </a:xfrm>
          <a:prstGeom prst="roundRect">
            <a:avLst>
              <a:gd name="adj" fmla="val 96154"/>
            </a:avLst>
          </a:prstGeom>
          <a:solidFill>
            <a:srgbClr val="003366"/>
          </a:solidFill>
          <a:ln/>
        </p:spPr>
        <p:txBody>
          <a:bodyPr/>
          <a:lstStyle/>
          <a:p>
            <a:endParaRPr lang="en-US"/>
          </a:p>
        </p:txBody>
      </p:sp>
      <p:sp>
        <p:nvSpPr>
          <p:cNvPr id="37" name="Text 31"/>
          <p:cNvSpPr txBox="1"/>
          <p:nvPr/>
        </p:nvSpPr>
        <p:spPr>
          <a:xfrm>
            <a:off x="5437022" y="2838755"/>
            <a:ext cx="1779422" cy="152705"/>
          </a:xfrm>
          <a:prstGeom prst="rect">
            <a:avLst/>
          </a:prstGeom>
          <a:noFill/>
          <a:ln/>
        </p:spPr>
        <p:txBody>
          <a:bodyPr wrap="square" lIns="0" tIns="0" rIns="0" bIns="0" rtlCol="0" anchor="ctr"/>
          <a:lstStyle/>
          <a:p>
            <a:pPr marL="0" indent="0" algn="l">
              <a:buNone/>
            </a:pPr>
            <a:r>
              <a:rPr lang="en-US" sz="900" b="1">
                <a:solidFill>
                  <a:srgbClr val="FFFFFF"/>
                </a:solidFill>
                <a:latin typeface="Montserrat" pitchFamily="34" charset="0"/>
                <a:ea typeface="Montserrat" pitchFamily="34" charset="-122"/>
                <a:cs typeface="Montserrat" pitchFamily="34" charset="-120"/>
              </a:rPr>
              <a:t>CURRENTLY FOCUSED ON</a:t>
            </a:r>
            <a:endParaRPr lang="en-US" sz="900"/>
          </a:p>
        </p:txBody>
      </p:sp>
      <p:sp>
        <p:nvSpPr>
          <p:cNvPr id="38" name="Text 32"/>
          <p:cNvSpPr txBox="1"/>
          <p:nvPr/>
        </p:nvSpPr>
        <p:spPr>
          <a:xfrm>
            <a:off x="5360213" y="3124962"/>
            <a:ext cx="3791102" cy="181051"/>
          </a:xfrm>
          <a:prstGeom prst="rect">
            <a:avLst/>
          </a:prstGeom>
          <a:noFill/>
          <a:ln/>
        </p:spPr>
        <p:txBody>
          <a:bodyPr wrap="square" lIns="0" tIns="0" rIns="0" bIns="0" rtlCol="0" anchor="ctr"/>
          <a:lstStyle/>
          <a:p>
            <a:pPr marL="0" indent="0" algn="l">
              <a:buNone/>
            </a:pPr>
            <a:r>
              <a:rPr lang="en-US" sz="1200" b="1">
                <a:solidFill>
                  <a:srgbClr val="1F2937"/>
                </a:solidFill>
                <a:latin typeface="Montserrat" pitchFamily="34" charset="0"/>
                <a:ea typeface="Montserrat" pitchFamily="34" charset="-122"/>
                <a:cs typeface="Montserrat" pitchFamily="34" charset="-120"/>
              </a:rPr>
              <a:t>Sub-WIG #1: Realign Roles and Responsibilities</a:t>
            </a:r>
            <a:endParaRPr lang="en-US" sz="1200"/>
          </a:p>
        </p:txBody>
      </p:sp>
      <p:sp>
        <p:nvSpPr>
          <p:cNvPr id="39" name="Text 33"/>
          <p:cNvSpPr txBox="1"/>
          <p:nvPr/>
        </p:nvSpPr>
        <p:spPr>
          <a:xfrm>
            <a:off x="5551322" y="3381909"/>
            <a:ext cx="5005426"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Clarify and streamline roles &amp; responsibilities within USASA's membership</a:t>
            </a:r>
            <a:endParaRPr lang="en-US" sz="1000"/>
          </a:p>
        </p:txBody>
      </p:sp>
      <p:sp>
        <p:nvSpPr>
          <p:cNvPr id="40" name="Text 34"/>
          <p:cNvSpPr txBox="1"/>
          <p:nvPr/>
        </p:nvSpPr>
        <p:spPr>
          <a:xfrm>
            <a:off x="5551322" y="3610509"/>
            <a:ext cx="3872484"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Reduce overlap and improve decision-making processes</a:t>
            </a:r>
            <a:endParaRPr lang="en-US" sz="1000"/>
          </a:p>
        </p:txBody>
      </p:sp>
      <p:sp>
        <p:nvSpPr>
          <p:cNvPr id="41" name="Text 35"/>
          <p:cNvSpPr txBox="1"/>
          <p:nvPr/>
        </p:nvSpPr>
        <p:spPr>
          <a:xfrm>
            <a:off x="5551322" y="3839109"/>
            <a:ext cx="5319979"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Transition the National Board of Directors to a more strategic and advisory role</a:t>
            </a:r>
            <a:endParaRPr lang="en-US" sz="1000"/>
          </a:p>
        </p:txBody>
      </p:sp>
      <p:sp>
        <p:nvSpPr>
          <p:cNvPr id="42" name="Text 36"/>
          <p:cNvSpPr txBox="1"/>
          <p:nvPr/>
        </p:nvSpPr>
        <p:spPr>
          <a:xfrm>
            <a:off x="5227625" y="4219499"/>
            <a:ext cx="1567282" cy="171907"/>
          </a:xfrm>
          <a:prstGeom prst="rect">
            <a:avLst/>
          </a:prstGeom>
          <a:noFill/>
          <a:ln/>
        </p:spPr>
        <p:txBody>
          <a:bodyPr wrap="square" lIns="0" tIns="0" rIns="0" bIns="0" rtlCol="0" anchor="ctr"/>
          <a:lstStyle/>
          <a:p>
            <a:pPr marL="0" indent="0" algn="l">
              <a:buNone/>
            </a:pPr>
            <a:r>
              <a:rPr lang="en-US" sz="1000" b="1">
                <a:solidFill>
                  <a:srgbClr val="1F2937"/>
                </a:solidFill>
                <a:latin typeface="Montserrat" pitchFamily="34" charset="0"/>
                <a:ea typeface="Montserrat" pitchFamily="34" charset="-122"/>
                <a:cs typeface="Montserrat" pitchFamily="34" charset="-120"/>
              </a:rPr>
              <a:t>Additional Sub-WIGs:</a:t>
            </a:r>
            <a:endParaRPr lang="en-US" sz="1000"/>
          </a:p>
        </p:txBody>
      </p:sp>
      <p:sp>
        <p:nvSpPr>
          <p:cNvPr id="43" name="Text 37"/>
          <p:cNvSpPr txBox="1"/>
          <p:nvPr/>
        </p:nvSpPr>
        <p:spPr>
          <a:xfrm>
            <a:off x="5417820" y="4448099"/>
            <a:ext cx="1986077"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Establish Feedback Systems</a:t>
            </a:r>
            <a:endParaRPr lang="en-US" sz="1000"/>
          </a:p>
        </p:txBody>
      </p:sp>
      <p:sp>
        <p:nvSpPr>
          <p:cNvPr id="44" name="Text 38"/>
          <p:cNvSpPr txBox="1"/>
          <p:nvPr/>
        </p:nvSpPr>
        <p:spPr>
          <a:xfrm>
            <a:off x="5417820" y="4639209"/>
            <a:ext cx="2691079"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Succession &amp; Leadership Development</a:t>
            </a:r>
            <a:endParaRPr lang="en-US" sz="1000"/>
          </a:p>
        </p:txBody>
      </p:sp>
      <p:sp>
        <p:nvSpPr>
          <p:cNvPr id="45" name="Shape 39"/>
          <p:cNvSpPr/>
          <p:nvPr/>
        </p:nvSpPr>
        <p:spPr>
          <a:xfrm>
            <a:off x="533095" y="5248656"/>
            <a:ext cx="11125505" cy="418795"/>
          </a:xfrm>
          <a:prstGeom prst="roundRect">
            <a:avLst>
              <a:gd name="adj" fmla="val 19849"/>
            </a:avLst>
          </a:prstGeom>
          <a:solidFill>
            <a:srgbClr val="F3F4F6"/>
          </a:solidFill>
          <a:ln/>
        </p:spPr>
        <p:txBody>
          <a:bodyPr/>
          <a:lstStyle/>
          <a:p>
            <a:endParaRPr lang="en-US"/>
          </a:p>
        </p:txBody>
      </p:sp>
      <p:sp>
        <p:nvSpPr>
          <p:cNvPr id="50" name="Shape 42"/>
          <p:cNvSpPr/>
          <p:nvPr/>
        </p:nvSpPr>
        <p:spPr>
          <a:xfrm>
            <a:off x="0" y="6801307"/>
            <a:ext cx="12191695" cy="57607"/>
          </a:xfrm>
          <a:prstGeom prst="rect">
            <a:avLst/>
          </a:prstGeom>
          <a:solidFill>
            <a:srgbClr val="003366"/>
          </a:solidFill>
          <a:ln/>
        </p:spPr>
        <p:txBody>
          <a:bodyPr/>
          <a:lstStyle/>
          <a:p>
            <a:endParaRPr lang="en-US"/>
          </a:p>
        </p:txBody>
      </p:sp>
      <p:pic>
        <p:nvPicPr>
          <p:cNvPr id="52" name="Image 4" descr="preencoded.png">
            <a:extLst>
              <a:ext uri="{FF2B5EF4-FFF2-40B4-BE49-F238E27FC236}">
                <a16:creationId xmlns:a16="http://schemas.microsoft.com/office/drawing/2014/main" id="{7F5B5128-B020-20C6-06F2-FD7C77736E95}"/>
              </a:ext>
            </a:extLst>
          </p:cNvPr>
          <p:cNvPicPr>
            <a:picLocks noChangeAspect="1"/>
          </p:cNvPicPr>
          <p:nvPr/>
        </p:nvPicPr>
        <p:blipFill>
          <a:blip r:embed="rId7"/>
          <a:srcRect l="-1648" r="-1648"/>
          <a:stretch/>
        </p:blipFill>
        <p:spPr>
          <a:xfrm>
            <a:off x="5386811" y="3418888"/>
            <a:ext cx="85954" cy="95098"/>
          </a:xfrm>
          <a:prstGeom prst="rect">
            <a:avLst/>
          </a:prstGeom>
        </p:spPr>
      </p:pic>
      <p:pic>
        <p:nvPicPr>
          <p:cNvPr id="54" name="Image 4" descr="preencoded.png">
            <a:extLst>
              <a:ext uri="{FF2B5EF4-FFF2-40B4-BE49-F238E27FC236}">
                <a16:creationId xmlns:a16="http://schemas.microsoft.com/office/drawing/2014/main" id="{EDA7C7DC-9471-1BEE-F824-60870D4AFB3F}"/>
              </a:ext>
            </a:extLst>
          </p:cNvPr>
          <p:cNvPicPr>
            <a:picLocks noChangeAspect="1"/>
          </p:cNvPicPr>
          <p:nvPr/>
        </p:nvPicPr>
        <p:blipFill>
          <a:blip r:embed="rId7"/>
          <a:srcRect l="-1648" r="-1648"/>
          <a:stretch/>
        </p:blipFill>
        <p:spPr>
          <a:xfrm>
            <a:off x="5386811" y="3651205"/>
            <a:ext cx="85954" cy="95098"/>
          </a:xfrm>
          <a:prstGeom prst="rect">
            <a:avLst/>
          </a:prstGeom>
        </p:spPr>
      </p:pic>
      <p:pic>
        <p:nvPicPr>
          <p:cNvPr id="56" name="Image 4" descr="preencoded.png">
            <a:extLst>
              <a:ext uri="{FF2B5EF4-FFF2-40B4-BE49-F238E27FC236}">
                <a16:creationId xmlns:a16="http://schemas.microsoft.com/office/drawing/2014/main" id="{94CC1CE2-4EDC-4E7E-E5C0-81EA07E0AEA9}"/>
              </a:ext>
            </a:extLst>
          </p:cNvPr>
          <p:cNvPicPr>
            <a:picLocks noChangeAspect="1"/>
          </p:cNvPicPr>
          <p:nvPr/>
        </p:nvPicPr>
        <p:blipFill>
          <a:blip r:embed="rId7"/>
          <a:srcRect l="-1648" r="-1648"/>
          <a:stretch/>
        </p:blipFill>
        <p:spPr>
          <a:xfrm>
            <a:off x="5386811" y="3883522"/>
            <a:ext cx="85954" cy="95098"/>
          </a:xfrm>
          <a:prstGeom prst="rect">
            <a:avLst/>
          </a:prstGeom>
        </p:spPr>
      </p:pic>
      <p:sp>
        <p:nvSpPr>
          <p:cNvPr id="51" name="Text 48">
            <a:extLst>
              <a:ext uri="{FF2B5EF4-FFF2-40B4-BE49-F238E27FC236}">
                <a16:creationId xmlns:a16="http://schemas.microsoft.com/office/drawing/2014/main" id="{DCB6DD38-6CA8-34C0-DC1E-E78CE486A815}"/>
              </a:ext>
            </a:extLst>
          </p:cNvPr>
          <p:cNvSpPr txBox="1"/>
          <p:nvPr/>
        </p:nvSpPr>
        <p:spPr>
          <a:xfrm>
            <a:off x="3631817" y="5379878"/>
            <a:ext cx="4758898" cy="175565"/>
          </a:xfrm>
          <a:prstGeom prst="rect">
            <a:avLst/>
          </a:prstGeom>
          <a:noFill/>
          <a:ln/>
        </p:spPr>
        <p:txBody>
          <a:bodyPr wrap="square" lIns="0" tIns="0" rIns="0" bIns="0" rtlCol="0" anchor="ctr"/>
          <a:lstStyle/>
          <a:p>
            <a:pPr marL="0" indent="0" algn="l">
              <a:buNone/>
            </a:pPr>
            <a:r>
              <a:rPr lang="en-US" sz="1100">
                <a:solidFill>
                  <a:srgbClr val="FF0000"/>
                </a:solidFill>
                <a:latin typeface="Montserrat" pitchFamily="34" charset="0"/>
                <a:ea typeface="Montserrat" pitchFamily="34" charset="-122"/>
                <a:cs typeface="Montserrat" pitchFamily="34" charset="-120"/>
              </a:rPr>
              <a:t>Mission: </a:t>
            </a:r>
            <a:r>
              <a:rPr lang="en-US" sz="1100" i="1">
                <a:solidFill>
                  <a:srgbClr val="374151"/>
                </a:solidFill>
                <a:latin typeface="Montserrat" pitchFamily="34" charset="0"/>
                <a:ea typeface="Montserrat" pitchFamily="34" charset="-122"/>
                <a:cs typeface="Montserrat" pitchFamily="34" charset="-120"/>
              </a:rPr>
              <a:t>To connect, build, and strengthen soccer communities </a:t>
            </a:r>
            <a:endParaRPr lang="en-US" sz="1100" i="1"/>
          </a:p>
        </p:txBody>
      </p:sp>
      <p:pic>
        <p:nvPicPr>
          <p:cNvPr id="46" name="Image 4" descr="preencoded.png">
            <a:extLst>
              <a:ext uri="{FF2B5EF4-FFF2-40B4-BE49-F238E27FC236}">
                <a16:creationId xmlns:a16="http://schemas.microsoft.com/office/drawing/2014/main" id="{76F255BF-756D-4576-4BF4-08CC064808C6}"/>
              </a:ext>
            </a:extLst>
          </p:cNvPr>
          <p:cNvPicPr>
            <a:picLocks noChangeAspect="1"/>
          </p:cNvPicPr>
          <p:nvPr/>
        </p:nvPicPr>
        <p:blipFill>
          <a:blip r:embed="rId7"/>
          <a:srcRect l="-1648" r="-1648"/>
          <a:stretch/>
        </p:blipFill>
        <p:spPr>
          <a:xfrm>
            <a:off x="5295290" y="4486503"/>
            <a:ext cx="85954" cy="95098"/>
          </a:xfrm>
          <a:prstGeom prst="rect">
            <a:avLst/>
          </a:prstGeom>
        </p:spPr>
      </p:pic>
      <p:pic>
        <p:nvPicPr>
          <p:cNvPr id="47" name="Image 4" descr="preencoded.png">
            <a:extLst>
              <a:ext uri="{FF2B5EF4-FFF2-40B4-BE49-F238E27FC236}">
                <a16:creationId xmlns:a16="http://schemas.microsoft.com/office/drawing/2014/main" id="{F9CDD68E-88CE-C5E9-F2D0-2326D9B7FB9E}"/>
              </a:ext>
            </a:extLst>
          </p:cNvPr>
          <p:cNvPicPr>
            <a:picLocks noChangeAspect="1"/>
          </p:cNvPicPr>
          <p:nvPr/>
        </p:nvPicPr>
        <p:blipFill>
          <a:blip r:embed="rId7"/>
          <a:srcRect l="-1648" r="-1648"/>
          <a:stretch/>
        </p:blipFill>
        <p:spPr>
          <a:xfrm>
            <a:off x="5292172" y="4660744"/>
            <a:ext cx="85954" cy="95098"/>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57607"/>
          </a:xfrm>
          <a:prstGeom prst="rect">
            <a:avLst/>
          </a:prstGeom>
          <a:solidFill>
            <a:srgbClr val="003366"/>
          </a:solidFill>
          <a:ln/>
        </p:spPr>
        <p:txBody>
          <a:bodyPr/>
          <a:lstStyle/>
          <a:p>
            <a:endParaRPr lang="en-US"/>
          </a:p>
        </p:txBody>
      </p:sp>
      <p:sp>
        <p:nvSpPr>
          <p:cNvPr id="6" name="Shape 4"/>
          <p:cNvSpPr/>
          <p:nvPr/>
        </p:nvSpPr>
        <p:spPr>
          <a:xfrm>
            <a:off x="457200" y="1886951"/>
            <a:ext cx="5524805" cy="9144"/>
          </a:xfrm>
          <a:prstGeom prst="rect">
            <a:avLst/>
          </a:prstGeom>
          <a:solidFill>
            <a:srgbClr val="003366"/>
          </a:solidFill>
          <a:ln/>
        </p:spPr>
        <p:txBody>
          <a:bodyPr/>
          <a:lstStyle/>
          <a:p>
            <a:endParaRPr lang="en-US"/>
          </a:p>
        </p:txBody>
      </p:sp>
      <p:sp>
        <p:nvSpPr>
          <p:cNvPr id="7" name="Shape 5"/>
          <p:cNvSpPr/>
          <p:nvPr/>
        </p:nvSpPr>
        <p:spPr>
          <a:xfrm>
            <a:off x="457200" y="4039448"/>
            <a:ext cx="5524805" cy="9144"/>
          </a:xfrm>
          <a:prstGeom prst="rect">
            <a:avLst/>
          </a:prstGeom>
          <a:solidFill>
            <a:srgbClr val="003366"/>
          </a:solidFill>
          <a:ln/>
        </p:spPr>
        <p:txBody>
          <a:bodyPr/>
          <a:lstStyle/>
          <a:p>
            <a:endParaRPr lang="en-US"/>
          </a:p>
        </p:txBody>
      </p:sp>
      <p:sp>
        <p:nvSpPr>
          <p:cNvPr id="8" name="Shape 6"/>
          <p:cNvSpPr/>
          <p:nvPr/>
        </p:nvSpPr>
        <p:spPr>
          <a:xfrm>
            <a:off x="6210605" y="1886951"/>
            <a:ext cx="5524805" cy="9144"/>
          </a:xfrm>
          <a:prstGeom prst="rect">
            <a:avLst/>
          </a:prstGeom>
          <a:solidFill>
            <a:srgbClr val="003366"/>
          </a:solidFill>
          <a:ln/>
        </p:spPr>
        <p:txBody>
          <a:bodyPr/>
          <a:lstStyle/>
          <a:p>
            <a:endParaRPr lang="en-US"/>
          </a:p>
        </p:txBody>
      </p:sp>
      <p:sp>
        <p:nvSpPr>
          <p:cNvPr id="9" name="Shape 7"/>
          <p:cNvSpPr/>
          <p:nvPr/>
        </p:nvSpPr>
        <p:spPr>
          <a:xfrm>
            <a:off x="6210605" y="4039448"/>
            <a:ext cx="5524805" cy="9144"/>
          </a:xfrm>
          <a:prstGeom prst="rect">
            <a:avLst/>
          </a:prstGeom>
          <a:solidFill>
            <a:srgbClr val="003366"/>
          </a:solidFill>
          <a:ln/>
        </p:spPr>
        <p:txBody>
          <a:bodyPr/>
          <a:lstStyle/>
          <a:p>
            <a:endParaRPr lang="en-US"/>
          </a:p>
        </p:txBody>
      </p:sp>
      <p:sp>
        <p:nvSpPr>
          <p:cNvPr id="10" name="Text 8"/>
          <p:cNvSpPr txBox="1"/>
          <p:nvPr/>
        </p:nvSpPr>
        <p:spPr>
          <a:xfrm>
            <a:off x="457200" y="1610802"/>
            <a:ext cx="12390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Challenges</a:t>
            </a:r>
            <a:endParaRPr lang="en-US" sz="1500"/>
          </a:p>
        </p:txBody>
      </p:sp>
      <p:sp>
        <p:nvSpPr>
          <p:cNvPr id="11" name="Text 9"/>
          <p:cNvSpPr txBox="1"/>
          <p:nvPr/>
        </p:nvSpPr>
        <p:spPr>
          <a:xfrm>
            <a:off x="457200" y="3763299"/>
            <a:ext cx="1067105"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Solutions</a:t>
            </a:r>
            <a:endParaRPr lang="en-US" sz="1500"/>
          </a:p>
        </p:txBody>
      </p:sp>
      <p:sp>
        <p:nvSpPr>
          <p:cNvPr id="12" name="Text 10"/>
          <p:cNvSpPr txBox="1"/>
          <p:nvPr/>
        </p:nvSpPr>
        <p:spPr>
          <a:xfrm>
            <a:off x="6210605" y="1610802"/>
            <a:ext cx="1114654"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Feedback</a:t>
            </a:r>
            <a:endParaRPr lang="en-US" sz="1500"/>
          </a:p>
        </p:txBody>
      </p:sp>
      <p:sp>
        <p:nvSpPr>
          <p:cNvPr id="13" name="Text 11"/>
          <p:cNvSpPr txBox="1"/>
          <p:nvPr/>
        </p:nvSpPr>
        <p:spPr>
          <a:xfrm>
            <a:off x="6210605" y="3763299"/>
            <a:ext cx="184800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Member Benefits</a:t>
            </a:r>
            <a:endParaRPr lang="en-US" sz="1500"/>
          </a:p>
        </p:txBody>
      </p:sp>
      <p:sp>
        <p:nvSpPr>
          <p:cNvPr id="14" name="Shape 12"/>
          <p:cNvSpPr/>
          <p:nvPr/>
        </p:nvSpPr>
        <p:spPr>
          <a:xfrm>
            <a:off x="457200" y="1972904"/>
            <a:ext cx="5524805" cy="1591056"/>
          </a:xfrm>
          <a:prstGeom prst="rect">
            <a:avLst/>
          </a:prstGeom>
          <a:solidFill>
            <a:srgbClr val="F7FAFC"/>
          </a:solidFill>
          <a:ln/>
        </p:spPr>
        <p:txBody>
          <a:bodyPr/>
          <a:lstStyle/>
          <a:p>
            <a:endParaRPr lang="en-US"/>
          </a:p>
        </p:txBody>
      </p:sp>
      <p:sp>
        <p:nvSpPr>
          <p:cNvPr id="15" name="Shape 13"/>
          <p:cNvSpPr/>
          <p:nvPr/>
        </p:nvSpPr>
        <p:spPr>
          <a:xfrm>
            <a:off x="457200" y="1972904"/>
            <a:ext cx="28346" cy="1591056"/>
          </a:xfrm>
          <a:prstGeom prst="rect">
            <a:avLst/>
          </a:prstGeom>
          <a:solidFill>
            <a:srgbClr val="EE1E24"/>
          </a:solidFill>
          <a:ln/>
        </p:spPr>
        <p:txBody>
          <a:bodyPr/>
          <a:lstStyle/>
          <a:p>
            <a:endParaRPr lang="en-US"/>
          </a:p>
        </p:txBody>
      </p:sp>
      <p:sp>
        <p:nvSpPr>
          <p:cNvPr id="16" name="Shape 14"/>
          <p:cNvSpPr/>
          <p:nvPr/>
        </p:nvSpPr>
        <p:spPr>
          <a:xfrm>
            <a:off x="457200" y="4125402"/>
            <a:ext cx="5524805" cy="1591056"/>
          </a:xfrm>
          <a:prstGeom prst="rect">
            <a:avLst/>
          </a:prstGeom>
          <a:solidFill>
            <a:srgbClr val="F7FAFC"/>
          </a:solidFill>
          <a:ln/>
        </p:spPr>
        <p:txBody>
          <a:bodyPr/>
          <a:lstStyle/>
          <a:p>
            <a:endParaRPr lang="en-US"/>
          </a:p>
        </p:txBody>
      </p:sp>
      <p:sp>
        <p:nvSpPr>
          <p:cNvPr id="17" name="Shape 15"/>
          <p:cNvSpPr/>
          <p:nvPr/>
        </p:nvSpPr>
        <p:spPr>
          <a:xfrm>
            <a:off x="457200" y="4125402"/>
            <a:ext cx="28346" cy="1591056"/>
          </a:xfrm>
          <a:prstGeom prst="rect">
            <a:avLst/>
          </a:prstGeom>
          <a:solidFill>
            <a:srgbClr val="EE1E24"/>
          </a:solidFill>
          <a:ln/>
        </p:spPr>
        <p:txBody>
          <a:bodyPr/>
          <a:lstStyle/>
          <a:p>
            <a:endParaRPr lang="en-US"/>
          </a:p>
        </p:txBody>
      </p:sp>
      <p:sp>
        <p:nvSpPr>
          <p:cNvPr id="18" name="Shape 16"/>
          <p:cNvSpPr/>
          <p:nvPr/>
        </p:nvSpPr>
        <p:spPr>
          <a:xfrm>
            <a:off x="6210605" y="1972904"/>
            <a:ext cx="5524805" cy="1591056"/>
          </a:xfrm>
          <a:prstGeom prst="rect">
            <a:avLst/>
          </a:prstGeom>
          <a:solidFill>
            <a:srgbClr val="F7FAFC"/>
          </a:solidFill>
          <a:ln/>
        </p:spPr>
        <p:txBody>
          <a:bodyPr/>
          <a:lstStyle/>
          <a:p>
            <a:endParaRPr lang="en-US"/>
          </a:p>
        </p:txBody>
      </p:sp>
      <p:sp>
        <p:nvSpPr>
          <p:cNvPr id="19" name="Shape 17"/>
          <p:cNvSpPr/>
          <p:nvPr/>
        </p:nvSpPr>
        <p:spPr>
          <a:xfrm>
            <a:off x="6210605" y="1972904"/>
            <a:ext cx="28346" cy="1591056"/>
          </a:xfrm>
          <a:prstGeom prst="rect">
            <a:avLst/>
          </a:prstGeom>
          <a:solidFill>
            <a:srgbClr val="EE1E24"/>
          </a:solidFill>
          <a:ln/>
        </p:spPr>
        <p:txBody>
          <a:bodyPr/>
          <a:lstStyle/>
          <a:p>
            <a:endParaRPr lang="en-US"/>
          </a:p>
        </p:txBody>
      </p:sp>
      <p:sp>
        <p:nvSpPr>
          <p:cNvPr id="20" name="Text 18"/>
          <p:cNvSpPr txBox="1"/>
          <p:nvPr/>
        </p:nvSpPr>
        <p:spPr>
          <a:xfrm>
            <a:off x="790956" y="2096348"/>
            <a:ext cx="3629254"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Complex committee structures and processes</a:t>
            </a:r>
            <a:endParaRPr lang="en-US" sz="1200"/>
          </a:p>
        </p:txBody>
      </p:sp>
      <p:sp>
        <p:nvSpPr>
          <p:cNvPr id="21" name="Text 19"/>
          <p:cNvSpPr txBox="1"/>
          <p:nvPr/>
        </p:nvSpPr>
        <p:spPr>
          <a:xfrm>
            <a:off x="790956" y="2367011"/>
            <a:ext cx="29242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Role overlaps and responsibility gaps</a:t>
            </a:r>
            <a:endParaRPr lang="en-US" sz="1200"/>
          </a:p>
        </p:txBody>
      </p:sp>
      <p:sp>
        <p:nvSpPr>
          <p:cNvPr id="22" name="Text 20"/>
          <p:cNvSpPr txBox="1"/>
          <p:nvPr/>
        </p:nvSpPr>
        <p:spPr>
          <a:xfrm>
            <a:off x="790956" y="2637673"/>
            <a:ext cx="2943454"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Need for transparency in governance</a:t>
            </a:r>
            <a:endParaRPr lang="en-US" sz="1200"/>
          </a:p>
        </p:txBody>
      </p:sp>
      <p:sp>
        <p:nvSpPr>
          <p:cNvPr id="23" name="Text 21"/>
          <p:cNvSpPr txBox="1"/>
          <p:nvPr/>
        </p:nvSpPr>
        <p:spPr>
          <a:xfrm>
            <a:off x="790956" y="2908335"/>
            <a:ext cx="31053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Process inefficiencies across operations</a:t>
            </a:r>
            <a:endParaRPr lang="en-US" sz="1200"/>
          </a:p>
        </p:txBody>
      </p:sp>
      <p:sp>
        <p:nvSpPr>
          <p:cNvPr id="24" name="Text 22"/>
          <p:cNvSpPr txBox="1"/>
          <p:nvPr/>
        </p:nvSpPr>
        <p:spPr>
          <a:xfrm>
            <a:off x="790956" y="3178998"/>
            <a:ext cx="38962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Gaps and inconsistencies in organizational model</a:t>
            </a:r>
            <a:endParaRPr lang="en-US" sz="1200"/>
          </a:p>
        </p:txBody>
      </p:sp>
      <p:sp>
        <p:nvSpPr>
          <p:cNvPr id="25" name="Text 23"/>
          <p:cNvSpPr txBox="1"/>
          <p:nvPr/>
        </p:nvSpPr>
        <p:spPr>
          <a:xfrm>
            <a:off x="790956" y="4248846"/>
            <a:ext cx="40672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Committee realignment and structure optimization</a:t>
            </a:r>
            <a:endParaRPr lang="en-US" sz="1200"/>
          </a:p>
        </p:txBody>
      </p:sp>
      <p:sp>
        <p:nvSpPr>
          <p:cNvPr id="26" name="Text 24"/>
          <p:cNvSpPr txBox="1"/>
          <p:nvPr/>
        </p:nvSpPr>
        <p:spPr>
          <a:xfrm>
            <a:off x="790956" y="4519508"/>
            <a:ext cx="42958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Nomination process development and standardization</a:t>
            </a:r>
            <a:endParaRPr lang="en-US" sz="1200"/>
          </a:p>
        </p:txBody>
      </p:sp>
      <p:sp>
        <p:nvSpPr>
          <p:cNvPr id="27" name="Text 25"/>
          <p:cNvSpPr txBox="1"/>
          <p:nvPr/>
        </p:nvSpPr>
        <p:spPr>
          <a:xfrm>
            <a:off x="790956" y="4790171"/>
            <a:ext cx="396301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Standardized frameworks and committee charters</a:t>
            </a:r>
            <a:endParaRPr lang="en-US" sz="1200"/>
          </a:p>
        </p:txBody>
      </p:sp>
      <p:sp>
        <p:nvSpPr>
          <p:cNvPr id="28" name="Text 26"/>
          <p:cNvSpPr txBox="1"/>
          <p:nvPr/>
        </p:nvSpPr>
        <p:spPr>
          <a:xfrm>
            <a:off x="790956" y="5060833"/>
            <a:ext cx="42483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Comprehensive communication plan implementation</a:t>
            </a:r>
            <a:endParaRPr lang="en-US" sz="1200"/>
          </a:p>
        </p:txBody>
      </p:sp>
      <p:sp>
        <p:nvSpPr>
          <p:cNvPr id="29" name="Text 27"/>
          <p:cNvSpPr txBox="1"/>
          <p:nvPr/>
        </p:nvSpPr>
        <p:spPr>
          <a:xfrm>
            <a:off x="790956" y="5331495"/>
            <a:ext cx="407731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Structured surveys and feedback collection systems</a:t>
            </a:r>
            <a:endParaRPr lang="en-US" sz="1200"/>
          </a:p>
        </p:txBody>
      </p:sp>
      <p:sp>
        <p:nvSpPr>
          <p:cNvPr id="30" name="Text 28"/>
          <p:cNvSpPr txBox="1"/>
          <p:nvPr/>
        </p:nvSpPr>
        <p:spPr>
          <a:xfrm>
            <a:off x="6543446" y="2096348"/>
            <a:ext cx="341071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NBOD surveys and leadership assessments</a:t>
            </a:r>
            <a:endParaRPr lang="en-US" sz="1200"/>
          </a:p>
        </p:txBody>
      </p:sp>
      <p:sp>
        <p:nvSpPr>
          <p:cNvPr id="31" name="Text 29"/>
          <p:cNvSpPr txBox="1"/>
          <p:nvPr/>
        </p:nvSpPr>
        <p:spPr>
          <a:xfrm>
            <a:off x="6543446" y="2367011"/>
            <a:ext cx="368686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Committee member and chair input collection</a:t>
            </a:r>
            <a:endParaRPr lang="en-US" sz="1200"/>
          </a:p>
        </p:txBody>
      </p:sp>
      <p:sp>
        <p:nvSpPr>
          <p:cNvPr id="32" name="Text 30"/>
          <p:cNvSpPr txBox="1"/>
          <p:nvPr/>
        </p:nvSpPr>
        <p:spPr>
          <a:xfrm>
            <a:off x="6543446" y="2637673"/>
            <a:ext cx="3743554"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USASA member organization feedback analysis</a:t>
            </a:r>
            <a:endParaRPr lang="en-US" sz="1200"/>
          </a:p>
        </p:txBody>
      </p:sp>
      <p:sp>
        <p:nvSpPr>
          <p:cNvPr id="33" name="Text 31"/>
          <p:cNvSpPr txBox="1"/>
          <p:nvPr/>
        </p:nvSpPr>
        <p:spPr>
          <a:xfrm>
            <a:off x="6543446" y="2908335"/>
            <a:ext cx="30961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Cross-functional perspective gathering</a:t>
            </a:r>
            <a:endParaRPr lang="en-US" sz="1200"/>
          </a:p>
        </p:txBody>
      </p:sp>
      <p:sp>
        <p:nvSpPr>
          <p:cNvPr id="34" name="Text 32"/>
          <p:cNvSpPr txBox="1"/>
          <p:nvPr/>
        </p:nvSpPr>
        <p:spPr>
          <a:xfrm>
            <a:off x="6543446" y="3178998"/>
            <a:ext cx="3400654"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Ongoing stakeholder engagement process</a:t>
            </a:r>
            <a:endParaRPr lang="en-US" sz="1200"/>
          </a:p>
        </p:txBody>
      </p:sp>
      <p:sp>
        <p:nvSpPr>
          <p:cNvPr id="35" name="Shape 33"/>
          <p:cNvSpPr/>
          <p:nvPr/>
        </p:nvSpPr>
        <p:spPr>
          <a:xfrm>
            <a:off x="6210605" y="4125401"/>
            <a:ext cx="5524805" cy="2240279"/>
          </a:xfrm>
          <a:prstGeom prst="roundRect">
            <a:avLst>
              <a:gd name="adj" fmla="val 2963"/>
            </a:avLst>
          </a:prstGeom>
          <a:solidFill>
            <a:srgbClr val="EFF6FF"/>
          </a:solidFill>
          <a:ln/>
        </p:spPr>
        <p:txBody>
          <a:bodyPr/>
          <a:lstStyle/>
          <a:p>
            <a:endParaRPr lang="en-US"/>
          </a:p>
        </p:txBody>
      </p:sp>
      <p:pic>
        <p:nvPicPr>
          <p:cNvPr id="36" name="Image 0" descr="preencoded.png"/>
          <p:cNvPicPr>
            <a:picLocks noChangeAspect="1"/>
          </p:cNvPicPr>
          <p:nvPr/>
        </p:nvPicPr>
        <p:blipFill>
          <a:blip r:embed="rId3"/>
          <a:srcRect l="-1507" r="-1507"/>
          <a:stretch/>
        </p:blipFill>
        <p:spPr>
          <a:xfrm>
            <a:off x="6324905" y="4278107"/>
            <a:ext cx="171907" cy="133502"/>
          </a:xfrm>
          <a:prstGeom prst="rect">
            <a:avLst/>
          </a:prstGeom>
        </p:spPr>
      </p:pic>
      <p:sp>
        <p:nvSpPr>
          <p:cNvPr id="37" name="Text 34"/>
          <p:cNvSpPr txBox="1"/>
          <p:nvPr/>
        </p:nvSpPr>
        <p:spPr>
          <a:xfrm>
            <a:off x="6572707" y="4256361"/>
            <a:ext cx="2000707"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Streamlined Operations:</a:t>
            </a:r>
            <a:endParaRPr lang="en-US" sz="1200" b="1"/>
          </a:p>
        </p:txBody>
      </p:sp>
      <p:sp>
        <p:nvSpPr>
          <p:cNvPr id="38" name="Text 35"/>
          <p:cNvSpPr txBox="1"/>
          <p:nvPr/>
        </p:nvSpPr>
        <p:spPr>
          <a:xfrm>
            <a:off x="6572707" y="5814498"/>
            <a:ext cx="2000707"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Enhanced Effectiveness:</a:t>
            </a:r>
            <a:endParaRPr lang="en-US" sz="1200" b="1"/>
          </a:p>
        </p:txBody>
      </p:sp>
      <p:sp>
        <p:nvSpPr>
          <p:cNvPr id="39" name="Text 36"/>
          <p:cNvSpPr txBox="1"/>
          <p:nvPr/>
        </p:nvSpPr>
        <p:spPr>
          <a:xfrm>
            <a:off x="6578569" y="4455699"/>
            <a:ext cx="4847539"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More efficient processes and decision-making</a:t>
            </a:r>
            <a:endParaRPr lang="en-US" sz="1200"/>
          </a:p>
        </p:txBody>
      </p:sp>
      <p:pic>
        <p:nvPicPr>
          <p:cNvPr id="40" name="Image 1" descr="preencoded.png"/>
          <p:cNvPicPr>
            <a:picLocks noChangeAspect="1"/>
          </p:cNvPicPr>
          <p:nvPr/>
        </p:nvPicPr>
        <p:blipFill>
          <a:blip r:embed="rId4"/>
          <a:srcRect l="-2512" r="-2512"/>
          <a:stretch/>
        </p:blipFill>
        <p:spPr>
          <a:xfrm>
            <a:off x="6324905" y="4781027"/>
            <a:ext cx="105156" cy="133502"/>
          </a:xfrm>
          <a:prstGeom prst="rect">
            <a:avLst/>
          </a:prstGeom>
        </p:spPr>
      </p:pic>
      <p:sp>
        <p:nvSpPr>
          <p:cNvPr id="41" name="Text 37"/>
          <p:cNvSpPr txBox="1"/>
          <p:nvPr/>
        </p:nvSpPr>
        <p:spPr>
          <a:xfrm>
            <a:off x="6562648" y="4760194"/>
            <a:ext cx="1162202"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Clearer Roles:</a:t>
            </a:r>
            <a:endParaRPr lang="en-US" sz="1200" b="1"/>
          </a:p>
        </p:txBody>
      </p:sp>
      <p:sp>
        <p:nvSpPr>
          <p:cNvPr id="42" name="Text 38"/>
          <p:cNvSpPr txBox="1"/>
          <p:nvPr/>
        </p:nvSpPr>
        <p:spPr>
          <a:xfrm>
            <a:off x="6562648" y="4992452"/>
            <a:ext cx="3363163"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Reduced overlap and better accountability</a:t>
            </a:r>
            <a:endParaRPr lang="en-US" sz="1200"/>
          </a:p>
        </p:txBody>
      </p:sp>
      <p:pic>
        <p:nvPicPr>
          <p:cNvPr id="43" name="Image 2" descr="preencoded.png"/>
          <p:cNvPicPr>
            <a:picLocks noChangeAspect="1"/>
          </p:cNvPicPr>
          <p:nvPr/>
        </p:nvPicPr>
        <p:blipFill>
          <a:blip r:embed="rId5"/>
          <a:srcRect l="-1507" r="-1507"/>
          <a:stretch/>
        </p:blipFill>
        <p:spPr>
          <a:xfrm>
            <a:off x="6324905" y="5299492"/>
            <a:ext cx="171907" cy="133502"/>
          </a:xfrm>
          <a:prstGeom prst="rect">
            <a:avLst/>
          </a:prstGeom>
        </p:spPr>
      </p:pic>
      <p:sp>
        <p:nvSpPr>
          <p:cNvPr id="44" name="Text 39"/>
          <p:cNvSpPr txBox="1"/>
          <p:nvPr/>
        </p:nvSpPr>
        <p:spPr>
          <a:xfrm>
            <a:off x="6572707" y="5277747"/>
            <a:ext cx="1867205"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Improved Governance:</a:t>
            </a:r>
            <a:endParaRPr lang="en-US" sz="1200" b="1"/>
          </a:p>
        </p:txBody>
      </p:sp>
      <p:sp>
        <p:nvSpPr>
          <p:cNvPr id="45" name="Text 40"/>
          <p:cNvSpPr txBox="1"/>
          <p:nvPr/>
        </p:nvSpPr>
        <p:spPr>
          <a:xfrm>
            <a:off x="6581850" y="5511833"/>
            <a:ext cx="30769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More transparent committee structure</a:t>
            </a:r>
            <a:endParaRPr lang="en-US" sz="1200"/>
          </a:p>
        </p:txBody>
      </p:sp>
      <p:pic>
        <p:nvPicPr>
          <p:cNvPr id="46" name="Image 3" descr="preencoded.png"/>
          <p:cNvPicPr>
            <a:picLocks noChangeAspect="1"/>
          </p:cNvPicPr>
          <p:nvPr/>
        </p:nvPicPr>
        <p:blipFill>
          <a:blip r:embed="rId6"/>
          <a:srcRect/>
          <a:stretch/>
        </p:blipFill>
        <p:spPr>
          <a:xfrm>
            <a:off x="6324905" y="5825356"/>
            <a:ext cx="133502" cy="133502"/>
          </a:xfrm>
          <a:prstGeom prst="rect">
            <a:avLst/>
          </a:prstGeom>
        </p:spPr>
      </p:pic>
      <p:sp>
        <p:nvSpPr>
          <p:cNvPr id="47" name="Text 41"/>
          <p:cNvSpPr txBox="1"/>
          <p:nvPr/>
        </p:nvSpPr>
        <p:spPr>
          <a:xfrm>
            <a:off x="6562648" y="6040612"/>
            <a:ext cx="29626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Better alignment with strategic goals</a:t>
            </a:r>
            <a:endParaRPr lang="en-US" sz="1200"/>
          </a:p>
        </p:txBody>
      </p:sp>
      <p:sp>
        <p:nvSpPr>
          <p:cNvPr id="50" name="Shape 44"/>
          <p:cNvSpPr/>
          <p:nvPr/>
        </p:nvSpPr>
        <p:spPr>
          <a:xfrm>
            <a:off x="0" y="6819595"/>
            <a:ext cx="12191695" cy="38405"/>
          </a:xfrm>
          <a:prstGeom prst="rect">
            <a:avLst/>
          </a:prstGeom>
          <a:solidFill>
            <a:srgbClr val="003366"/>
          </a:solidFill>
          <a:ln/>
        </p:spPr>
        <p:txBody>
          <a:bodyPr/>
          <a:lstStyle/>
          <a:p>
            <a:endParaRPr lang="en-US"/>
          </a:p>
        </p:txBody>
      </p:sp>
      <p:sp>
        <p:nvSpPr>
          <p:cNvPr id="52" name="Shape 2">
            <a:extLst>
              <a:ext uri="{FF2B5EF4-FFF2-40B4-BE49-F238E27FC236}">
                <a16:creationId xmlns:a16="http://schemas.microsoft.com/office/drawing/2014/main" id="{003BB0DD-12DB-BB5F-3A46-57F2FAABFA1F}"/>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53" name="Text 3">
            <a:extLst>
              <a:ext uri="{FF2B5EF4-FFF2-40B4-BE49-F238E27FC236}">
                <a16:creationId xmlns:a16="http://schemas.microsoft.com/office/drawing/2014/main" id="{E3DF3032-6CD5-ED8F-8BAF-1C2C0ACF6DBA}"/>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4</a:t>
            </a:r>
            <a:endParaRPr lang="en-US" sz="1600"/>
          </a:p>
        </p:txBody>
      </p:sp>
      <p:sp>
        <p:nvSpPr>
          <p:cNvPr id="54" name="Shape 4">
            <a:extLst>
              <a:ext uri="{FF2B5EF4-FFF2-40B4-BE49-F238E27FC236}">
                <a16:creationId xmlns:a16="http://schemas.microsoft.com/office/drawing/2014/main" id="{2FEAB9A8-FA43-4189-8D12-5AF337C66E2C}"/>
              </a:ext>
            </a:extLst>
          </p:cNvPr>
          <p:cNvSpPr/>
          <p:nvPr/>
        </p:nvSpPr>
        <p:spPr>
          <a:xfrm>
            <a:off x="533095" y="1208837"/>
            <a:ext cx="11125505" cy="19202"/>
          </a:xfrm>
          <a:prstGeom prst="rect">
            <a:avLst/>
          </a:prstGeom>
          <a:solidFill>
            <a:srgbClr val="003366"/>
          </a:solidFill>
          <a:ln/>
        </p:spPr>
        <p:txBody>
          <a:bodyPr/>
          <a:lstStyle/>
          <a:p>
            <a:endParaRPr lang="en-US"/>
          </a:p>
        </p:txBody>
      </p:sp>
      <p:pic>
        <p:nvPicPr>
          <p:cNvPr id="55" name="Image 4" descr="preencoded.png">
            <a:extLst>
              <a:ext uri="{FF2B5EF4-FFF2-40B4-BE49-F238E27FC236}">
                <a16:creationId xmlns:a16="http://schemas.microsoft.com/office/drawing/2014/main" id="{00E09277-C375-472A-3D0E-F74CC96FCAF5}"/>
              </a:ext>
            </a:extLst>
          </p:cNvPr>
          <p:cNvPicPr>
            <a:picLocks noChangeAspect="1"/>
          </p:cNvPicPr>
          <p:nvPr/>
        </p:nvPicPr>
        <p:blipFill>
          <a:blip r:embed="rId7"/>
          <a:srcRect l="-1648" r="-1648"/>
          <a:stretch/>
        </p:blipFill>
        <p:spPr>
          <a:xfrm>
            <a:off x="623621" y="2144505"/>
            <a:ext cx="85954" cy="95098"/>
          </a:xfrm>
          <a:prstGeom prst="rect">
            <a:avLst/>
          </a:prstGeom>
        </p:spPr>
      </p:pic>
      <p:pic>
        <p:nvPicPr>
          <p:cNvPr id="56" name="Image 4" descr="preencoded.png">
            <a:extLst>
              <a:ext uri="{FF2B5EF4-FFF2-40B4-BE49-F238E27FC236}">
                <a16:creationId xmlns:a16="http://schemas.microsoft.com/office/drawing/2014/main" id="{BDCB70B8-0CB8-ADB2-AFE7-782FD6F731B5}"/>
              </a:ext>
            </a:extLst>
          </p:cNvPr>
          <p:cNvPicPr>
            <a:picLocks noChangeAspect="1"/>
          </p:cNvPicPr>
          <p:nvPr/>
        </p:nvPicPr>
        <p:blipFill>
          <a:blip r:embed="rId7"/>
          <a:srcRect l="-1648" r="-1648"/>
          <a:stretch/>
        </p:blipFill>
        <p:spPr>
          <a:xfrm>
            <a:off x="623621" y="2420231"/>
            <a:ext cx="85954" cy="95098"/>
          </a:xfrm>
          <a:prstGeom prst="rect">
            <a:avLst/>
          </a:prstGeom>
        </p:spPr>
      </p:pic>
      <p:pic>
        <p:nvPicPr>
          <p:cNvPr id="57" name="Image 4" descr="preencoded.png">
            <a:extLst>
              <a:ext uri="{FF2B5EF4-FFF2-40B4-BE49-F238E27FC236}">
                <a16:creationId xmlns:a16="http://schemas.microsoft.com/office/drawing/2014/main" id="{0A64ECA3-FDC9-E138-E60B-D34E57CA2477}"/>
              </a:ext>
            </a:extLst>
          </p:cNvPr>
          <p:cNvPicPr>
            <a:picLocks noChangeAspect="1"/>
          </p:cNvPicPr>
          <p:nvPr/>
        </p:nvPicPr>
        <p:blipFill>
          <a:blip r:embed="rId7"/>
          <a:srcRect l="-1648" r="-1648"/>
          <a:stretch/>
        </p:blipFill>
        <p:spPr>
          <a:xfrm>
            <a:off x="623621" y="2687202"/>
            <a:ext cx="85954" cy="95098"/>
          </a:xfrm>
          <a:prstGeom prst="rect">
            <a:avLst/>
          </a:prstGeom>
        </p:spPr>
      </p:pic>
      <p:pic>
        <p:nvPicPr>
          <p:cNvPr id="58" name="Image 4" descr="preencoded.png">
            <a:extLst>
              <a:ext uri="{FF2B5EF4-FFF2-40B4-BE49-F238E27FC236}">
                <a16:creationId xmlns:a16="http://schemas.microsoft.com/office/drawing/2014/main" id="{EA6155A6-210F-6DBC-248A-9BCFE088E20B}"/>
              </a:ext>
            </a:extLst>
          </p:cNvPr>
          <p:cNvPicPr>
            <a:picLocks noChangeAspect="1"/>
          </p:cNvPicPr>
          <p:nvPr/>
        </p:nvPicPr>
        <p:blipFill>
          <a:blip r:embed="rId7"/>
          <a:srcRect l="-1648" r="-1648"/>
          <a:stretch/>
        </p:blipFill>
        <p:spPr>
          <a:xfrm>
            <a:off x="623621" y="2961521"/>
            <a:ext cx="85954" cy="95098"/>
          </a:xfrm>
          <a:prstGeom prst="rect">
            <a:avLst/>
          </a:prstGeom>
        </p:spPr>
      </p:pic>
      <p:pic>
        <p:nvPicPr>
          <p:cNvPr id="59" name="Image 4" descr="preencoded.png">
            <a:extLst>
              <a:ext uri="{FF2B5EF4-FFF2-40B4-BE49-F238E27FC236}">
                <a16:creationId xmlns:a16="http://schemas.microsoft.com/office/drawing/2014/main" id="{39B81C6D-CE73-BC28-6470-18572793A85E}"/>
              </a:ext>
            </a:extLst>
          </p:cNvPr>
          <p:cNvPicPr>
            <a:picLocks noChangeAspect="1"/>
          </p:cNvPicPr>
          <p:nvPr/>
        </p:nvPicPr>
        <p:blipFill>
          <a:blip r:embed="rId7"/>
          <a:srcRect l="-1648" r="-1648"/>
          <a:stretch/>
        </p:blipFill>
        <p:spPr>
          <a:xfrm>
            <a:off x="623621" y="3217625"/>
            <a:ext cx="85954" cy="95098"/>
          </a:xfrm>
          <a:prstGeom prst="rect">
            <a:avLst/>
          </a:prstGeom>
        </p:spPr>
      </p:pic>
      <p:pic>
        <p:nvPicPr>
          <p:cNvPr id="60" name="Image 4" descr="preencoded.png">
            <a:extLst>
              <a:ext uri="{FF2B5EF4-FFF2-40B4-BE49-F238E27FC236}">
                <a16:creationId xmlns:a16="http://schemas.microsoft.com/office/drawing/2014/main" id="{626449DA-2A2C-761A-A25E-74815474DD8E}"/>
              </a:ext>
            </a:extLst>
          </p:cNvPr>
          <p:cNvPicPr>
            <a:picLocks noChangeAspect="1"/>
          </p:cNvPicPr>
          <p:nvPr/>
        </p:nvPicPr>
        <p:blipFill>
          <a:blip r:embed="rId7"/>
          <a:srcRect l="-1648" r="-1648"/>
          <a:stretch/>
        </p:blipFill>
        <p:spPr>
          <a:xfrm>
            <a:off x="6357728" y="2136084"/>
            <a:ext cx="85954" cy="95098"/>
          </a:xfrm>
          <a:prstGeom prst="rect">
            <a:avLst/>
          </a:prstGeom>
        </p:spPr>
      </p:pic>
      <p:pic>
        <p:nvPicPr>
          <p:cNvPr id="61" name="Image 4" descr="preencoded.png">
            <a:extLst>
              <a:ext uri="{FF2B5EF4-FFF2-40B4-BE49-F238E27FC236}">
                <a16:creationId xmlns:a16="http://schemas.microsoft.com/office/drawing/2014/main" id="{40AD5777-D329-8C59-B002-CD3BE99C551B}"/>
              </a:ext>
            </a:extLst>
          </p:cNvPr>
          <p:cNvPicPr>
            <a:picLocks noChangeAspect="1"/>
          </p:cNvPicPr>
          <p:nvPr/>
        </p:nvPicPr>
        <p:blipFill>
          <a:blip r:embed="rId7"/>
          <a:srcRect l="-1648" r="-1648"/>
          <a:stretch/>
        </p:blipFill>
        <p:spPr>
          <a:xfrm>
            <a:off x="6357728" y="2411810"/>
            <a:ext cx="85954" cy="95098"/>
          </a:xfrm>
          <a:prstGeom prst="rect">
            <a:avLst/>
          </a:prstGeom>
        </p:spPr>
      </p:pic>
      <p:pic>
        <p:nvPicPr>
          <p:cNvPr id="62" name="Image 4" descr="preencoded.png">
            <a:extLst>
              <a:ext uri="{FF2B5EF4-FFF2-40B4-BE49-F238E27FC236}">
                <a16:creationId xmlns:a16="http://schemas.microsoft.com/office/drawing/2014/main" id="{3A64CF15-321A-A9C2-9616-FBEEBACC06D9}"/>
              </a:ext>
            </a:extLst>
          </p:cNvPr>
          <p:cNvPicPr>
            <a:picLocks noChangeAspect="1"/>
          </p:cNvPicPr>
          <p:nvPr/>
        </p:nvPicPr>
        <p:blipFill>
          <a:blip r:embed="rId7"/>
          <a:srcRect l="-1648" r="-1648"/>
          <a:stretch/>
        </p:blipFill>
        <p:spPr>
          <a:xfrm>
            <a:off x="6357728" y="2678781"/>
            <a:ext cx="85954" cy="95098"/>
          </a:xfrm>
          <a:prstGeom prst="rect">
            <a:avLst/>
          </a:prstGeom>
        </p:spPr>
      </p:pic>
      <p:pic>
        <p:nvPicPr>
          <p:cNvPr id="63" name="Image 4" descr="preencoded.png">
            <a:extLst>
              <a:ext uri="{FF2B5EF4-FFF2-40B4-BE49-F238E27FC236}">
                <a16:creationId xmlns:a16="http://schemas.microsoft.com/office/drawing/2014/main" id="{81C348E6-E117-9E2E-FEB1-074C79D74F73}"/>
              </a:ext>
            </a:extLst>
          </p:cNvPr>
          <p:cNvPicPr>
            <a:picLocks noChangeAspect="1"/>
          </p:cNvPicPr>
          <p:nvPr/>
        </p:nvPicPr>
        <p:blipFill>
          <a:blip r:embed="rId7"/>
          <a:srcRect l="-1648" r="-1648"/>
          <a:stretch/>
        </p:blipFill>
        <p:spPr>
          <a:xfrm>
            <a:off x="6357728" y="2953100"/>
            <a:ext cx="85954" cy="95098"/>
          </a:xfrm>
          <a:prstGeom prst="rect">
            <a:avLst/>
          </a:prstGeom>
        </p:spPr>
      </p:pic>
      <p:pic>
        <p:nvPicPr>
          <p:cNvPr id="64" name="Image 4" descr="preencoded.png">
            <a:extLst>
              <a:ext uri="{FF2B5EF4-FFF2-40B4-BE49-F238E27FC236}">
                <a16:creationId xmlns:a16="http://schemas.microsoft.com/office/drawing/2014/main" id="{FD6BEFA5-417F-B75B-4060-B63E460D2648}"/>
              </a:ext>
            </a:extLst>
          </p:cNvPr>
          <p:cNvPicPr>
            <a:picLocks noChangeAspect="1"/>
          </p:cNvPicPr>
          <p:nvPr/>
        </p:nvPicPr>
        <p:blipFill>
          <a:blip r:embed="rId7"/>
          <a:srcRect l="-1648" r="-1648"/>
          <a:stretch/>
        </p:blipFill>
        <p:spPr>
          <a:xfrm>
            <a:off x="6357728" y="3209204"/>
            <a:ext cx="85954" cy="95098"/>
          </a:xfrm>
          <a:prstGeom prst="rect">
            <a:avLst/>
          </a:prstGeom>
        </p:spPr>
      </p:pic>
      <p:pic>
        <p:nvPicPr>
          <p:cNvPr id="65" name="Image 4" descr="preencoded.png">
            <a:extLst>
              <a:ext uri="{FF2B5EF4-FFF2-40B4-BE49-F238E27FC236}">
                <a16:creationId xmlns:a16="http://schemas.microsoft.com/office/drawing/2014/main" id="{2C3E9DD7-842E-C407-2B95-B353C769E872}"/>
              </a:ext>
            </a:extLst>
          </p:cNvPr>
          <p:cNvPicPr>
            <a:picLocks noChangeAspect="1"/>
          </p:cNvPicPr>
          <p:nvPr/>
        </p:nvPicPr>
        <p:blipFill>
          <a:blip r:embed="rId7"/>
          <a:srcRect l="-1648" r="-1648"/>
          <a:stretch/>
        </p:blipFill>
        <p:spPr>
          <a:xfrm>
            <a:off x="625602" y="4290875"/>
            <a:ext cx="85954" cy="95098"/>
          </a:xfrm>
          <a:prstGeom prst="rect">
            <a:avLst/>
          </a:prstGeom>
        </p:spPr>
      </p:pic>
      <p:pic>
        <p:nvPicPr>
          <p:cNvPr id="66" name="Image 4" descr="preencoded.png">
            <a:extLst>
              <a:ext uri="{FF2B5EF4-FFF2-40B4-BE49-F238E27FC236}">
                <a16:creationId xmlns:a16="http://schemas.microsoft.com/office/drawing/2014/main" id="{69644BBF-542B-2E87-26C8-7B5B95918B41}"/>
              </a:ext>
            </a:extLst>
          </p:cNvPr>
          <p:cNvPicPr>
            <a:picLocks noChangeAspect="1"/>
          </p:cNvPicPr>
          <p:nvPr/>
        </p:nvPicPr>
        <p:blipFill>
          <a:blip r:embed="rId7"/>
          <a:srcRect l="-1648" r="-1648"/>
          <a:stretch/>
        </p:blipFill>
        <p:spPr>
          <a:xfrm>
            <a:off x="625602" y="4566601"/>
            <a:ext cx="85954" cy="95098"/>
          </a:xfrm>
          <a:prstGeom prst="rect">
            <a:avLst/>
          </a:prstGeom>
        </p:spPr>
      </p:pic>
      <p:pic>
        <p:nvPicPr>
          <p:cNvPr id="67" name="Image 4" descr="preencoded.png">
            <a:extLst>
              <a:ext uri="{FF2B5EF4-FFF2-40B4-BE49-F238E27FC236}">
                <a16:creationId xmlns:a16="http://schemas.microsoft.com/office/drawing/2014/main" id="{F990DD10-F6FC-3E03-D8C2-3899633531E0}"/>
              </a:ext>
            </a:extLst>
          </p:cNvPr>
          <p:cNvPicPr>
            <a:picLocks noChangeAspect="1"/>
          </p:cNvPicPr>
          <p:nvPr/>
        </p:nvPicPr>
        <p:blipFill>
          <a:blip r:embed="rId7"/>
          <a:srcRect l="-1648" r="-1648"/>
          <a:stretch/>
        </p:blipFill>
        <p:spPr>
          <a:xfrm>
            <a:off x="625602" y="4833572"/>
            <a:ext cx="85954" cy="95098"/>
          </a:xfrm>
          <a:prstGeom prst="rect">
            <a:avLst/>
          </a:prstGeom>
        </p:spPr>
      </p:pic>
      <p:pic>
        <p:nvPicPr>
          <p:cNvPr id="68" name="Image 4" descr="preencoded.png">
            <a:extLst>
              <a:ext uri="{FF2B5EF4-FFF2-40B4-BE49-F238E27FC236}">
                <a16:creationId xmlns:a16="http://schemas.microsoft.com/office/drawing/2014/main" id="{DA6D85EC-40ED-9BE2-B53E-28DE647D1425}"/>
              </a:ext>
            </a:extLst>
          </p:cNvPr>
          <p:cNvPicPr>
            <a:picLocks noChangeAspect="1"/>
          </p:cNvPicPr>
          <p:nvPr/>
        </p:nvPicPr>
        <p:blipFill>
          <a:blip r:embed="rId7"/>
          <a:srcRect l="-1648" r="-1648"/>
          <a:stretch/>
        </p:blipFill>
        <p:spPr>
          <a:xfrm>
            <a:off x="625602" y="5107891"/>
            <a:ext cx="85954" cy="95098"/>
          </a:xfrm>
          <a:prstGeom prst="rect">
            <a:avLst/>
          </a:prstGeom>
        </p:spPr>
      </p:pic>
      <p:pic>
        <p:nvPicPr>
          <p:cNvPr id="69" name="Image 4" descr="preencoded.png">
            <a:extLst>
              <a:ext uri="{FF2B5EF4-FFF2-40B4-BE49-F238E27FC236}">
                <a16:creationId xmlns:a16="http://schemas.microsoft.com/office/drawing/2014/main" id="{D1BB38D4-654E-D8E6-9EC3-BC35F45F586D}"/>
              </a:ext>
            </a:extLst>
          </p:cNvPr>
          <p:cNvPicPr>
            <a:picLocks noChangeAspect="1"/>
          </p:cNvPicPr>
          <p:nvPr/>
        </p:nvPicPr>
        <p:blipFill>
          <a:blip r:embed="rId7"/>
          <a:srcRect l="-1648" r="-1648"/>
          <a:stretch/>
        </p:blipFill>
        <p:spPr>
          <a:xfrm>
            <a:off x="625602" y="5363995"/>
            <a:ext cx="85954" cy="95098"/>
          </a:xfrm>
          <a:prstGeom prst="rect">
            <a:avLst/>
          </a:prstGeom>
        </p:spPr>
      </p:pic>
      <p:sp>
        <p:nvSpPr>
          <p:cNvPr id="70" name="Text 3">
            <a:extLst>
              <a:ext uri="{FF2B5EF4-FFF2-40B4-BE49-F238E27FC236}">
                <a16:creationId xmlns:a16="http://schemas.microsoft.com/office/drawing/2014/main" id="{1A3009B2-5C45-3E66-1B03-C8508424FAB9}"/>
              </a:ext>
            </a:extLst>
          </p:cNvPr>
          <p:cNvSpPr txBox="1"/>
          <p:nvPr/>
        </p:nvSpPr>
        <p:spPr>
          <a:xfrm>
            <a:off x="533095" y="768096"/>
            <a:ext cx="9535465"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Challenges, Feedback, Solutions &amp; Member Benefits</a:t>
            </a:r>
            <a:endParaRPr lang="en-US" sz="2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295845"/>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6" name="Shape 4"/>
          <p:cNvSpPr/>
          <p:nvPr/>
        </p:nvSpPr>
        <p:spPr>
          <a:xfrm>
            <a:off x="533095" y="1216856"/>
            <a:ext cx="11125505" cy="19202"/>
          </a:xfrm>
          <a:prstGeom prst="rect">
            <a:avLst/>
          </a:prstGeom>
          <a:solidFill>
            <a:srgbClr val="003366"/>
          </a:solidFill>
          <a:ln/>
        </p:spPr>
        <p:txBody>
          <a:bodyPr/>
          <a:lstStyle/>
          <a:p>
            <a:endParaRPr lang="en-US"/>
          </a:p>
        </p:txBody>
      </p:sp>
      <p:sp>
        <p:nvSpPr>
          <p:cNvPr id="7" name="Text 5"/>
          <p:cNvSpPr txBox="1"/>
          <p:nvPr/>
        </p:nvSpPr>
        <p:spPr>
          <a:xfrm>
            <a:off x="533095" y="788917"/>
            <a:ext cx="6568135" cy="352958"/>
          </a:xfrm>
          <a:prstGeom prst="rect">
            <a:avLst/>
          </a:prstGeom>
          <a:noFill/>
          <a:ln/>
        </p:spPr>
        <p:txBody>
          <a:bodyPr wrap="square" lIns="0" tIns="0" rIns="0" bIns="0" rtlCol="0" anchor="ctr"/>
          <a:lstStyle/>
          <a:p>
            <a:pPr marL="0" indent="0" algn="l">
              <a:buNone/>
            </a:pPr>
            <a:r>
              <a:rPr lang="en-US" sz="2200" b="1">
                <a:solidFill>
                  <a:srgbClr val="003366"/>
                </a:solidFill>
                <a:latin typeface="Montserrat" pitchFamily="34" charset="0"/>
                <a:ea typeface="Montserrat" pitchFamily="34" charset="-122"/>
                <a:cs typeface="Montserrat" pitchFamily="34" charset="-120"/>
              </a:rPr>
              <a:t>Key Accomplishments &amp; Narrative Context</a:t>
            </a:r>
            <a:endParaRPr lang="en-US" sz="2200"/>
          </a:p>
        </p:txBody>
      </p:sp>
      <p:pic>
        <p:nvPicPr>
          <p:cNvPr id="8" name="Image 0" descr="preencoded.png"/>
          <p:cNvPicPr>
            <a:picLocks noChangeAspect="1"/>
          </p:cNvPicPr>
          <p:nvPr/>
        </p:nvPicPr>
        <p:blipFill>
          <a:blip r:embed="rId3"/>
          <a:srcRect l="-1528" r="-1528"/>
          <a:stretch/>
        </p:blipFill>
        <p:spPr>
          <a:xfrm>
            <a:off x="533095" y="1613495"/>
            <a:ext cx="161849" cy="209398"/>
          </a:xfrm>
          <a:prstGeom prst="rect">
            <a:avLst/>
          </a:prstGeom>
        </p:spPr>
      </p:pic>
      <p:sp>
        <p:nvSpPr>
          <p:cNvPr id="9" name="Text 6"/>
          <p:cNvSpPr txBox="1"/>
          <p:nvPr/>
        </p:nvSpPr>
        <p:spPr>
          <a:xfrm>
            <a:off x="771754" y="1597036"/>
            <a:ext cx="2576779"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Key Accomplishments</a:t>
            </a:r>
            <a:endParaRPr lang="en-US" sz="1600"/>
          </a:p>
        </p:txBody>
      </p:sp>
      <p:sp>
        <p:nvSpPr>
          <p:cNvPr id="10" name="Shape 7"/>
          <p:cNvSpPr/>
          <p:nvPr/>
        </p:nvSpPr>
        <p:spPr>
          <a:xfrm>
            <a:off x="533095" y="1943629"/>
            <a:ext cx="5447995" cy="2834640"/>
          </a:xfrm>
          <a:prstGeom prst="roundRect">
            <a:avLst>
              <a:gd name="adj" fmla="val 1181"/>
            </a:avLst>
          </a:prstGeom>
          <a:solidFill>
            <a:srgbClr val="F7FAFC"/>
          </a:solidFill>
          <a:ln/>
        </p:spPr>
        <p:txBody>
          <a:bodyPr/>
          <a:lstStyle/>
          <a:p>
            <a:endParaRPr lang="en-US"/>
          </a:p>
        </p:txBody>
      </p:sp>
      <p:sp>
        <p:nvSpPr>
          <p:cNvPr id="11" name="Shape 8"/>
          <p:cNvSpPr/>
          <p:nvPr/>
        </p:nvSpPr>
        <p:spPr>
          <a:xfrm>
            <a:off x="533095" y="1946337"/>
            <a:ext cx="38405" cy="2834640"/>
          </a:xfrm>
          <a:prstGeom prst="rect">
            <a:avLst/>
          </a:prstGeom>
          <a:solidFill>
            <a:srgbClr val="EE1F25"/>
          </a:solidFill>
          <a:ln/>
        </p:spPr>
        <p:txBody>
          <a:bodyPr/>
          <a:lstStyle/>
          <a:p>
            <a:endParaRPr lang="en-US"/>
          </a:p>
        </p:txBody>
      </p:sp>
      <p:pic>
        <p:nvPicPr>
          <p:cNvPr id="12" name="Image 1" descr="preencoded.png"/>
          <p:cNvPicPr>
            <a:picLocks noChangeAspect="1"/>
          </p:cNvPicPr>
          <p:nvPr/>
        </p:nvPicPr>
        <p:blipFill>
          <a:blip r:embed="rId4"/>
          <a:srcRect/>
          <a:stretch/>
        </p:blipFill>
        <p:spPr>
          <a:xfrm>
            <a:off x="849658" y="2130972"/>
            <a:ext cx="133502" cy="133502"/>
          </a:xfrm>
          <a:prstGeom prst="rect">
            <a:avLst/>
          </a:prstGeom>
        </p:spPr>
      </p:pic>
      <p:sp>
        <p:nvSpPr>
          <p:cNvPr id="13" name="Text 9"/>
          <p:cNvSpPr txBox="1"/>
          <p:nvPr/>
        </p:nvSpPr>
        <p:spPr>
          <a:xfrm>
            <a:off x="1067105" y="2069781"/>
            <a:ext cx="4646066" cy="629107"/>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Approved three primary goals: roles and responsibilities, feedback systems, and succession &amp; leadership development</a:t>
            </a:r>
            <a:endParaRPr lang="en-US" sz="1300"/>
          </a:p>
        </p:txBody>
      </p:sp>
      <p:pic>
        <p:nvPicPr>
          <p:cNvPr id="14" name="Image 2" descr="preencoded.png"/>
          <p:cNvPicPr>
            <a:picLocks noChangeAspect="1"/>
          </p:cNvPicPr>
          <p:nvPr/>
        </p:nvPicPr>
        <p:blipFill>
          <a:blip r:embed="rId4"/>
          <a:srcRect/>
          <a:stretch/>
        </p:blipFill>
        <p:spPr>
          <a:xfrm>
            <a:off x="849658" y="2919942"/>
            <a:ext cx="133502" cy="133502"/>
          </a:xfrm>
          <a:prstGeom prst="rect">
            <a:avLst/>
          </a:prstGeom>
        </p:spPr>
      </p:pic>
      <p:sp>
        <p:nvSpPr>
          <p:cNvPr id="15" name="Text 10"/>
          <p:cNvSpPr txBox="1"/>
          <p:nvPr/>
        </p:nvSpPr>
        <p:spPr>
          <a:xfrm>
            <a:off x="1067105" y="2877614"/>
            <a:ext cx="4751222"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Determined committee realignment as first focus area to streamline processes</a:t>
            </a:r>
            <a:endParaRPr lang="en-US" sz="1300"/>
          </a:p>
        </p:txBody>
      </p:sp>
      <p:pic>
        <p:nvPicPr>
          <p:cNvPr id="16" name="Image 3" descr="preencoded.png"/>
          <p:cNvPicPr>
            <a:picLocks noChangeAspect="1"/>
          </p:cNvPicPr>
          <p:nvPr/>
        </p:nvPicPr>
        <p:blipFill>
          <a:blip r:embed="rId4"/>
          <a:srcRect/>
          <a:stretch/>
        </p:blipFill>
        <p:spPr>
          <a:xfrm>
            <a:off x="857707" y="3540170"/>
            <a:ext cx="133502" cy="133502"/>
          </a:xfrm>
          <a:prstGeom prst="rect">
            <a:avLst/>
          </a:prstGeom>
        </p:spPr>
      </p:pic>
      <p:sp>
        <p:nvSpPr>
          <p:cNvPr id="17" name="Text 11"/>
          <p:cNvSpPr txBox="1"/>
          <p:nvPr/>
        </p:nvSpPr>
        <p:spPr>
          <a:xfrm>
            <a:off x="1067105" y="3486572"/>
            <a:ext cx="4807915"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Created and distributed comprehensive surveys to NBOD, Committee Members/Chairs, and USASA Members</a:t>
            </a:r>
            <a:endParaRPr lang="en-US" sz="1300"/>
          </a:p>
        </p:txBody>
      </p:sp>
      <p:pic>
        <p:nvPicPr>
          <p:cNvPr id="18" name="Image 4" descr="preencoded.png"/>
          <p:cNvPicPr>
            <a:picLocks noChangeAspect="1"/>
          </p:cNvPicPr>
          <p:nvPr/>
        </p:nvPicPr>
        <p:blipFill>
          <a:blip r:embed="rId4"/>
          <a:srcRect/>
          <a:stretch/>
        </p:blipFill>
        <p:spPr>
          <a:xfrm>
            <a:off x="857707" y="4123876"/>
            <a:ext cx="133502" cy="133502"/>
          </a:xfrm>
          <a:prstGeom prst="rect">
            <a:avLst/>
          </a:prstGeom>
        </p:spPr>
      </p:pic>
      <p:sp>
        <p:nvSpPr>
          <p:cNvPr id="19" name="Text 12"/>
          <p:cNvSpPr txBox="1"/>
          <p:nvPr/>
        </p:nvSpPr>
        <p:spPr>
          <a:xfrm>
            <a:off x="1067105" y="4095530"/>
            <a:ext cx="4455871"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Established structured feedback collection process to guide future recommendations</a:t>
            </a:r>
            <a:endParaRPr lang="en-US" sz="1300"/>
          </a:p>
        </p:txBody>
      </p:sp>
      <p:pic>
        <p:nvPicPr>
          <p:cNvPr id="20" name="Image 5" descr="preencoded.png"/>
          <p:cNvPicPr>
            <a:picLocks noChangeAspect="1"/>
          </p:cNvPicPr>
          <p:nvPr/>
        </p:nvPicPr>
        <p:blipFill>
          <a:blip r:embed="rId5"/>
          <a:srcRect t="-600" b="-600"/>
          <a:stretch/>
        </p:blipFill>
        <p:spPr>
          <a:xfrm>
            <a:off x="6210605" y="1613495"/>
            <a:ext cx="181051" cy="209398"/>
          </a:xfrm>
          <a:prstGeom prst="rect">
            <a:avLst/>
          </a:prstGeom>
        </p:spPr>
      </p:pic>
      <p:sp>
        <p:nvSpPr>
          <p:cNvPr id="21" name="Text 13"/>
          <p:cNvSpPr txBox="1"/>
          <p:nvPr/>
        </p:nvSpPr>
        <p:spPr>
          <a:xfrm>
            <a:off x="6467551" y="1597036"/>
            <a:ext cx="2052828"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Narrative Context</a:t>
            </a:r>
            <a:endParaRPr lang="en-US" sz="1600"/>
          </a:p>
        </p:txBody>
      </p:sp>
      <p:sp>
        <p:nvSpPr>
          <p:cNvPr id="22" name="Shape 14"/>
          <p:cNvSpPr/>
          <p:nvPr/>
        </p:nvSpPr>
        <p:spPr>
          <a:xfrm>
            <a:off x="6210605" y="1946338"/>
            <a:ext cx="5447995" cy="3200400"/>
          </a:xfrm>
          <a:prstGeom prst="roundRect">
            <a:avLst>
              <a:gd name="adj" fmla="val 580"/>
            </a:avLst>
          </a:prstGeom>
          <a:solidFill>
            <a:srgbClr val="F7FAFC"/>
          </a:solidFill>
          <a:ln/>
        </p:spPr>
        <p:txBody>
          <a:bodyPr/>
          <a:lstStyle/>
          <a:p>
            <a:endParaRPr lang="en-US"/>
          </a:p>
        </p:txBody>
      </p:sp>
      <p:sp>
        <p:nvSpPr>
          <p:cNvPr id="23" name="Shape 15"/>
          <p:cNvSpPr/>
          <p:nvPr/>
        </p:nvSpPr>
        <p:spPr>
          <a:xfrm>
            <a:off x="6210605" y="1946337"/>
            <a:ext cx="38405" cy="3200400"/>
          </a:xfrm>
          <a:prstGeom prst="rect">
            <a:avLst/>
          </a:prstGeom>
          <a:solidFill>
            <a:srgbClr val="274A90"/>
          </a:solidFill>
          <a:ln/>
        </p:spPr>
        <p:txBody>
          <a:bodyPr/>
          <a:lstStyle/>
          <a:p>
            <a:endParaRPr lang="en-US"/>
          </a:p>
        </p:txBody>
      </p:sp>
      <p:sp>
        <p:nvSpPr>
          <p:cNvPr id="24" name="Text 16"/>
          <p:cNvSpPr txBox="1"/>
          <p:nvPr/>
        </p:nvSpPr>
        <p:spPr>
          <a:xfrm>
            <a:off x="6381598" y="2098127"/>
            <a:ext cx="5000854" cy="2871037"/>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The WIG 4 Working Group has begun working underneath their first focus (Realign Roles and Responsibilities) by addressing the committees and their structures within USASA.</a:t>
            </a:r>
          </a:p>
          <a:p>
            <a:pPr marL="0" indent="0" algn="l">
              <a:buNone/>
            </a:pPr>
            <a:endParaRPr lang="en-US" sz="1200">
              <a:solidFill>
                <a:srgbClr val="333333"/>
              </a:solidFill>
              <a:latin typeface="Montserrat" pitchFamily="34" charset="0"/>
            </a:endParaRPr>
          </a:p>
          <a:p>
            <a:r>
              <a:rPr lang="en-US" sz="1200">
                <a:solidFill>
                  <a:srgbClr val="333333"/>
                </a:solidFill>
                <a:latin typeface="Montserrat" pitchFamily="34" charset="0"/>
                <a:ea typeface="Montserrat" pitchFamily="34" charset="-122"/>
                <a:cs typeface="Montserrat" pitchFamily="34" charset="-120"/>
              </a:rPr>
              <a:t>With such vast focuses and workflows being conducted by each individual committee, the group has been evaluating areas that need improvement to help USASA function more effectively on a larger scale.</a:t>
            </a:r>
            <a:endParaRPr lang="en-US" sz="1200"/>
          </a:p>
          <a:p>
            <a:pPr marL="0" indent="0" algn="l">
              <a:buNone/>
            </a:pPr>
            <a:endParaRPr lang="en-US" sz="1200"/>
          </a:p>
          <a:p>
            <a:r>
              <a:rPr lang="en-US" sz="1200">
                <a:solidFill>
                  <a:srgbClr val="333333"/>
                </a:solidFill>
                <a:latin typeface="Montserrat" pitchFamily="34" charset="0"/>
                <a:ea typeface="Montserrat" pitchFamily="34" charset="-122"/>
                <a:cs typeface="Montserrat" pitchFamily="34" charset="-120"/>
              </a:rPr>
              <a:t>Now in the feedback collection process, the Working Group is focused on hearing thoughts from various perspectives, and using that to help guide what their recommendation will be for realigning the committees to a new and more efficient structure.</a:t>
            </a:r>
            <a:endParaRPr lang="en-US" sz="1200"/>
          </a:p>
          <a:p>
            <a:pPr marL="0" indent="0" algn="l">
              <a:buNone/>
            </a:pPr>
            <a:endParaRPr lang="en-US" sz="1200"/>
          </a:p>
          <a:p>
            <a:r>
              <a:rPr lang="en-US" sz="1200">
                <a:solidFill>
                  <a:srgbClr val="333333"/>
                </a:solidFill>
                <a:latin typeface="Montserrat" pitchFamily="34" charset="0"/>
                <a:ea typeface="Montserrat" pitchFamily="34" charset="-122"/>
                <a:cs typeface="Montserrat" pitchFamily="34" charset="-120"/>
              </a:rPr>
              <a:t>Ultimately, this work is a strong step in ensuring USASA follows through on their vision: maximizing the adult soccer experience.</a:t>
            </a:r>
            <a:endParaRPr lang="en-US" sz="1200"/>
          </a:p>
        </p:txBody>
      </p:sp>
      <p:sp>
        <p:nvSpPr>
          <p:cNvPr id="28" name="Shape 20"/>
          <p:cNvSpPr/>
          <p:nvPr/>
        </p:nvSpPr>
        <p:spPr>
          <a:xfrm>
            <a:off x="0" y="6819595"/>
            <a:ext cx="12191695" cy="38405"/>
          </a:xfrm>
          <a:prstGeom prst="rect">
            <a:avLst/>
          </a:prstGeom>
          <a:solidFill>
            <a:srgbClr val="003366"/>
          </a:solidFill>
          <a:ln/>
        </p:spPr>
        <p:txBody>
          <a:bodyPr/>
          <a:lstStyle/>
          <a:p>
            <a:endParaRPr lang="en-US"/>
          </a:p>
        </p:txBody>
      </p:sp>
      <p:sp>
        <p:nvSpPr>
          <p:cNvPr id="32" name="Shape 2">
            <a:extLst>
              <a:ext uri="{FF2B5EF4-FFF2-40B4-BE49-F238E27FC236}">
                <a16:creationId xmlns:a16="http://schemas.microsoft.com/office/drawing/2014/main" id="{6BCD0440-ECE1-0A58-1BF9-829B1F025A43}"/>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33" name="Text 3">
            <a:extLst>
              <a:ext uri="{FF2B5EF4-FFF2-40B4-BE49-F238E27FC236}">
                <a16:creationId xmlns:a16="http://schemas.microsoft.com/office/drawing/2014/main" id="{2ABC4F7C-8DAF-7DC7-7FCD-165D733BB8DD}"/>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4</a:t>
            </a:r>
            <a:endParaRPr lang="en-US" sz="16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8F9FA"/>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2191695" cy="75895"/>
          </a:xfrm>
          <a:prstGeom prst="rect">
            <a:avLst/>
          </a:prstGeom>
          <a:solidFill>
            <a:srgbClr val="002C77"/>
          </a:solidFill>
          <a:ln/>
        </p:spPr>
        <p:txBody>
          <a:bodyPr/>
          <a:lstStyle/>
          <a:p>
            <a:endParaRPr lang="en-US"/>
          </a:p>
        </p:txBody>
      </p:sp>
      <p:sp>
        <p:nvSpPr>
          <p:cNvPr id="5" name="Text 3"/>
          <p:cNvSpPr txBox="1"/>
          <p:nvPr/>
        </p:nvSpPr>
        <p:spPr>
          <a:xfrm>
            <a:off x="457200" y="352044"/>
            <a:ext cx="4591202" cy="352958"/>
          </a:xfrm>
          <a:prstGeom prst="rect">
            <a:avLst/>
          </a:prstGeom>
          <a:noFill/>
          <a:ln/>
        </p:spPr>
        <p:txBody>
          <a:bodyPr wrap="square" lIns="0" tIns="0" rIns="0" bIns="0" rtlCol="0" anchor="ctr"/>
          <a:lstStyle/>
          <a:p>
            <a:pPr marL="0" indent="0" algn="l">
              <a:buNone/>
            </a:pPr>
            <a:r>
              <a:rPr lang="en-US" sz="2300" b="1">
                <a:solidFill>
                  <a:srgbClr val="002C77"/>
                </a:solidFill>
                <a:latin typeface="Montserrat" pitchFamily="34" charset="0"/>
                <a:ea typeface="Montserrat" pitchFamily="34" charset="-122"/>
                <a:cs typeface="Montserrat" pitchFamily="34" charset="-120"/>
              </a:rPr>
              <a:t>Committee Charter Template</a:t>
            </a:r>
            <a:endParaRPr lang="en-US" sz="2300"/>
          </a:p>
        </p:txBody>
      </p:sp>
      <p:pic>
        <p:nvPicPr>
          <p:cNvPr id="6" name="Image 0" descr="https://page.gensparksite.com/slides_images/c77829ea3bd24ac393bbcd5b4a9761e7.png"/>
          <p:cNvPicPr>
            <a:picLocks noChangeAspect="1"/>
          </p:cNvPicPr>
          <p:nvPr/>
        </p:nvPicPr>
        <p:blipFill>
          <a:blip r:embed="rId3"/>
          <a:srcRect/>
          <a:stretch/>
        </p:blipFill>
        <p:spPr>
          <a:xfrm>
            <a:off x="11125505" y="228600"/>
            <a:ext cx="609905" cy="609905"/>
          </a:xfrm>
          <a:prstGeom prst="rect">
            <a:avLst/>
          </a:prstGeom>
        </p:spPr>
      </p:pic>
      <p:sp>
        <p:nvSpPr>
          <p:cNvPr id="7" name="Shape 4"/>
          <p:cNvSpPr/>
          <p:nvPr/>
        </p:nvSpPr>
        <p:spPr>
          <a:xfrm>
            <a:off x="457200" y="875995"/>
            <a:ext cx="914400" cy="38405"/>
          </a:xfrm>
          <a:prstGeom prst="rect">
            <a:avLst/>
          </a:prstGeom>
          <a:solidFill>
            <a:srgbClr val="002C77"/>
          </a:solidFill>
          <a:ln/>
        </p:spPr>
        <p:txBody>
          <a:bodyPr/>
          <a:lstStyle/>
          <a:p>
            <a:endParaRPr lang="en-US"/>
          </a:p>
        </p:txBody>
      </p:sp>
      <p:sp>
        <p:nvSpPr>
          <p:cNvPr id="8" name="Shape 5"/>
          <p:cNvSpPr/>
          <p:nvPr/>
        </p:nvSpPr>
        <p:spPr>
          <a:xfrm>
            <a:off x="457200" y="1104595"/>
            <a:ext cx="11277295" cy="857707"/>
          </a:xfrm>
          <a:prstGeom prst="roundRect">
            <a:avLst>
              <a:gd name="adj" fmla="val 9476"/>
            </a:avLst>
          </a:prstGeom>
          <a:noFill/>
          <a:ln>
            <a:solidFill>
              <a:srgbClr val="1C2C77"/>
            </a:solidFill>
          </a:ln>
        </p:spPr>
        <p:txBody>
          <a:bodyPr/>
          <a:lstStyle/>
          <a:p>
            <a:endParaRPr lang="en-US"/>
          </a:p>
        </p:txBody>
      </p:sp>
      <p:sp>
        <p:nvSpPr>
          <p:cNvPr id="10" name="Text 7"/>
          <p:cNvSpPr txBox="1"/>
          <p:nvPr/>
        </p:nvSpPr>
        <p:spPr>
          <a:xfrm>
            <a:off x="609905" y="1238098"/>
            <a:ext cx="1552651" cy="181051"/>
          </a:xfrm>
          <a:prstGeom prst="rect">
            <a:avLst/>
          </a:prstGeom>
          <a:noFill/>
          <a:ln/>
        </p:spPr>
        <p:txBody>
          <a:bodyPr wrap="square" lIns="0" tIns="0" rIns="0" bIns="0" rtlCol="0" anchor="ctr"/>
          <a:lstStyle/>
          <a:p>
            <a:pPr marL="0" indent="0" algn="l">
              <a:buNone/>
            </a:pPr>
            <a:r>
              <a:rPr lang="en-US" sz="1200" b="1">
                <a:solidFill>
                  <a:srgbClr val="1C2C77"/>
                </a:solidFill>
                <a:latin typeface="Montserrat" pitchFamily="34" charset="0"/>
                <a:ea typeface="Montserrat" pitchFamily="34" charset="-122"/>
                <a:cs typeface="Montserrat" pitchFamily="34" charset="-120"/>
              </a:rPr>
              <a:t>Committee Name:</a:t>
            </a:r>
            <a:endParaRPr lang="en-US" sz="1200">
              <a:solidFill>
                <a:srgbClr val="1C2C77"/>
              </a:solidFill>
            </a:endParaRPr>
          </a:p>
        </p:txBody>
      </p:sp>
      <p:sp>
        <p:nvSpPr>
          <p:cNvPr id="11" name="Shape 8"/>
          <p:cNvSpPr/>
          <p:nvPr/>
        </p:nvSpPr>
        <p:spPr>
          <a:xfrm>
            <a:off x="609905" y="1485900"/>
            <a:ext cx="11011205"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12" name="Text 9"/>
          <p:cNvSpPr txBox="1"/>
          <p:nvPr/>
        </p:nvSpPr>
        <p:spPr>
          <a:xfrm>
            <a:off x="714146" y="1571854"/>
            <a:ext cx="1743761" cy="181051"/>
          </a:xfrm>
          <a:prstGeom prst="rect">
            <a:avLst/>
          </a:prstGeom>
          <a:noFill/>
          <a:ln/>
        </p:spPr>
        <p:txBody>
          <a:bodyPr wrap="square" lIns="0" tIns="0" rIns="0" bIns="0" rtlCol="0" anchor="ctr"/>
          <a:lstStyle/>
          <a:p>
            <a:pPr marL="0" indent="0" algn="l">
              <a:buNone/>
            </a:pPr>
            <a:r>
              <a:rPr lang="en-US" sz="1200" i="1">
                <a:solidFill>
                  <a:srgbClr val="1C2C77"/>
                </a:solidFill>
                <a:latin typeface="Roboto" pitchFamily="34" charset="0"/>
                <a:ea typeface="Roboto" pitchFamily="34" charset="-122"/>
                <a:cs typeface="Roboto" pitchFamily="34" charset="-120"/>
              </a:rPr>
              <a:t>[Enter committee name]</a:t>
            </a:r>
            <a:endParaRPr lang="en-US" sz="1200">
              <a:solidFill>
                <a:srgbClr val="1C2C77"/>
              </a:solidFill>
            </a:endParaRPr>
          </a:p>
        </p:txBody>
      </p:sp>
      <p:sp>
        <p:nvSpPr>
          <p:cNvPr id="13" name="Shape 10"/>
          <p:cNvSpPr/>
          <p:nvPr/>
        </p:nvSpPr>
        <p:spPr>
          <a:xfrm>
            <a:off x="457200" y="2095805"/>
            <a:ext cx="75895" cy="228600"/>
          </a:xfrm>
          <a:prstGeom prst="rect">
            <a:avLst/>
          </a:prstGeom>
          <a:solidFill>
            <a:srgbClr val="002C77"/>
          </a:solidFill>
          <a:ln/>
        </p:spPr>
        <p:txBody>
          <a:bodyPr/>
          <a:lstStyle/>
          <a:p>
            <a:endParaRPr lang="en-US"/>
          </a:p>
        </p:txBody>
      </p:sp>
      <p:sp>
        <p:nvSpPr>
          <p:cNvPr id="14" name="Shape 11"/>
          <p:cNvSpPr/>
          <p:nvPr/>
        </p:nvSpPr>
        <p:spPr>
          <a:xfrm>
            <a:off x="457200" y="3810305"/>
            <a:ext cx="75895" cy="228600"/>
          </a:xfrm>
          <a:prstGeom prst="rect">
            <a:avLst/>
          </a:prstGeom>
          <a:solidFill>
            <a:srgbClr val="002C77"/>
          </a:solidFill>
          <a:ln/>
        </p:spPr>
        <p:txBody>
          <a:bodyPr/>
          <a:lstStyle/>
          <a:p>
            <a:endParaRPr lang="en-US"/>
          </a:p>
        </p:txBody>
      </p:sp>
      <p:sp>
        <p:nvSpPr>
          <p:cNvPr id="15" name="Shape 12"/>
          <p:cNvSpPr/>
          <p:nvPr/>
        </p:nvSpPr>
        <p:spPr>
          <a:xfrm>
            <a:off x="6172200" y="2095805"/>
            <a:ext cx="75895" cy="228600"/>
          </a:xfrm>
          <a:prstGeom prst="rect">
            <a:avLst/>
          </a:prstGeom>
          <a:solidFill>
            <a:srgbClr val="002C77"/>
          </a:solidFill>
          <a:ln/>
        </p:spPr>
        <p:txBody>
          <a:bodyPr/>
          <a:lstStyle/>
          <a:p>
            <a:endParaRPr lang="en-US"/>
          </a:p>
        </p:txBody>
      </p:sp>
      <p:sp>
        <p:nvSpPr>
          <p:cNvPr id="16" name="Shape 13"/>
          <p:cNvSpPr/>
          <p:nvPr/>
        </p:nvSpPr>
        <p:spPr>
          <a:xfrm>
            <a:off x="6172200" y="3810305"/>
            <a:ext cx="75895" cy="228600"/>
          </a:xfrm>
          <a:prstGeom prst="rect">
            <a:avLst/>
          </a:prstGeom>
          <a:solidFill>
            <a:srgbClr val="002C77"/>
          </a:solidFill>
          <a:ln/>
        </p:spPr>
        <p:txBody>
          <a:bodyPr/>
          <a:lstStyle/>
          <a:p>
            <a:endParaRPr lang="en-US"/>
          </a:p>
        </p:txBody>
      </p:sp>
      <p:sp>
        <p:nvSpPr>
          <p:cNvPr id="17" name="Text 14"/>
          <p:cNvSpPr txBox="1"/>
          <p:nvPr/>
        </p:nvSpPr>
        <p:spPr>
          <a:xfrm>
            <a:off x="609905" y="2104949"/>
            <a:ext cx="1457554" cy="200254"/>
          </a:xfrm>
          <a:prstGeom prst="rect">
            <a:avLst/>
          </a:prstGeom>
          <a:noFill/>
          <a:ln/>
        </p:spPr>
        <p:txBody>
          <a:bodyPr wrap="square" lIns="0" tIns="0" rIns="0" bIns="0" rtlCol="0" anchor="ctr"/>
          <a:lstStyle/>
          <a:p>
            <a:pPr marL="0" indent="0" algn="l">
              <a:buNone/>
            </a:pPr>
            <a:r>
              <a:rPr lang="en-US" sz="1400" b="1">
                <a:solidFill>
                  <a:srgbClr val="002C77"/>
                </a:solidFill>
                <a:latin typeface="Roboto" pitchFamily="34" charset="0"/>
                <a:ea typeface="Roboto" pitchFamily="34" charset="-122"/>
                <a:cs typeface="Roboto" pitchFamily="34" charset="-120"/>
              </a:rPr>
              <a:t>Purpose &amp; Scope</a:t>
            </a:r>
            <a:endParaRPr lang="en-US" sz="1400"/>
          </a:p>
        </p:txBody>
      </p:sp>
      <p:sp>
        <p:nvSpPr>
          <p:cNvPr id="18" name="Text 15"/>
          <p:cNvSpPr txBox="1"/>
          <p:nvPr/>
        </p:nvSpPr>
        <p:spPr>
          <a:xfrm>
            <a:off x="609905" y="3819449"/>
            <a:ext cx="1581912" cy="200254"/>
          </a:xfrm>
          <a:prstGeom prst="rect">
            <a:avLst/>
          </a:prstGeom>
          <a:noFill/>
          <a:ln/>
        </p:spPr>
        <p:txBody>
          <a:bodyPr wrap="square" lIns="0" tIns="0" rIns="0" bIns="0" rtlCol="0" anchor="ctr"/>
          <a:lstStyle/>
          <a:p>
            <a:pPr marL="0" indent="0" algn="l">
              <a:buNone/>
            </a:pPr>
            <a:r>
              <a:rPr lang="en-US" sz="1400" b="1">
                <a:solidFill>
                  <a:srgbClr val="002C77"/>
                </a:solidFill>
                <a:latin typeface="Roboto" pitchFamily="34" charset="0"/>
                <a:ea typeface="Roboto" pitchFamily="34" charset="-122"/>
                <a:cs typeface="Roboto" pitchFamily="34" charset="-120"/>
              </a:rPr>
              <a:t>Goals &amp; Objectives</a:t>
            </a:r>
            <a:endParaRPr lang="en-US" sz="1400"/>
          </a:p>
        </p:txBody>
      </p:sp>
      <p:sp>
        <p:nvSpPr>
          <p:cNvPr id="19" name="Text 16"/>
          <p:cNvSpPr txBox="1"/>
          <p:nvPr/>
        </p:nvSpPr>
        <p:spPr>
          <a:xfrm>
            <a:off x="6324905" y="2104949"/>
            <a:ext cx="1257300" cy="200254"/>
          </a:xfrm>
          <a:prstGeom prst="rect">
            <a:avLst/>
          </a:prstGeom>
          <a:noFill/>
          <a:ln/>
        </p:spPr>
        <p:txBody>
          <a:bodyPr wrap="square" lIns="0" tIns="0" rIns="0" bIns="0" rtlCol="0" anchor="ctr"/>
          <a:lstStyle/>
          <a:p>
            <a:pPr marL="0" indent="0" algn="l">
              <a:buNone/>
            </a:pPr>
            <a:r>
              <a:rPr lang="en-US" sz="1400" b="1">
                <a:solidFill>
                  <a:srgbClr val="002C77"/>
                </a:solidFill>
                <a:latin typeface="Roboto" pitchFamily="34" charset="0"/>
                <a:ea typeface="Roboto" pitchFamily="34" charset="-122"/>
                <a:cs typeface="Roboto" pitchFamily="34" charset="-120"/>
              </a:rPr>
              <a:t>Member Roles</a:t>
            </a:r>
            <a:endParaRPr lang="en-US" sz="1400"/>
          </a:p>
        </p:txBody>
      </p:sp>
      <p:sp>
        <p:nvSpPr>
          <p:cNvPr id="20" name="Text 17"/>
          <p:cNvSpPr txBox="1"/>
          <p:nvPr/>
        </p:nvSpPr>
        <p:spPr>
          <a:xfrm>
            <a:off x="6324905" y="3819449"/>
            <a:ext cx="1819656" cy="200254"/>
          </a:xfrm>
          <a:prstGeom prst="rect">
            <a:avLst/>
          </a:prstGeom>
          <a:noFill/>
          <a:ln/>
        </p:spPr>
        <p:txBody>
          <a:bodyPr wrap="square" lIns="0" tIns="0" rIns="0" bIns="0" rtlCol="0" anchor="ctr"/>
          <a:lstStyle/>
          <a:p>
            <a:pPr marL="0" indent="0" algn="l">
              <a:buNone/>
            </a:pPr>
            <a:r>
              <a:rPr lang="en-US" sz="1400" b="1">
                <a:solidFill>
                  <a:srgbClr val="002C77"/>
                </a:solidFill>
                <a:latin typeface="Roboto" pitchFamily="34" charset="0"/>
                <a:ea typeface="Roboto" pitchFamily="34" charset="-122"/>
                <a:cs typeface="Roboto" pitchFamily="34" charset="-120"/>
              </a:rPr>
              <a:t>Meetings &amp; Reporting</a:t>
            </a:r>
            <a:endParaRPr lang="en-US" sz="1400"/>
          </a:p>
        </p:txBody>
      </p:sp>
      <p:sp>
        <p:nvSpPr>
          <p:cNvPr id="21" name="Text 18"/>
          <p:cNvSpPr txBox="1"/>
          <p:nvPr/>
        </p:nvSpPr>
        <p:spPr>
          <a:xfrm>
            <a:off x="457200" y="2428646"/>
            <a:ext cx="1524305"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Committee Purpose:</a:t>
            </a:r>
            <a:endParaRPr lang="en-US" sz="1100"/>
          </a:p>
        </p:txBody>
      </p:sp>
      <p:sp>
        <p:nvSpPr>
          <p:cNvPr id="22" name="Text 19"/>
          <p:cNvSpPr txBox="1"/>
          <p:nvPr/>
        </p:nvSpPr>
        <p:spPr>
          <a:xfrm>
            <a:off x="457200" y="3095244"/>
            <a:ext cx="1420063"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Scope of Authority:</a:t>
            </a:r>
            <a:endParaRPr lang="en-US" sz="1100"/>
          </a:p>
        </p:txBody>
      </p:sp>
      <p:sp>
        <p:nvSpPr>
          <p:cNvPr id="23" name="Shape 20"/>
          <p:cNvSpPr/>
          <p:nvPr/>
        </p:nvSpPr>
        <p:spPr>
          <a:xfrm>
            <a:off x="457200" y="2648102"/>
            <a:ext cx="5562295"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24" name="Shape 21"/>
          <p:cNvSpPr/>
          <p:nvPr/>
        </p:nvSpPr>
        <p:spPr>
          <a:xfrm>
            <a:off x="457200" y="3314700"/>
            <a:ext cx="5562295"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25" name="Shape 22"/>
          <p:cNvSpPr/>
          <p:nvPr/>
        </p:nvSpPr>
        <p:spPr>
          <a:xfrm>
            <a:off x="6172200" y="3314700"/>
            <a:ext cx="5562295"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26" name="Shape 23"/>
          <p:cNvSpPr/>
          <p:nvPr/>
        </p:nvSpPr>
        <p:spPr>
          <a:xfrm>
            <a:off x="6172200" y="5029200"/>
            <a:ext cx="5562295"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27" name="Text 24"/>
          <p:cNvSpPr txBox="1"/>
          <p:nvPr/>
        </p:nvSpPr>
        <p:spPr>
          <a:xfrm>
            <a:off x="562356" y="2734056"/>
            <a:ext cx="3182112"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[Enter the primary purpose of this committee]</a:t>
            </a:r>
            <a:endParaRPr lang="en-US" sz="1200"/>
          </a:p>
        </p:txBody>
      </p:sp>
      <p:sp>
        <p:nvSpPr>
          <p:cNvPr id="28" name="Text 25"/>
          <p:cNvSpPr txBox="1"/>
          <p:nvPr/>
        </p:nvSpPr>
        <p:spPr>
          <a:xfrm>
            <a:off x="562356" y="3400654"/>
            <a:ext cx="3182112"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[Define committee's authority and limitations]</a:t>
            </a:r>
            <a:endParaRPr lang="en-US" sz="1200"/>
          </a:p>
        </p:txBody>
      </p:sp>
      <p:sp>
        <p:nvSpPr>
          <p:cNvPr id="29" name="Text 26"/>
          <p:cNvSpPr txBox="1"/>
          <p:nvPr/>
        </p:nvSpPr>
        <p:spPr>
          <a:xfrm>
            <a:off x="6277356" y="3400654"/>
            <a:ext cx="2382012"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[List key member responsibilities]</a:t>
            </a:r>
            <a:endParaRPr lang="en-US" sz="1200"/>
          </a:p>
        </p:txBody>
      </p:sp>
      <p:sp>
        <p:nvSpPr>
          <p:cNvPr id="30" name="Text 27"/>
          <p:cNvSpPr txBox="1"/>
          <p:nvPr/>
        </p:nvSpPr>
        <p:spPr>
          <a:xfrm>
            <a:off x="6277356" y="5115154"/>
            <a:ext cx="2029054"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[Describe reporting process]</a:t>
            </a:r>
            <a:endParaRPr lang="en-US" sz="1200"/>
          </a:p>
        </p:txBody>
      </p:sp>
      <p:sp>
        <p:nvSpPr>
          <p:cNvPr id="31" name="Text 28"/>
          <p:cNvSpPr txBox="1"/>
          <p:nvPr/>
        </p:nvSpPr>
        <p:spPr>
          <a:xfrm>
            <a:off x="457200" y="4143146"/>
            <a:ext cx="534010"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Goal 1:</a:t>
            </a:r>
            <a:endParaRPr lang="en-US" sz="1100"/>
          </a:p>
        </p:txBody>
      </p:sp>
      <p:sp>
        <p:nvSpPr>
          <p:cNvPr id="32" name="Text 29"/>
          <p:cNvSpPr txBox="1"/>
          <p:nvPr/>
        </p:nvSpPr>
        <p:spPr>
          <a:xfrm>
            <a:off x="3276295" y="4143146"/>
            <a:ext cx="1162202"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Success Metric:</a:t>
            </a:r>
            <a:endParaRPr lang="en-US" sz="1100"/>
          </a:p>
        </p:txBody>
      </p:sp>
      <p:sp>
        <p:nvSpPr>
          <p:cNvPr id="33" name="Text 30"/>
          <p:cNvSpPr txBox="1"/>
          <p:nvPr/>
        </p:nvSpPr>
        <p:spPr>
          <a:xfrm>
            <a:off x="6172200" y="4143146"/>
            <a:ext cx="1485900"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Meeting Frequency:</a:t>
            </a:r>
            <a:endParaRPr lang="en-US" sz="1100"/>
          </a:p>
        </p:txBody>
      </p:sp>
      <p:sp>
        <p:nvSpPr>
          <p:cNvPr id="34" name="Text 31"/>
          <p:cNvSpPr txBox="1"/>
          <p:nvPr/>
        </p:nvSpPr>
        <p:spPr>
          <a:xfrm>
            <a:off x="8991295" y="4143146"/>
            <a:ext cx="1257300"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Meeting Format:</a:t>
            </a:r>
            <a:endParaRPr lang="en-US" sz="1100"/>
          </a:p>
        </p:txBody>
      </p:sp>
      <p:sp>
        <p:nvSpPr>
          <p:cNvPr id="35" name="Shape 32"/>
          <p:cNvSpPr/>
          <p:nvPr/>
        </p:nvSpPr>
        <p:spPr>
          <a:xfrm>
            <a:off x="457200" y="4362602"/>
            <a:ext cx="2743200"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36" name="Shape 33"/>
          <p:cNvSpPr/>
          <p:nvPr/>
        </p:nvSpPr>
        <p:spPr>
          <a:xfrm>
            <a:off x="3276295" y="4362602"/>
            <a:ext cx="2743200"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37" name="Shape 34"/>
          <p:cNvSpPr/>
          <p:nvPr/>
        </p:nvSpPr>
        <p:spPr>
          <a:xfrm>
            <a:off x="6172200" y="4362602"/>
            <a:ext cx="2743200"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38" name="Shape 35"/>
          <p:cNvSpPr/>
          <p:nvPr/>
        </p:nvSpPr>
        <p:spPr>
          <a:xfrm>
            <a:off x="8991295" y="4362602"/>
            <a:ext cx="2743200"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39" name="Text 36"/>
          <p:cNvSpPr txBox="1"/>
          <p:nvPr/>
        </p:nvSpPr>
        <p:spPr>
          <a:xfrm>
            <a:off x="562356" y="4448556"/>
            <a:ext cx="886054"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[Enter goal]</a:t>
            </a:r>
            <a:endParaRPr lang="en-US" sz="1200"/>
          </a:p>
        </p:txBody>
      </p:sp>
      <p:sp>
        <p:nvSpPr>
          <p:cNvPr id="40" name="Text 37"/>
          <p:cNvSpPr txBox="1"/>
          <p:nvPr/>
        </p:nvSpPr>
        <p:spPr>
          <a:xfrm>
            <a:off x="3381451" y="4448556"/>
            <a:ext cx="1295705"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[How measured?]</a:t>
            </a:r>
            <a:endParaRPr lang="en-US" sz="1200"/>
          </a:p>
        </p:txBody>
      </p:sp>
      <p:sp>
        <p:nvSpPr>
          <p:cNvPr id="41" name="Text 38"/>
          <p:cNvSpPr txBox="1"/>
          <p:nvPr/>
        </p:nvSpPr>
        <p:spPr>
          <a:xfrm>
            <a:off x="6277356" y="4448556"/>
            <a:ext cx="1057961"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[e.g., Monthly]</a:t>
            </a:r>
            <a:endParaRPr lang="en-US" sz="1200"/>
          </a:p>
        </p:txBody>
      </p:sp>
      <p:sp>
        <p:nvSpPr>
          <p:cNvPr id="42" name="Text 39"/>
          <p:cNvSpPr txBox="1"/>
          <p:nvPr/>
        </p:nvSpPr>
        <p:spPr>
          <a:xfrm>
            <a:off x="9096451" y="4448556"/>
            <a:ext cx="962863"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[e.g., Virtual]</a:t>
            </a:r>
            <a:endParaRPr lang="en-US" sz="1200"/>
          </a:p>
        </p:txBody>
      </p:sp>
      <p:sp>
        <p:nvSpPr>
          <p:cNvPr id="43" name="Text 40"/>
          <p:cNvSpPr txBox="1"/>
          <p:nvPr/>
        </p:nvSpPr>
        <p:spPr>
          <a:xfrm>
            <a:off x="457200" y="4809744"/>
            <a:ext cx="562356"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Goal 2:</a:t>
            </a:r>
            <a:endParaRPr lang="en-US" sz="1100"/>
          </a:p>
        </p:txBody>
      </p:sp>
      <p:sp>
        <p:nvSpPr>
          <p:cNvPr id="44" name="Text 41"/>
          <p:cNvSpPr txBox="1"/>
          <p:nvPr/>
        </p:nvSpPr>
        <p:spPr>
          <a:xfrm>
            <a:off x="3276295" y="4809744"/>
            <a:ext cx="1162202"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Success Metric:</a:t>
            </a:r>
            <a:endParaRPr lang="en-US" sz="1100"/>
          </a:p>
        </p:txBody>
      </p:sp>
      <p:sp>
        <p:nvSpPr>
          <p:cNvPr id="45" name="Shape 42"/>
          <p:cNvSpPr/>
          <p:nvPr/>
        </p:nvSpPr>
        <p:spPr>
          <a:xfrm>
            <a:off x="457200" y="5029200"/>
            <a:ext cx="2743200"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46" name="Shape 43"/>
          <p:cNvSpPr/>
          <p:nvPr/>
        </p:nvSpPr>
        <p:spPr>
          <a:xfrm>
            <a:off x="3276295" y="5029200"/>
            <a:ext cx="2743200"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47" name="Text 44"/>
          <p:cNvSpPr txBox="1"/>
          <p:nvPr/>
        </p:nvSpPr>
        <p:spPr>
          <a:xfrm>
            <a:off x="562356" y="5115154"/>
            <a:ext cx="886054"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[Enter goal]</a:t>
            </a:r>
            <a:endParaRPr lang="en-US" sz="1200"/>
          </a:p>
        </p:txBody>
      </p:sp>
      <p:sp>
        <p:nvSpPr>
          <p:cNvPr id="48" name="Text 45"/>
          <p:cNvSpPr txBox="1"/>
          <p:nvPr/>
        </p:nvSpPr>
        <p:spPr>
          <a:xfrm>
            <a:off x="3381451" y="5115154"/>
            <a:ext cx="1295705"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[How measured?]</a:t>
            </a:r>
            <a:endParaRPr lang="en-US" sz="1200"/>
          </a:p>
        </p:txBody>
      </p:sp>
      <p:sp>
        <p:nvSpPr>
          <p:cNvPr id="49" name="Text 46"/>
          <p:cNvSpPr txBox="1"/>
          <p:nvPr/>
        </p:nvSpPr>
        <p:spPr>
          <a:xfrm>
            <a:off x="6172200" y="2428646"/>
            <a:ext cx="505663"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Chair:</a:t>
            </a:r>
            <a:endParaRPr lang="en-US" sz="1100"/>
          </a:p>
        </p:txBody>
      </p:sp>
      <p:sp>
        <p:nvSpPr>
          <p:cNvPr id="50" name="Text 47"/>
          <p:cNvSpPr txBox="1"/>
          <p:nvPr/>
        </p:nvSpPr>
        <p:spPr>
          <a:xfrm>
            <a:off x="8052206" y="2428646"/>
            <a:ext cx="1077163"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Board Liaison:</a:t>
            </a:r>
            <a:endParaRPr lang="en-US" sz="1100"/>
          </a:p>
        </p:txBody>
      </p:sp>
      <p:sp>
        <p:nvSpPr>
          <p:cNvPr id="51" name="Text 48"/>
          <p:cNvSpPr txBox="1"/>
          <p:nvPr/>
        </p:nvSpPr>
        <p:spPr>
          <a:xfrm>
            <a:off x="9931298" y="2428646"/>
            <a:ext cx="981151"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Staff Liaison:</a:t>
            </a:r>
            <a:endParaRPr lang="en-US" sz="1100"/>
          </a:p>
        </p:txBody>
      </p:sp>
      <p:sp>
        <p:nvSpPr>
          <p:cNvPr id="52" name="Shape 49"/>
          <p:cNvSpPr/>
          <p:nvPr/>
        </p:nvSpPr>
        <p:spPr>
          <a:xfrm>
            <a:off x="6172200" y="2648102"/>
            <a:ext cx="1809598"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53" name="Shape 50"/>
          <p:cNvSpPr/>
          <p:nvPr/>
        </p:nvSpPr>
        <p:spPr>
          <a:xfrm>
            <a:off x="8052206" y="2648102"/>
            <a:ext cx="1809598"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54" name="Shape 51"/>
          <p:cNvSpPr/>
          <p:nvPr/>
        </p:nvSpPr>
        <p:spPr>
          <a:xfrm>
            <a:off x="9931298" y="2648102"/>
            <a:ext cx="1809598"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55" name="Text 52"/>
          <p:cNvSpPr txBox="1"/>
          <p:nvPr/>
        </p:nvSpPr>
        <p:spPr>
          <a:xfrm>
            <a:off x="6277356" y="2734056"/>
            <a:ext cx="609905"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[Name]</a:t>
            </a:r>
            <a:endParaRPr lang="en-US" sz="1200"/>
          </a:p>
        </p:txBody>
      </p:sp>
      <p:sp>
        <p:nvSpPr>
          <p:cNvPr id="56" name="Text 53"/>
          <p:cNvSpPr txBox="1"/>
          <p:nvPr/>
        </p:nvSpPr>
        <p:spPr>
          <a:xfrm>
            <a:off x="8156448" y="2734056"/>
            <a:ext cx="609905"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[Name]</a:t>
            </a:r>
            <a:endParaRPr lang="en-US" sz="1200"/>
          </a:p>
        </p:txBody>
      </p:sp>
      <p:sp>
        <p:nvSpPr>
          <p:cNvPr id="57" name="Text 54"/>
          <p:cNvSpPr txBox="1"/>
          <p:nvPr/>
        </p:nvSpPr>
        <p:spPr>
          <a:xfrm>
            <a:off x="10036454" y="2734056"/>
            <a:ext cx="609905"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[Name]</a:t>
            </a:r>
            <a:endParaRPr lang="en-US" sz="1200"/>
          </a:p>
        </p:txBody>
      </p:sp>
      <p:sp>
        <p:nvSpPr>
          <p:cNvPr id="58" name="Text 55"/>
          <p:cNvSpPr txBox="1"/>
          <p:nvPr/>
        </p:nvSpPr>
        <p:spPr>
          <a:xfrm>
            <a:off x="6172200" y="3095244"/>
            <a:ext cx="1515161"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Key Responsibilities:</a:t>
            </a:r>
            <a:endParaRPr lang="en-US" sz="1100"/>
          </a:p>
        </p:txBody>
      </p:sp>
      <p:sp>
        <p:nvSpPr>
          <p:cNvPr id="59" name="Text 56"/>
          <p:cNvSpPr txBox="1"/>
          <p:nvPr/>
        </p:nvSpPr>
        <p:spPr>
          <a:xfrm>
            <a:off x="6172200" y="4809744"/>
            <a:ext cx="1524305"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Reporting Structure:</a:t>
            </a:r>
            <a:endParaRPr lang="en-US" sz="1100"/>
          </a:p>
        </p:txBody>
      </p:sp>
      <p:sp>
        <p:nvSpPr>
          <p:cNvPr id="60" name="Text 57"/>
          <p:cNvSpPr txBox="1"/>
          <p:nvPr/>
        </p:nvSpPr>
        <p:spPr>
          <a:xfrm>
            <a:off x="457200" y="5569153"/>
            <a:ext cx="2251710" cy="170079"/>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Committee Chair Signature:</a:t>
            </a:r>
            <a:endParaRPr lang="en-US" sz="1100"/>
          </a:p>
        </p:txBody>
      </p:sp>
      <p:sp>
        <p:nvSpPr>
          <p:cNvPr id="61" name="Text 58"/>
          <p:cNvSpPr txBox="1"/>
          <p:nvPr/>
        </p:nvSpPr>
        <p:spPr>
          <a:xfrm>
            <a:off x="4267505" y="5604356"/>
            <a:ext cx="2175813" cy="123445"/>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Board Approval Signature:</a:t>
            </a:r>
            <a:endParaRPr lang="en-US" sz="1100"/>
          </a:p>
        </p:txBody>
      </p:sp>
      <p:sp>
        <p:nvSpPr>
          <p:cNvPr id="62" name="Text 59"/>
          <p:cNvSpPr txBox="1"/>
          <p:nvPr/>
        </p:nvSpPr>
        <p:spPr>
          <a:xfrm>
            <a:off x="8076895" y="5569153"/>
            <a:ext cx="1562710" cy="171907"/>
          </a:xfrm>
          <a:prstGeom prst="rect">
            <a:avLst/>
          </a:prstGeom>
          <a:noFill/>
          <a:ln/>
        </p:spPr>
        <p:txBody>
          <a:bodyPr wrap="square" lIns="0" tIns="0" rIns="0" bIns="0" rtlCol="0" anchor="ctr"/>
          <a:lstStyle/>
          <a:p>
            <a:pPr marL="0" indent="0" algn="l">
              <a:buNone/>
            </a:pPr>
            <a:r>
              <a:rPr lang="en-US" sz="1100" b="1">
                <a:solidFill>
                  <a:srgbClr val="002C77"/>
                </a:solidFill>
                <a:latin typeface="Montserrat" pitchFamily="34" charset="0"/>
                <a:ea typeface="Montserrat" pitchFamily="34" charset="-122"/>
                <a:cs typeface="Montserrat" pitchFamily="34" charset="-120"/>
              </a:rPr>
              <a:t>Charter Review Date:</a:t>
            </a:r>
            <a:endParaRPr lang="en-US" sz="1100"/>
          </a:p>
        </p:txBody>
      </p:sp>
      <p:sp>
        <p:nvSpPr>
          <p:cNvPr id="63" name="Shape 60"/>
          <p:cNvSpPr/>
          <p:nvPr/>
        </p:nvSpPr>
        <p:spPr>
          <a:xfrm>
            <a:off x="456743" y="5813755"/>
            <a:ext cx="3657600" cy="304495"/>
          </a:xfrm>
          <a:prstGeom prst="roundRect">
            <a:avLst>
              <a:gd name="adj" fmla="val 37538"/>
            </a:avLst>
          </a:prstGeom>
          <a:solidFill>
            <a:srgbClr val="002C77">
              <a:alpha val="3000"/>
            </a:srgbClr>
          </a:solidFill>
          <a:ln w="12700">
            <a:solidFill>
              <a:srgbClr val="002C77">
                <a:alpha val="30000"/>
              </a:srgbClr>
            </a:solidFill>
            <a:prstDash val="solid"/>
          </a:ln>
        </p:spPr>
        <p:txBody>
          <a:bodyPr/>
          <a:lstStyle/>
          <a:p>
            <a:endParaRPr lang="en-US"/>
          </a:p>
        </p:txBody>
      </p:sp>
      <p:sp>
        <p:nvSpPr>
          <p:cNvPr id="64" name="Shape 61"/>
          <p:cNvSpPr/>
          <p:nvPr/>
        </p:nvSpPr>
        <p:spPr>
          <a:xfrm>
            <a:off x="4267048" y="5813755"/>
            <a:ext cx="3657600" cy="304495"/>
          </a:xfrm>
          <a:prstGeom prst="roundRect">
            <a:avLst>
              <a:gd name="adj" fmla="val 37538"/>
            </a:avLst>
          </a:prstGeom>
          <a:solidFill>
            <a:srgbClr val="002C77">
              <a:alpha val="3000"/>
            </a:srgbClr>
          </a:solidFill>
          <a:ln w="12700">
            <a:solidFill>
              <a:srgbClr val="002C77">
                <a:alpha val="30000"/>
              </a:srgbClr>
            </a:solidFill>
            <a:prstDash val="solid"/>
          </a:ln>
        </p:spPr>
        <p:txBody>
          <a:bodyPr/>
          <a:lstStyle/>
          <a:p>
            <a:endParaRPr lang="en-US"/>
          </a:p>
        </p:txBody>
      </p:sp>
      <p:sp>
        <p:nvSpPr>
          <p:cNvPr id="65" name="Shape 62"/>
          <p:cNvSpPr/>
          <p:nvPr/>
        </p:nvSpPr>
        <p:spPr>
          <a:xfrm>
            <a:off x="8076438" y="5813755"/>
            <a:ext cx="3657600" cy="362102"/>
          </a:xfrm>
          <a:prstGeom prst="roundRect">
            <a:avLst>
              <a:gd name="adj" fmla="val 26582"/>
            </a:avLst>
          </a:prstGeom>
          <a:solidFill>
            <a:srgbClr val="002C77">
              <a:alpha val="3000"/>
            </a:srgbClr>
          </a:solidFill>
          <a:ln w="12700">
            <a:solidFill>
              <a:srgbClr val="002C77">
                <a:alpha val="30000"/>
              </a:srgbClr>
            </a:solidFill>
            <a:prstDash val="solid"/>
          </a:ln>
        </p:spPr>
        <p:txBody>
          <a:bodyPr/>
          <a:lstStyle/>
          <a:p>
            <a:endParaRPr lang="en-US"/>
          </a:p>
        </p:txBody>
      </p:sp>
      <p:sp>
        <p:nvSpPr>
          <p:cNvPr id="66" name="Text 63"/>
          <p:cNvSpPr txBox="1"/>
          <p:nvPr/>
        </p:nvSpPr>
        <p:spPr>
          <a:xfrm>
            <a:off x="456743" y="6166713"/>
            <a:ext cx="1047902" cy="133502"/>
          </a:xfrm>
          <a:prstGeom prst="rect">
            <a:avLst/>
          </a:prstGeom>
          <a:noFill/>
          <a:ln/>
        </p:spPr>
        <p:txBody>
          <a:bodyPr wrap="square" lIns="0" tIns="0" rIns="0" bIns="0" rtlCol="0" anchor="ctr"/>
          <a:lstStyle/>
          <a:p>
            <a:pPr marL="0" indent="0" algn="l">
              <a:buNone/>
            </a:pPr>
            <a:r>
              <a:rPr lang="en-US" sz="900">
                <a:solidFill>
                  <a:srgbClr val="6B7280"/>
                </a:solidFill>
                <a:latin typeface="Roboto" pitchFamily="34" charset="0"/>
                <a:ea typeface="Roboto" pitchFamily="34" charset="-122"/>
                <a:cs typeface="Roboto" pitchFamily="34" charset="-120"/>
              </a:rPr>
              <a:t>Date: ___/___/_____</a:t>
            </a:r>
            <a:endParaRPr lang="en-US" sz="900"/>
          </a:p>
        </p:txBody>
      </p:sp>
      <p:sp>
        <p:nvSpPr>
          <p:cNvPr id="67" name="Text 64"/>
          <p:cNvSpPr txBox="1"/>
          <p:nvPr/>
        </p:nvSpPr>
        <p:spPr>
          <a:xfrm>
            <a:off x="4267048" y="6166713"/>
            <a:ext cx="1047902" cy="133502"/>
          </a:xfrm>
          <a:prstGeom prst="rect">
            <a:avLst/>
          </a:prstGeom>
          <a:noFill/>
          <a:ln/>
        </p:spPr>
        <p:txBody>
          <a:bodyPr wrap="square" lIns="0" tIns="0" rIns="0" bIns="0" rtlCol="0" anchor="ctr"/>
          <a:lstStyle/>
          <a:p>
            <a:pPr marL="0" indent="0" algn="l">
              <a:buNone/>
            </a:pPr>
            <a:r>
              <a:rPr lang="en-US" sz="900">
                <a:solidFill>
                  <a:srgbClr val="6B7280"/>
                </a:solidFill>
                <a:latin typeface="Roboto" pitchFamily="34" charset="0"/>
                <a:ea typeface="Roboto" pitchFamily="34" charset="-122"/>
                <a:cs typeface="Roboto" pitchFamily="34" charset="-120"/>
              </a:rPr>
              <a:t>Date: ___/___/_____</a:t>
            </a:r>
            <a:endParaRPr lang="en-US" sz="900"/>
          </a:p>
        </p:txBody>
      </p:sp>
      <p:sp>
        <p:nvSpPr>
          <p:cNvPr id="68" name="Text 65"/>
          <p:cNvSpPr txBox="1"/>
          <p:nvPr/>
        </p:nvSpPr>
        <p:spPr>
          <a:xfrm>
            <a:off x="8188452" y="5915253"/>
            <a:ext cx="1324051" cy="181051"/>
          </a:xfrm>
          <a:prstGeom prst="rect">
            <a:avLst/>
          </a:prstGeom>
          <a:noFill/>
          <a:ln/>
        </p:spPr>
        <p:txBody>
          <a:bodyPr wrap="square" lIns="0" tIns="0" rIns="0" bIns="0" rtlCol="0" anchor="ctr"/>
          <a:lstStyle/>
          <a:p>
            <a:pPr marL="0" indent="0" algn="l">
              <a:buNone/>
            </a:pPr>
            <a:r>
              <a:rPr lang="en-US" sz="1200" i="1">
                <a:solidFill>
                  <a:srgbClr val="6B7280"/>
                </a:solidFill>
                <a:latin typeface="Roboto" pitchFamily="34" charset="0"/>
                <a:ea typeface="Roboto" pitchFamily="34" charset="-122"/>
                <a:cs typeface="Roboto" pitchFamily="34" charset="-120"/>
              </a:rPr>
              <a:t>[Next review date]</a:t>
            </a:r>
            <a:endParaRPr lang="en-US" sz="1200"/>
          </a:p>
        </p:txBody>
      </p:sp>
      <p:sp>
        <p:nvSpPr>
          <p:cNvPr id="74" name="Shape 52">
            <a:extLst>
              <a:ext uri="{FF2B5EF4-FFF2-40B4-BE49-F238E27FC236}">
                <a16:creationId xmlns:a16="http://schemas.microsoft.com/office/drawing/2014/main" id="{DE8BB1CA-93CA-9BAB-FA4A-D46B01171455}"/>
              </a:ext>
            </a:extLst>
          </p:cNvPr>
          <p:cNvSpPr/>
          <p:nvPr/>
        </p:nvSpPr>
        <p:spPr>
          <a:xfrm>
            <a:off x="0" y="6467551"/>
            <a:ext cx="12191695" cy="390449"/>
          </a:xfrm>
          <a:prstGeom prst="rect">
            <a:avLst/>
          </a:prstGeom>
          <a:solidFill>
            <a:srgbClr val="F8F9FA"/>
          </a:solidFill>
          <a:ln/>
        </p:spPr>
        <p:txBody>
          <a:bodyPr/>
          <a:lstStyle/>
          <a:p>
            <a:endParaRPr lang="en-US"/>
          </a:p>
        </p:txBody>
      </p:sp>
      <p:sp>
        <p:nvSpPr>
          <p:cNvPr id="75" name="Shape 53">
            <a:extLst>
              <a:ext uri="{FF2B5EF4-FFF2-40B4-BE49-F238E27FC236}">
                <a16:creationId xmlns:a16="http://schemas.microsoft.com/office/drawing/2014/main" id="{33A77243-8551-42A8-A043-97F4D62AE9DB}"/>
              </a:ext>
            </a:extLst>
          </p:cNvPr>
          <p:cNvSpPr/>
          <p:nvPr/>
        </p:nvSpPr>
        <p:spPr>
          <a:xfrm>
            <a:off x="0" y="6467551"/>
            <a:ext cx="12191695" cy="9144"/>
          </a:xfrm>
          <a:prstGeom prst="rect">
            <a:avLst/>
          </a:prstGeom>
          <a:solidFill>
            <a:srgbClr val="E2E8F0"/>
          </a:solidFill>
          <a:ln/>
        </p:spPr>
        <p:txBody>
          <a:bodyPr/>
          <a:lstStyle/>
          <a:p>
            <a:endParaRPr lang="en-US"/>
          </a:p>
        </p:txBody>
      </p:sp>
      <p:pic>
        <p:nvPicPr>
          <p:cNvPr id="76" name="Image 11" descr="https://page.gensparksite.com/slides_images/c77829ea3bd24ac393bbcd5b4a9761e7.png">
            <a:extLst>
              <a:ext uri="{FF2B5EF4-FFF2-40B4-BE49-F238E27FC236}">
                <a16:creationId xmlns:a16="http://schemas.microsoft.com/office/drawing/2014/main" id="{913B2AB7-6B2F-C377-6B3E-120E3F088D42}"/>
              </a:ext>
            </a:extLst>
          </p:cNvPr>
          <p:cNvPicPr>
            <a:picLocks noChangeAspect="1"/>
          </p:cNvPicPr>
          <p:nvPr/>
        </p:nvPicPr>
        <p:blipFill>
          <a:blip r:embed="rId3"/>
          <a:srcRect/>
          <a:stretch/>
        </p:blipFill>
        <p:spPr>
          <a:xfrm>
            <a:off x="114300" y="6553505"/>
            <a:ext cx="228600" cy="228600"/>
          </a:xfrm>
          <a:prstGeom prst="rect">
            <a:avLst/>
          </a:prstGeom>
        </p:spPr>
      </p:pic>
      <p:sp>
        <p:nvSpPr>
          <p:cNvPr id="77" name="Text 54">
            <a:extLst>
              <a:ext uri="{FF2B5EF4-FFF2-40B4-BE49-F238E27FC236}">
                <a16:creationId xmlns:a16="http://schemas.microsoft.com/office/drawing/2014/main" id="{7CFE0F2F-7CE8-031A-8416-4870614DA314}"/>
              </a:ext>
            </a:extLst>
          </p:cNvPr>
          <p:cNvSpPr txBox="1"/>
          <p:nvPr/>
        </p:nvSpPr>
        <p:spPr>
          <a:xfrm>
            <a:off x="418795" y="6601054"/>
            <a:ext cx="2076602"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United States Adult Soccer Association</a:t>
            </a:r>
            <a:endParaRPr lang="en-US" sz="900"/>
          </a:p>
        </p:txBody>
      </p:sp>
      <p:sp>
        <p:nvSpPr>
          <p:cNvPr id="78" name="Text 55">
            <a:extLst>
              <a:ext uri="{FF2B5EF4-FFF2-40B4-BE49-F238E27FC236}">
                <a16:creationId xmlns:a16="http://schemas.microsoft.com/office/drawing/2014/main" id="{42D4333C-FCAC-EEEE-BE9A-0EF32AFE703E}"/>
              </a:ext>
            </a:extLst>
          </p:cNvPr>
          <p:cNvSpPr txBox="1"/>
          <p:nvPr/>
        </p:nvSpPr>
        <p:spPr>
          <a:xfrm>
            <a:off x="10172700" y="6601054"/>
            <a:ext cx="1991563"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Committee Framework Initiative 2025</a:t>
            </a:r>
            <a:endParaRPr lang="en-US" sz="9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8F9FA"/>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2191695" cy="75895"/>
          </a:xfrm>
          <a:prstGeom prst="rect">
            <a:avLst/>
          </a:prstGeom>
          <a:solidFill>
            <a:srgbClr val="002C77"/>
          </a:solidFill>
          <a:ln/>
        </p:spPr>
        <p:txBody>
          <a:bodyPr/>
          <a:lstStyle/>
          <a:p>
            <a:endParaRPr lang="en-US"/>
          </a:p>
        </p:txBody>
      </p:sp>
      <p:sp>
        <p:nvSpPr>
          <p:cNvPr id="5" name="Text 3"/>
          <p:cNvSpPr txBox="1"/>
          <p:nvPr/>
        </p:nvSpPr>
        <p:spPr>
          <a:xfrm>
            <a:off x="457200" y="276149"/>
            <a:ext cx="4610405" cy="352958"/>
          </a:xfrm>
          <a:prstGeom prst="rect">
            <a:avLst/>
          </a:prstGeom>
          <a:noFill/>
          <a:ln/>
        </p:spPr>
        <p:txBody>
          <a:bodyPr wrap="square" lIns="0" tIns="0" rIns="0" bIns="0" rtlCol="0" anchor="ctr"/>
          <a:lstStyle/>
          <a:p>
            <a:pPr marL="0" indent="0" algn="l">
              <a:buNone/>
            </a:pPr>
            <a:r>
              <a:rPr lang="en-US" sz="2300" b="1">
                <a:solidFill>
                  <a:srgbClr val="002C77"/>
                </a:solidFill>
                <a:latin typeface="Montserrat" pitchFamily="34" charset="0"/>
                <a:ea typeface="Montserrat" pitchFamily="34" charset="-122"/>
                <a:cs typeface="Montserrat" pitchFamily="34" charset="-120"/>
              </a:rPr>
              <a:t>Action Plan Format Template</a:t>
            </a:r>
            <a:endParaRPr lang="en-US" sz="2300"/>
          </a:p>
        </p:txBody>
      </p:sp>
      <p:pic>
        <p:nvPicPr>
          <p:cNvPr id="6" name="Image 0" descr="https://page.gensparksite.com/slides_images/c77829ea3bd24ac393bbcd5b4a9761e7.png"/>
          <p:cNvPicPr>
            <a:picLocks noChangeAspect="1"/>
          </p:cNvPicPr>
          <p:nvPr/>
        </p:nvPicPr>
        <p:blipFill>
          <a:blip r:embed="rId3"/>
          <a:srcRect/>
          <a:stretch/>
        </p:blipFill>
        <p:spPr>
          <a:xfrm>
            <a:off x="11201400" y="190195"/>
            <a:ext cx="533095" cy="533095"/>
          </a:xfrm>
          <a:prstGeom prst="rect">
            <a:avLst/>
          </a:prstGeom>
        </p:spPr>
      </p:pic>
      <p:sp>
        <p:nvSpPr>
          <p:cNvPr id="7" name="Shape 4"/>
          <p:cNvSpPr/>
          <p:nvPr/>
        </p:nvSpPr>
        <p:spPr>
          <a:xfrm>
            <a:off x="457200" y="761695"/>
            <a:ext cx="761695" cy="38405"/>
          </a:xfrm>
          <a:prstGeom prst="rect">
            <a:avLst/>
          </a:prstGeom>
          <a:solidFill>
            <a:srgbClr val="002C77"/>
          </a:solidFill>
          <a:ln/>
        </p:spPr>
        <p:txBody>
          <a:bodyPr/>
          <a:lstStyle/>
          <a:p>
            <a:endParaRPr lang="en-US"/>
          </a:p>
        </p:txBody>
      </p:sp>
      <p:sp>
        <p:nvSpPr>
          <p:cNvPr id="8" name="Shape 5"/>
          <p:cNvSpPr/>
          <p:nvPr/>
        </p:nvSpPr>
        <p:spPr>
          <a:xfrm>
            <a:off x="457200" y="952804"/>
            <a:ext cx="38405" cy="2286000"/>
          </a:xfrm>
          <a:prstGeom prst="rect">
            <a:avLst/>
          </a:prstGeom>
          <a:solidFill>
            <a:srgbClr val="002C77"/>
          </a:solidFill>
          <a:ln/>
        </p:spPr>
        <p:txBody>
          <a:bodyPr/>
          <a:lstStyle/>
          <a:p>
            <a:endParaRPr lang="en-US"/>
          </a:p>
        </p:txBody>
      </p:sp>
      <p:sp>
        <p:nvSpPr>
          <p:cNvPr id="9" name="Shape 6"/>
          <p:cNvSpPr/>
          <p:nvPr/>
        </p:nvSpPr>
        <p:spPr>
          <a:xfrm>
            <a:off x="453999" y="3509011"/>
            <a:ext cx="38405" cy="2743200"/>
          </a:xfrm>
          <a:prstGeom prst="rect">
            <a:avLst/>
          </a:prstGeom>
          <a:solidFill>
            <a:srgbClr val="002C77"/>
          </a:solidFill>
          <a:ln/>
        </p:spPr>
        <p:txBody>
          <a:bodyPr/>
          <a:lstStyle/>
          <a:p>
            <a:endParaRPr lang="en-US"/>
          </a:p>
        </p:txBody>
      </p:sp>
      <p:sp>
        <p:nvSpPr>
          <p:cNvPr id="10" name="Shape 7"/>
          <p:cNvSpPr/>
          <p:nvPr/>
        </p:nvSpPr>
        <p:spPr>
          <a:xfrm>
            <a:off x="6191402" y="952805"/>
            <a:ext cx="38405" cy="3105302"/>
          </a:xfrm>
          <a:prstGeom prst="rect">
            <a:avLst/>
          </a:prstGeom>
          <a:solidFill>
            <a:srgbClr val="002C77"/>
          </a:solidFill>
          <a:ln/>
        </p:spPr>
        <p:txBody>
          <a:bodyPr/>
          <a:lstStyle/>
          <a:p>
            <a:endParaRPr lang="en-US"/>
          </a:p>
        </p:txBody>
      </p:sp>
      <p:sp>
        <p:nvSpPr>
          <p:cNvPr id="11" name="Text 8"/>
          <p:cNvSpPr txBox="1"/>
          <p:nvPr/>
        </p:nvSpPr>
        <p:spPr>
          <a:xfrm>
            <a:off x="647395" y="972007"/>
            <a:ext cx="2400300" cy="228600"/>
          </a:xfrm>
          <a:prstGeom prst="rect">
            <a:avLst/>
          </a:prstGeom>
          <a:noFill/>
          <a:ln/>
        </p:spPr>
        <p:txBody>
          <a:bodyPr wrap="square" lIns="0" tIns="0" rIns="0" bIns="0" rtlCol="0" anchor="ctr"/>
          <a:lstStyle/>
          <a:p>
            <a:pPr marL="0" indent="0" algn="l">
              <a:buNone/>
            </a:pPr>
            <a:r>
              <a:rPr lang="en-US" sz="1500" b="1">
                <a:solidFill>
                  <a:srgbClr val="002C77"/>
                </a:solidFill>
                <a:latin typeface="Roboto" pitchFamily="34" charset="0"/>
                <a:ea typeface="Roboto" pitchFamily="34" charset="-122"/>
                <a:cs typeface="Roboto" pitchFamily="34" charset="-120"/>
              </a:rPr>
              <a:t>Phase-Specific Objectives</a:t>
            </a:r>
            <a:endParaRPr lang="en-US" sz="1500"/>
          </a:p>
        </p:txBody>
      </p:sp>
      <p:sp>
        <p:nvSpPr>
          <p:cNvPr id="12" name="Text 9"/>
          <p:cNvSpPr txBox="1"/>
          <p:nvPr/>
        </p:nvSpPr>
        <p:spPr>
          <a:xfrm>
            <a:off x="644194" y="3528214"/>
            <a:ext cx="2962656" cy="228600"/>
          </a:xfrm>
          <a:prstGeom prst="rect">
            <a:avLst/>
          </a:prstGeom>
          <a:noFill/>
          <a:ln/>
        </p:spPr>
        <p:txBody>
          <a:bodyPr wrap="square" lIns="0" tIns="0" rIns="0" bIns="0" rtlCol="0" anchor="ctr"/>
          <a:lstStyle/>
          <a:p>
            <a:pPr marL="0" indent="0" algn="l">
              <a:buNone/>
            </a:pPr>
            <a:r>
              <a:rPr lang="en-US" sz="1500" b="1">
                <a:solidFill>
                  <a:srgbClr val="002C77"/>
                </a:solidFill>
                <a:latin typeface="Roboto" pitchFamily="34" charset="0"/>
                <a:ea typeface="Roboto" pitchFamily="34" charset="-122"/>
                <a:cs typeface="Roboto" pitchFamily="34" charset="-120"/>
              </a:rPr>
              <a:t>Resources Needed &amp; Constraints</a:t>
            </a:r>
            <a:endParaRPr lang="en-US" sz="1500"/>
          </a:p>
        </p:txBody>
      </p:sp>
      <p:sp>
        <p:nvSpPr>
          <p:cNvPr id="13" name="Text 10"/>
          <p:cNvSpPr txBox="1"/>
          <p:nvPr/>
        </p:nvSpPr>
        <p:spPr>
          <a:xfrm>
            <a:off x="6381598" y="972007"/>
            <a:ext cx="2791663" cy="228600"/>
          </a:xfrm>
          <a:prstGeom prst="rect">
            <a:avLst/>
          </a:prstGeom>
          <a:noFill/>
          <a:ln/>
        </p:spPr>
        <p:txBody>
          <a:bodyPr wrap="square" lIns="0" tIns="0" rIns="0" bIns="0" rtlCol="0" anchor="ctr"/>
          <a:lstStyle/>
          <a:p>
            <a:pPr marL="0" indent="0" algn="l">
              <a:buNone/>
            </a:pPr>
            <a:r>
              <a:rPr lang="en-US" sz="1500" b="1">
                <a:solidFill>
                  <a:srgbClr val="002C77"/>
                </a:solidFill>
                <a:latin typeface="Roboto" pitchFamily="34" charset="0"/>
                <a:ea typeface="Roboto" pitchFamily="34" charset="-122"/>
                <a:cs typeface="Roboto" pitchFamily="34" charset="-120"/>
              </a:rPr>
              <a:t>Task Assignments &amp; Timelines</a:t>
            </a:r>
            <a:endParaRPr lang="en-US" sz="1500"/>
          </a:p>
        </p:txBody>
      </p:sp>
      <p:sp>
        <p:nvSpPr>
          <p:cNvPr id="14" name="Text 11"/>
          <p:cNvSpPr txBox="1"/>
          <p:nvPr/>
        </p:nvSpPr>
        <p:spPr>
          <a:xfrm>
            <a:off x="647395" y="1276502"/>
            <a:ext cx="514807" cy="152705"/>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Phase:</a:t>
            </a:r>
            <a:endParaRPr lang="en-US" sz="1100"/>
          </a:p>
        </p:txBody>
      </p:sp>
      <p:sp>
        <p:nvSpPr>
          <p:cNvPr id="15" name="Text 12"/>
          <p:cNvSpPr txBox="1"/>
          <p:nvPr/>
        </p:nvSpPr>
        <p:spPr>
          <a:xfrm>
            <a:off x="647395" y="2071425"/>
            <a:ext cx="1581912" cy="152705"/>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Key Outcomes Expected:</a:t>
            </a:r>
            <a:endParaRPr lang="en-US" sz="1100"/>
          </a:p>
        </p:txBody>
      </p:sp>
      <p:sp>
        <p:nvSpPr>
          <p:cNvPr id="16" name="Text 13"/>
          <p:cNvSpPr txBox="1"/>
          <p:nvPr/>
        </p:nvSpPr>
        <p:spPr>
          <a:xfrm>
            <a:off x="644194" y="3832710"/>
            <a:ext cx="1324051" cy="152705"/>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Resources Required:</a:t>
            </a:r>
            <a:endParaRPr lang="en-US" sz="1100"/>
          </a:p>
        </p:txBody>
      </p:sp>
      <p:sp>
        <p:nvSpPr>
          <p:cNvPr id="17" name="Text 14"/>
          <p:cNvSpPr txBox="1"/>
          <p:nvPr/>
        </p:nvSpPr>
        <p:spPr>
          <a:xfrm>
            <a:off x="1115720" y="1276045"/>
            <a:ext cx="886054" cy="152705"/>
          </a:xfrm>
          <a:prstGeom prst="rect">
            <a:avLst/>
          </a:prstGeom>
          <a:noFill/>
          <a:ln/>
        </p:spPr>
        <p:txBody>
          <a:bodyPr wrap="square" lIns="0" tIns="0" rIns="0" bIns="0" rtlCol="0" anchor="ctr"/>
          <a:lstStyle/>
          <a:p>
            <a:pPr marL="0" indent="0" algn="l">
              <a:buNone/>
            </a:pPr>
            <a:r>
              <a:rPr lang="en-US" sz="1100">
                <a:solidFill>
                  <a:srgbClr val="002C77"/>
                </a:solidFill>
                <a:latin typeface="Roboto" pitchFamily="34" charset="0"/>
                <a:ea typeface="Roboto" pitchFamily="34" charset="-122"/>
                <a:cs typeface="Roboto" pitchFamily="34" charset="-120"/>
              </a:rPr>
              <a:t>Select Phase</a:t>
            </a:r>
            <a:endParaRPr lang="en-US" sz="1100"/>
          </a:p>
        </p:txBody>
      </p:sp>
      <p:sp>
        <p:nvSpPr>
          <p:cNvPr id="18" name="Text 15"/>
          <p:cNvSpPr txBox="1"/>
          <p:nvPr/>
        </p:nvSpPr>
        <p:spPr>
          <a:xfrm>
            <a:off x="1955292" y="1295248"/>
            <a:ext cx="2048256" cy="133502"/>
          </a:xfrm>
          <a:prstGeom prst="rect">
            <a:avLst/>
          </a:prstGeom>
          <a:noFill/>
          <a:ln/>
        </p:spPr>
        <p:txBody>
          <a:bodyPr wrap="square" lIns="0" tIns="0" rIns="0" bIns="0" rtlCol="0" anchor="ctr"/>
          <a:lstStyle/>
          <a:p>
            <a:pPr marL="0" indent="0" algn="l">
              <a:buNone/>
            </a:pPr>
            <a:r>
              <a:rPr lang="en-US" sz="900">
                <a:solidFill>
                  <a:srgbClr val="6B7280"/>
                </a:solidFill>
                <a:latin typeface="Roboto" pitchFamily="34" charset="0"/>
                <a:ea typeface="Roboto" pitchFamily="34" charset="-122"/>
                <a:cs typeface="Roboto" pitchFamily="34" charset="-120"/>
              </a:rPr>
              <a:t>(Discover, Design, Discuss, Do, Deliver)</a:t>
            </a:r>
            <a:endParaRPr lang="en-US" sz="900"/>
          </a:p>
        </p:txBody>
      </p:sp>
      <p:sp>
        <p:nvSpPr>
          <p:cNvPr id="19" name="Shape 16"/>
          <p:cNvSpPr/>
          <p:nvPr/>
        </p:nvSpPr>
        <p:spPr>
          <a:xfrm>
            <a:off x="647395" y="1485899"/>
            <a:ext cx="5352898" cy="513893"/>
          </a:xfrm>
          <a:prstGeom prst="roundRect">
            <a:avLst>
              <a:gd name="adj" fmla="val 29630"/>
            </a:avLst>
          </a:prstGeom>
          <a:solidFill>
            <a:srgbClr val="F9F9F9"/>
          </a:solidFill>
          <a:ln w="12700">
            <a:solidFill>
              <a:srgbClr val="E0E0E0"/>
            </a:solidFill>
            <a:prstDash val="solid"/>
          </a:ln>
        </p:spPr>
        <p:txBody>
          <a:bodyPr/>
          <a:lstStyle/>
          <a:p>
            <a:endParaRPr lang="en-US"/>
          </a:p>
        </p:txBody>
      </p:sp>
      <p:sp>
        <p:nvSpPr>
          <p:cNvPr id="20" name="Shape 17"/>
          <p:cNvSpPr/>
          <p:nvPr/>
        </p:nvSpPr>
        <p:spPr>
          <a:xfrm>
            <a:off x="647395" y="2280823"/>
            <a:ext cx="5352898" cy="956462"/>
          </a:xfrm>
          <a:prstGeom prst="roundRect">
            <a:avLst>
              <a:gd name="adj" fmla="val 29630"/>
            </a:avLst>
          </a:prstGeom>
          <a:solidFill>
            <a:srgbClr val="F9F9F9"/>
          </a:solidFill>
          <a:ln w="12700">
            <a:solidFill>
              <a:srgbClr val="E0E0E0"/>
            </a:solidFill>
            <a:prstDash val="solid"/>
          </a:ln>
        </p:spPr>
        <p:txBody>
          <a:bodyPr/>
          <a:lstStyle/>
          <a:p>
            <a:endParaRPr lang="en-US"/>
          </a:p>
        </p:txBody>
      </p:sp>
      <p:sp>
        <p:nvSpPr>
          <p:cNvPr id="21" name="Shape 18"/>
          <p:cNvSpPr/>
          <p:nvPr/>
        </p:nvSpPr>
        <p:spPr>
          <a:xfrm>
            <a:off x="644194" y="4043021"/>
            <a:ext cx="5352898" cy="1080363"/>
          </a:xfrm>
          <a:prstGeom prst="roundRect">
            <a:avLst>
              <a:gd name="adj" fmla="val 29630"/>
            </a:avLst>
          </a:prstGeom>
          <a:solidFill>
            <a:srgbClr val="F9F9F9"/>
          </a:solidFill>
          <a:ln w="12700">
            <a:solidFill>
              <a:srgbClr val="E0E0E0"/>
            </a:solidFill>
            <a:prstDash val="solid"/>
          </a:ln>
        </p:spPr>
        <p:txBody>
          <a:bodyPr/>
          <a:lstStyle/>
          <a:p>
            <a:endParaRPr lang="en-US"/>
          </a:p>
        </p:txBody>
      </p:sp>
      <p:sp>
        <p:nvSpPr>
          <p:cNvPr id="22" name="Text 19"/>
          <p:cNvSpPr txBox="1"/>
          <p:nvPr/>
        </p:nvSpPr>
        <p:spPr>
          <a:xfrm>
            <a:off x="752551" y="1571854"/>
            <a:ext cx="2324405" cy="162763"/>
          </a:xfrm>
          <a:prstGeom prst="rect">
            <a:avLst/>
          </a:prstGeom>
          <a:noFill/>
          <a:ln/>
        </p:spPr>
        <p:txBody>
          <a:bodyPr wrap="square" lIns="0" tIns="0" rIns="0" bIns="0" rtlCol="0" anchor="ctr"/>
          <a:lstStyle/>
          <a:p>
            <a:pPr marL="0" indent="0" algn="l">
              <a:buNone/>
            </a:pPr>
            <a:r>
              <a:rPr lang="en-US" sz="1100">
                <a:solidFill>
                  <a:srgbClr val="555555"/>
                </a:solidFill>
                <a:latin typeface="Roboto" pitchFamily="34" charset="0"/>
                <a:ea typeface="Roboto" pitchFamily="34" charset="-122"/>
                <a:cs typeface="Roboto" pitchFamily="34" charset="-120"/>
              </a:rPr>
              <a:t>Enter main objective for this phase...</a:t>
            </a:r>
            <a:endParaRPr lang="en-US" sz="1100"/>
          </a:p>
        </p:txBody>
      </p:sp>
      <p:sp>
        <p:nvSpPr>
          <p:cNvPr id="23" name="Text 20"/>
          <p:cNvSpPr txBox="1"/>
          <p:nvPr/>
        </p:nvSpPr>
        <p:spPr>
          <a:xfrm>
            <a:off x="752551" y="2431066"/>
            <a:ext cx="3134563" cy="162763"/>
          </a:xfrm>
          <a:prstGeom prst="rect">
            <a:avLst/>
          </a:prstGeom>
          <a:noFill/>
          <a:ln/>
        </p:spPr>
        <p:txBody>
          <a:bodyPr wrap="square" lIns="0" tIns="0" rIns="0" bIns="0" rtlCol="0" anchor="ctr"/>
          <a:lstStyle/>
          <a:p>
            <a:pPr marL="0" indent="0" algn="l">
              <a:buNone/>
            </a:pPr>
            <a:r>
              <a:rPr lang="en-US" sz="1100">
                <a:solidFill>
                  <a:srgbClr val="555555"/>
                </a:solidFill>
                <a:latin typeface="Roboto" pitchFamily="34" charset="0"/>
                <a:ea typeface="Roboto" pitchFamily="34" charset="-122"/>
                <a:cs typeface="Roboto" pitchFamily="34" charset="-120"/>
              </a:rPr>
              <a:t>List 3-5 key outcomes expected from this phase...</a:t>
            </a:r>
            <a:endParaRPr lang="en-US" sz="1100"/>
          </a:p>
        </p:txBody>
      </p:sp>
      <p:sp>
        <p:nvSpPr>
          <p:cNvPr id="24" name="Text 21"/>
          <p:cNvSpPr txBox="1"/>
          <p:nvPr/>
        </p:nvSpPr>
        <p:spPr>
          <a:xfrm>
            <a:off x="749350" y="4128061"/>
            <a:ext cx="3495751" cy="162763"/>
          </a:xfrm>
          <a:prstGeom prst="rect">
            <a:avLst/>
          </a:prstGeom>
          <a:noFill/>
          <a:ln/>
        </p:spPr>
        <p:txBody>
          <a:bodyPr wrap="square" lIns="0" tIns="0" rIns="0" bIns="0" rtlCol="0" anchor="ctr"/>
          <a:lstStyle/>
          <a:p>
            <a:pPr marL="0" indent="0" algn="l">
              <a:buNone/>
            </a:pPr>
            <a:r>
              <a:rPr lang="en-US" sz="1100">
                <a:solidFill>
                  <a:srgbClr val="555555"/>
                </a:solidFill>
                <a:latin typeface="Roboto" pitchFamily="34" charset="0"/>
                <a:ea typeface="Roboto" pitchFamily="34" charset="-122"/>
                <a:cs typeface="Roboto" pitchFamily="34" charset="-120"/>
              </a:rPr>
              <a:t>List people, budget, tools, and other resources needed...</a:t>
            </a:r>
            <a:endParaRPr lang="en-US" sz="1100"/>
          </a:p>
        </p:txBody>
      </p:sp>
      <p:sp>
        <p:nvSpPr>
          <p:cNvPr id="25" name="Text 22"/>
          <p:cNvSpPr txBox="1"/>
          <p:nvPr/>
        </p:nvSpPr>
        <p:spPr>
          <a:xfrm>
            <a:off x="643280" y="5219396"/>
            <a:ext cx="1267358" cy="152705"/>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Known Constraints:</a:t>
            </a:r>
            <a:endParaRPr lang="en-US" sz="1100"/>
          </a:p>
        </p:txBody>
      </p:sp>
      <p:sp>
        <p:nvSpPr>
          <p:cNvPr id="26" name="Text 23"/>
          <p:cNvSpPr txBox="1"/>
          <p:nvPr/>
        </p:nvSpPr>
        <p:spPr>
          <a:xfrm>
            <a:off x="3377336" y="5219396"/>
            <a:ext cx="981151" cy="152705"/>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Dependencies:</a:t>
            </a:r>
            <a:endParaRPr lang="en-US" sz="1100"/>
          </a:p>
        </p:txBody>
      </p:sp>
      <p:sp>
        <p:nvSpPr>
          <p:cNvPr id="27" name="Shape 24"/>
          <p:cNvSpPr/>
          <p:nvPr/>
        </p:nvSpPr>
        <p:spPr>
          <a:xfrm>
            <a:off x="643280" y="5428793"/>
            <a:ext cx="2619756" cy="798876"/>
          </a:xfrm>
          <a:prstGeom prst="roundRect">
            <a:avLst>
              <a:gd name="adj" fmla="val 29630"/>
            </a:avLst>
          </a:prstGeom>
          <a:solidFill>
            <a:srgbClr val="F9F9F9"/>
          </a:solidFill>
          <a:ln w="12700">
            <a:solidFill>
              <a:srgbClr val="E0E0E0"/>
            </a:solidFill>
            <a:prstDash val="solid"/>
          </a:ln>
        </p:spPr>
        <p:txBody>
          <a:bodyPr/>
          <a:lstStyle/>
          <a:p>
            <a:endParaRPr lang="en-US"/>
          </a:p>
        </p:txBody>
      </p:sp>
      <p:sp>
        <p:nvSpPr>
          <p:cNvPr id="28" name="Shape 25"/>
          <p:cNvSpPr/>
          <p:nvPr/>
        </p:nvSpPr>
        <p:spPr>
          <a:xfrm>
            <a:off x="3377336" y="5428793"/>
            <a:ext cx="2619756" cy="816412"/>
          </a:xfrm>
          <a:prstGeom prst="roundRect">
            <a:avLst>
              <a:gd name="adj" fmla="val 29630"/>
            </a:avLst>
          </a:prstGeom>
          <a:solidFill>
            <a:srgbClr val="F9F9F9"/>
          </a:solidFill>
          <a:ln w="12700">
            <a:solidFill>
              <a:srgbClr val="E0E0E0"/>
            </a:solidFill>
            <a:prstDash val="solid"/>
          </a:ln>
        </p:spPr>
        <p:txBody>
          <a:bodyPr/>
          <a:lstStyle/>
          <a:p>
            <a:endParaRPr lang="en-US"/>
          </a:p>
        </p:txBody>
      </p:sp>
      <p:sp>
        <p:nvSpPr>
          <p:cNvPr id="29" name="Text 26"/>
          <p:cNvSpPr txBox="1"/>
          <p:nvPr/>
        </p:nvSpPr>
        <p:spPr>
          <a:xfrm>
            <a:off x="749350" y="5538521"/>
            <a:ext cx="1524305" cy="162763"/>
          </a:xfrm>
          <a:prstGeom prst="rect">
            <a:avLst/>
          </a:prstGeom>
          <a:noFill/>
          <a:ln/>
        </p:spPr>
        <p:txBody>
          <a:bodyPr wrap="square" lIns="0" tIns="0" rIns="0" bIns="0" rtlCol="0" anchor="ctr"/>
          <a:lstStyle/>
          <a:p>
            <a:pPr marL="0" indent="0" algn="l">
              <a:buNone/>
            </a:pPr>
            <a:r>
              <a:rPr lang="en-US" sz="1100">
                <a:solidFill>
                  <a:srgbClr val="555555"/>
                </a:solidFill>
                <a:latin typeface="Roboto" pitchFamily="34" charset="0"/>
                <a:ea typeface="Roboto" pitchFamily="34" charset="-122"/>
                <a:cs typeface="Roboto" pitchFamily="34" charset="-120"/>
              </a:rPr>
              <a:t>Document limitations...</a:t>
            </a:r>
            <a:endParaRPr lang="en-US" sz="1100"/>
          </a:p>
        </p:txBody>
      </p:sp>
      <p:sp>
        <p:nvSpPr>
          <p:cNvPr id="30" name="Text 27"/>
          <p:cNvSpPr txBox="1"/>
          <p:nvPr/>
        </p:nvSpPr>
        <p:spPr>
          <a:xfrm>
            <a:off x="3495751" y="5554670"/>
            <a:ext cx="1848002" cy="162763"/>
          </a:xfrm>
          <a:prstGeom prst="rect">
            <a:avLst/>
          </a:prstGeom>
          <a:noFill/>
          <a:ln/>
        </p:spPr>
        <p:txBody>
          <a:bodyPr wrap="square" lIns="0" tIns="0" rIns="0" bIns="0" rtlCol="0" anchor="ctr"/>
          <a:lstStyle/>
          <a:p>
            <a:pPr marL="0" indent="0" algn="l">
              <a:buNone/>
            </a:pPr>
            <a:r>
              <a:rPr lang="en-US" sz="1100">
                <a:solidFill>
                  <a:srgbClr val="555555"/>
                </a:solidFill>
                <a:latin typeface="Roboto" pitchFamily="34" charset="0"/>
                <a:ea typeface="Roboto" pitchFamily="34" charset="-122"/>
                <a:cs typeface="Roboto" pitchFamily="34" charset="-120"/>
              </a:rPr>
              <a:t>List external dependencies...</a:t>
            </a:r>
            <a:endParaRPr lang="en-US" sz="1100"/>
          </a:p>
        </p:txBody>
      </p:sp>
      <p:sp>
        <p:nvSpPr>
          <p:cNvPr id="31" name="Shape 28"/>
          <p:cNvSpPr/>
          <p:nvPr/>
        </p:nvSpPr>
        <p:spPr>
          <a:xfrm>
            <a:off x="6381598" y="1257300"/>
            <a:ext cx="5352898" cy="2609698"/>
          </a:xfrm>
          <a:prstGeom prst="roundRect">
            <a:avLst>
              <a:gd name="adj" fmla="val 767"/>
            </a:avLst>
          </a:prstGeom>
          <a:noFill/>
          <a:ln w="12700">
            <a:solidFill>
              <a:srgbClr val="E5E7EB"/>
            </a:solidFill>
            <a:prstDash val="solid"/>
          </a:ln>
        </p:spPr>
        <p:txBody>
          <a:bodyPr/>
          <a:lstStyle/>
          <a:p>
            <a:endParaRPr lang="en-US"/>
          </a:p>
        </p:txBody>
      </p:sp>
      <p:sp>
        <p:nvSpPr>
          <p:cNvPr id="32" name="Shape 29"/>
          <p:cNvSpPr/>
          <p:nvPr/>
        </p:nvSpPr>
        <p:spPr>
          <a:xfrm>
            <a:off x="6391656" y="1266444"/>
            <a:ext cx="2219249" cy="267005"/>
          </a:xfrm>
          <a:prstGeom prst="rect">
            <a:avLst/>
          </a:prstGeom>
          <a:solidFill>
            <a:srgbClr val="002C77"/>
          </a:solidFill>
          <a:ln/>
        </p:spPr>
        <p:txBody>
          <a:bodyPr/>
          <a:lstStyle/>
          <a:p>
            <a:endParaRPr lang="en-US"/>
          </a:p>
        </p:txBody>
      </p:sp>
      <p:sp>
        <p:nvSpPr>
          <p:cNvPr id="33" name="Text 30"/>
          <p:cNvSpPr txBox="1"/>
          <p:nvPr/>
        </p:nvSpPr>
        <p:spPr>
          <a:xfrm>
            <a:off x="6505956" y="1324051"/>
            <a:ext cx="1105510" cy="152705"/>
          </a:xfrm>
          <a:prstGeom prst="rect">
            <a:avLst/>
          </a:prstGeom>
          <a:noFill/>
          <a:ln/>
        </p:spPr>
        <p:txBody>
          <a:bodyPr wrap="square" lIns="0" tIns="0" rIns="0" bIns="0" rtlCol="0" anchor="ctr"/>
          <a:lstStyle/>
          <a:p>
            <a:pPr marL="0" indent="0" algn="l">
              <a:buNone/>
            </a:pPr>
            <a:r>
              <a:rPr lang="en-US" sz="1100">
                <a:solidFill>
                  <a:srgbClr val="FFFFFF"/>
                </a:solidFill>
                <a:latin typeface="Roboto" pitchFamily="34" charset="0"/>
                <a:ea typeface="Roboto" pitchFamily="34" charset="-122"/>
                <a:cs typeface="Roboto" pitchFamily="34" charset="-120"/>
              </a:rPr>
              <a:t>Task Description</a:t>
            </a:r>
            <a:endParaRPr lang="en-US" sz="1100"/>
          </a:p>
        </p:txBody>
      </p:sp>
      <p:sp>
        <p:nvSpPr>
          <p:cNvPr id="34" name="Shape 31"/>
          <p:cNvSpPr/>
          <p:nvPr/>
        </p:nvSpPr>
        <p:spPr>
          <a:xfrm>
            <a:off x="8602675" y="1266444"/>
            <a:ext cx="1333195" cy="267005"/>
          </a:xfrm>
          <a:prstGeom prst="rect">
            <a:avLst/>
          </a:prstGeom>
          <a:solidFill>
            <a:srgbClr val="002C77"/>
          </a:solidFill>
          <a:ln/>
        </p:spPr>
        <p:txBody>
          <a:bodyPr/>
          <a:lstStyle/>
          <a:p>
            <a:endParaRPr lang="en-US"/>
          </a:p>
        </p:txBody>
      </p:sp>
      <p:sp>
        <p:nvSpPr>
          <p:cNvPr id="35" name="Text 32"/>
          <p:cNvSpPr txBox="1"/>
          <p:nvPr/>
        </p:nvSpPr>
        <p:spPr>
          <a:xfrm>
            <a:off x="8716975" y="1324051"/>
            <a:ext cx="495605" cy="152705"/>
          </a:xfrm>
          <a:prstGeom prst="rect">
            <a:avLst/>
          </a:prstGeom>
          <a:noFill/>
          <a:ln/>
        </p:spPr>
        <p:txBody>
          <a:bodyPr wrap="square" lIns="0" tIns="0" rIns="0" bIns="0" rtlCol="0" anchor="ctr"/>
          <a:lstStyle/>
          <a:p>
            <a:pPr marL="0" indent="0" algn="l">
              <a:buNone/>
            </a:pPr>
            <a:r>
              <a:rPr lang="en-US" sz="1100">
                <a:solidFill>
                  <a:srgbClr val="FFFFFF"/>
                </a:solidFill>
                <a:latin typeface="Roboto" pitchFamily="34" charset="0"/>
                <a:ea typeface="Roboto" pitchFamily="34" charset="-122"/>
                <a:cs typeface="Roboto" pitchFamily="34" charset="-120"/>
              </a:rPr>
              <a:t>Owner</a:t>
            </a:r>
            <a:endParaRPr lang="en-US" sz="1100"/>
          </a:p>
        </p:txBody>
      </p:sp>
      <p:sp>
        <p:nvSpPr>
          <p:cNvPr id="36" name="Shape 33"/>
          <p:cNvSpPr/>
          <p:nvPr/>
        </p:nvSpPr>
        <p:spPr>
          <a:xfrm>
            <a:off x="9930384" y="1266444"/>
            <a:ext cx="914400" cy="267005"/>
          </a:xfrm>
          <a:prstGeom prst="rect">
            <a:avLst/>
          </a:prstGeom>
          <a:solidFill>
            <a:srgbClr val="002C77"/>
          </a:solidFill>
          <a:ln/>
        </p:spPr>
        <p:txBody>
          <a:bodyPr/>
          <a:lstStyle/>
          <a:p>
            <a:endParaRPr lang="en-US"/>
          </a:p>
        </p:txBody>
      </p:sp>
      <p:sp>
        <p:nvSpPr>
          <p:cNvPr id="37" name="Text 34"/>
          <p:cNvSpPr txBox="1"/>
          <p:nvPr/>
        </p:nvSpPr>
        <p:spPr>
          <a:xfrm>
            <a:off x="10044684" y="1324051"/>
            <a:ext cx="648310" cy="152705"/>
          </a:xfrm>
          <a:prstGeom prst="rect">
            <a:avLst/>
          </a:prstGeom>
          <a:noFill/>
          <a:ln/>
        </p:spPr>
        <p:txBody>
          <a:bodyPr wrap="square" lIns="0" tIns="0" rIns="0" bIns="0" rtlCol="0" anchor="ctr"/>
          <a:lstStyle/>
          <a:p>
            <a:pPr marL="0" indent="0" algn="l">
              <a:buNone/>
            </a:pPr>
            <a:r>
              <a:rPr lang="en-US" sz="1100">
                <a:solidFill>
                  <a:srgbClr val="FFFFFF"/>
                </a:solidFill>
                <a:latin typeface="Roboto" pitchFamily="34" charset="0"/>
                <a:ea typeface="Roboto" pitchFamily="34" charset="-122"/>
                <a:cs typeface="Roboto" pitchFamily="34" charset="-120"/>
              </a:rPr>
              <a:t>Due Date</a:t>
            </a:r>
            <a:endParaRPr lang="en-US" sz="1100"/>
          </a:p>
        </p:txBody>
      </p:sp>
      <p:sp>
        <p:nvSpPr>
          <p:cNvPr id="38" name="Shape 35"/>
          <p:cNvSpPr/>
          <p:nvPr/>
        </p:nvSpPr>
        <p:spPr>
          <a:xfrm>
            <a:off x="10838383" y="1266444"/>
            <a:ext cx="895198" cy="267005"/>
          </a:xfrm>
          <a:prstGeom prst="rect">
            <a:avLst/>
          </a:prstGeom>
          <a:solidFill>
            <a:srgbClr val="002C77"/>
          </a:solidFill>
          <a:ln/>
        </p:spPr>
        <p:txBody>
          <a:bodyPr/>
          <a:lstStyle/>
          <a:p>
            <a:endParaRPr lang="en-US"/>
          </a:p>
        </p:txBody>
      </p:sp>
      <p:sp>
        <p:nvSpPr>
          <p:cNvPr id="39" name="Text 36"/>
          <p:cNvSpPr txBox="1"/>
          <p:nvPr/>
        </p:nvSpPr>
        <p:spPr>
          <a:xfrm>
            <a:off x="10952683" y="1324051"/>
            <a:ext cx="495605" cy="152705"/>
          </a:xfrm>
          <a:prstGeom prst="rect">
            <a:avLst/>
          </a:prstGeom>
          <a:noFill/>
          <a:ln/>
        </p:spPr>
        <p:txBody>
          <a:bodyPr wrap="square" lIns="0" tIns="0" rIns="0" bIns="0" rtlCol="0" anchor="ctr"/>
          <a:lstStyle/>
          <a:p>
            <a:pPr marL="0" indent="0" algn="l">
              <a:buNone/>
            </a:pPr>
            <a:r>
              <a:rPr lang="en-US" sz="1100">
                <a:solidFill>
                  <a:srgbClr val="FFFFFF"/>
                </a:solidFill>
                <a:latin typeface="Roboto" pitchFamily="34" charset="0"/>
                <a:ea typeface="Roboto" pitchFamily="34" charset="-122"/>
                <a:cs typeface="Roboto" pitchFamily="34" charset="-120"/>
              </a:rPr>
              <a:t>Status</a:t>
            </a:r>
            <a:endParaRPr lang="en-US" sz="1100"/>
          </a:p>
        </p:txBody>
      </p:sp>
      <p:sp>
        <p:nvSpPr>
          <p:cNvPr id="40" name="Shape 37"/>
          <p:cNvSpPr/>
          <p:nvPr/>
        </p:nvSpPr>
        <p:spPr>
          <a:xfrm>
            <a:off x="6191402" y="4172406"/>
            <a:ext cx="38405" cy="2103120"/>
          </a:xfrm>
          <a:prstGeom prst="rect">
            <a:avLst/>
          </a:prstGeom>
          <a:solidFill>
            <a:srgbClr val="002C77"/>
          </a:solidFill>
          <a:ln/>
        </p:spPr>
        <p:txBody>
          <a:bodyPr/>
          <a:lstStyle/>
          <a:p>
            <a:endParaRPr lang="en-US"/>
          </a:p>
        </p:txBody>
      </p:sp>
      <p:sp>
        <p:nvSpPr>
          <p:cNvPr id="41" name="Text 38"/>
          <p:cNvSpPr txBox="1"/>
          <p:nvPr/>
        </p:nvSpPr>
        <p:spPr>
          <a:xfrm>
            <a:off x="6381598" y="4190695"/>
            <a:ext cx="2734056" cy="228600"/>
          </a:xfrm>
          <a:prstGeom prst="rect">
            <a:avLst/>
          </a:prstGeom>
          <a:noFill/>
          <a:ln/>
        </p:spPr>
        <p:txBody>
          <a:bodyPr wrap="square" lIns="0" tIns="0" rIns="0" bIns="0" rtlCol="0" anchor="ctr"/>
          <a:lstStyle/>
          <a:p>
            <a:pPr marL="0" indent="0" algn="l">
              <a:buNone/>
            </a:pPr>
            <a:r>
              <a:rPr lang="en-US" sz="1500" b="1">
                <a:solidFill>
                  <a:srgbClr val="002C77"/>
                </a:solidFill>
                <a:latin typeface="Roboto" pitchFamily="34" charset="0"/>
                <a:ea typeface="Roboto" pitchFamily="34" charset="-122"/>
                <a:cs typeface="Roboto" pitchFamily="34" charset="-120"/>
              </a:rPr>
              <a:t>Success Metrics &amp; Milestones</a:t>
            </a:r>
            <a:endParaRPr lang="en-US" sz="1500"/>
          </a:p>
        </p:txBody>
      </p:sp>
      <p:sp>
        <p:nvSpPr>
          <p:cNvPr id="42" name="Text 39"/>
          <p:cNvSpPr txBox="1"/>
          <p:nvPr/>
        </p:nvSpPr>
        <p:spPr>
          <a:xfrm>
            <a:off x="6381597" y="4496106"/>
            <a:ext cx="2335377" cy="115214"/>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Key Performance Indicators (KPIs):</a:t>
            </a:r>
            <a:endParaRPr lang="en-US" sz="1100"/>
          </a:p>
        </p:txBody>
      </p:sp>
      <p:sp>
        <p:nvSpPr>
          <p:cNvPr id="43" name="Shape 40"/>
          <p:cNvSpPr/>
          <p:nvPr/>
        </p:nvSpPr>
        <p:spPr>
          <a:xfrm>
            <a:off x="6381598" y="4705502"/>
            <a:ext cx="5352898" cy="561442"/>
          </a:xfrm>
          <a:prstGeom prst="roundRect">
            <a:avLst>
              <a:gd name="adj" fmla="val 29630"/>
            </a:avLst>
          </a:prstGeom>
          <a:solidFill>
            <a:srgbClr val="F9F9F9"/>
          </a:solidFill>
          <a:ln w="12700">
            <a:solidFill>
              <a:srgbClr val="E0E0E0"/>
            </a:solidFill>
            <a:prstDash val="solid"/>
          </a:ln>
        </p:spPr>
        <p:txBody>
          <a:bodyPr/>
          <a:lstStyle/>
          <a:p>
            <a:endParaRPr lang="en-US"/>
          </a:p>
        </p:txBody>
      </p:sp>
      <p:sp>
        <p:nvSpPr>
          <p:cNvPr id="44" name="Text 41"/>
          <p:cNvSpPr txBox="1"/>
          <p:nvPr/>
        </p:nvSpPr>
        <p:spPr>
          <a:xfrm>
            <a:off x="6486754" y="4791456"/>
            <a:ext cx="3200400" cy="162763"/>
          </a:xfrm>
          <a:prstGeom prst="rect">
            <a:avLst/>
          </a:prstGeom>
          <a:noFill/>
          <a:ln/>
        </p:spPr>
        <p:txBody>
          <a:bodyPr wrap="square" lIns="0" tIns="0" rIns="0" bIns="0" rtlCol="0" anchor="ctr"/>
          <a:lstStyle/>
          <a:p>
            <a:pPr marL="0" indent="0" algn="l">
              <a:buNone/>
            </a:pPr>
            <a:r>
              <a:rPr lang="en-US" sz="1100">
                <a:solidFill>
                  <a:srgbClr val="555555"/>
                </a:solidFill>
                <a:latin typeface="Roboto" pitchFamily="34" charset="0"/>
                <a:ea typeface="Roboto" pitchFamily="34" charset="-122"/>
                <a:cs typeface="Roboto" pitchFamily="34" charset="-120"/>
              </a:rPr>
              <a:t>Define specific measurable indicators of success...</a:t>
            </a:r>
            <a:endParaRPr lang="en-US" sz="1100"/>
          </a:p>
        </p:txBody>
      </p:sp>
      <p:sp>
        <p:nvSpPr>
          <p:cNvPr id="45" name="Text 42"/>
          <p:cNvSpPr txBox="1"/>
          <p:nvPr/>
        </p:nvSpPr>
        <p:spPr>
          <a:xfrm>
            <a:off x="6342277" y="5411420"/>
            <a:ext cx="1038758" cy="152705"/>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Key Milestones:</a:t>
            </a:r>
            <a:endParaRPr lang="en-US" sz="1100"/>
          </a:p>
        </p:txBody>
      </p:sp>
      <p:sp>
        <p:nvSpPr>
          <p:cNvPr id="46" name="Text 43"/>
          <p:cNvSpPr txBox="1"/>
          <p:nvPr/>
        </p:nvSpPr>
        <p:spPr>
          <a:xfrm>
            <a:off x="9076333" y="5411420"/>
            <a:ext cx="1239012" cy="152705"/>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Target Completion:</a:t>
            </a:r>
            <a:endParaRPr lang="en-US" sz="1100"/>
          </a:p>
        </p:txBody>
      </p:sp>
      <p:sp>
        <p:nvSpPr>
          <p:cNvPr id="47" name="Shape 44"/>
          <p:cNvSpPr/>
          <p:nvPr/>
        </p:nvSpPr>
        <p:spPr>
          <a:xfrm>
            <a:off x="6342277" y="5620817"/>
            <a:ext cx="2619756" cy="638251"/>
          </a:xfrm>
          <a:prstGeom prst="roundRect">
            <a:avLst>
              <a:gd name="adj" fmla="val 29630"/>
            </a:avLst>
          </a:prstGeom>
          <a:solidFill>
            <a:srgbClr val="F9F9F9"/>
          </a:solidFill>
          <a:ln w="12700">
            <a:solidFill>
              <a:srgbClr val="E0E0E0"/>
            </a:solidFill>
            <a:prstDash val="solid"/>
          </a:ln>
        </p:spPr>
        <p:txBody>
          <a:bodyPr/>
          <a:lstStyle/>
          <a:p>
            <a:endParaRPr lang="en-US"/>
          </a:p>
        </p:txBody>
      </p:sp>
      <p:sp>
        <p:nvSpPr>
          <p:cNvPr id="48" name="Shape 45"/>
          <p:cNvSpPr/>
          <p:nvPr/>
        </p:nvSpPr>
        <p:spPr>
          <a:xfrm>
            <a:off x="9076333" y="5620818"/>
            <a:ext cx="2619756" cy="638250"/>
          </a:xfrm>
          <a:prstGeom prst="roundRect">
            <a:avLst>
              <a:gd name="adj" fmla="val 29630"/>
            </a:avLst>
          </a:prstGeom>
          <a:solidFill>
            <a:srgbClr val="F9F9F9"/>
          </a:solidFill>
          <a:ln w="12700">
            <a:solidFill>
              <a:srgbClr val="E0E0E0"/>
            </a:solidFill>
            <a:prstDash val="solid"/>
          </a:ln>
        </p:spPr>
        <p:txBody>
          <a:bodyPr/>
          <a:lstStyle/>
          <a:p>
            <a:endParaRPr lang="en-US"/>
          </a:p>
        </p:txBody>
      </p:sp>
      <p:sp>
        <p:nvSpPr>
          <p:cNvPr id="49" name="Text 46"/>
          <p:cNvSpPr txBox="1"/>
          <p:nvPr/>
        </p:nvSpPr>
        <p:spPr>
          <a:xfrm>
            <a:off x="6447433" y="5706772"/>
            <a:ext cx="1781251" cy="162763"/>
          </a:xfrm>
          <a:prstGeom prst="rect">
            <a:avLst/>
          </a:prstGeom>
          <a:noFill/>
          <a:ln/>
        </p:spPr>
        <p:txBody>
          <a:bodyPr wrap="square" lIns="0" tIns="0" rIns="0" bIns="0" rtlCol="0" anchor="ctr"/>
          <a:lstStyle/>
          <a:p>
            <a:pPr marL="0" indent="0" algn="l">
              <a:buNone/>
            </a:pPr>
            <a:r>
              <a:rPr lang="en-US" sz="1100">
                <a:solidFill>
                  <a:srgbClr val="555555"/>
                </a:solidFill>
                <a:latin typeface="Roboto" pitchFamily="34" charset="0"/>
                <a:ea typeface="Roboto" pitchFamily="34" charset="-122"/>
                <a:cs typeface="Roboto" pitchFamily="34" charset="-120"/>
              </a:rPr>
              <a:t>List important milestones...</a:t>
            </a:r>
            <a:endParaRPr lang="en-US" sz="1100"/>
          </a:p>
        </p:txBody>
      </p:sp>
      <p:sp>
        <p:nvSpPr>
          <p:cNvPr id="50" name="Text 47"/>
          <p:cNvSpPr txBox="1"/>
          <p:nvPr/>
        </p:nvSpPr>
        <p:spPr>
          <a:xfrm>
            <a:off x="9180574" y="5706772"/>
            <a:ext cx="1381658" cy="162763"/>
          </a:xfrm>
          <a:prstGeom prst="rect">
            <a:avLst/>
          </a:prstGeom>
          <a:noFill/>
          <a:ln/>
        </p:spPr>
        <p:txBody>
          <a:bodyPr wrap="square" lIns="0" tIns="0" rIns="0" bIns="0" rtlCol="0" anchor="ctr"/>
          <a:lstStyle/>
          <a:p>
            <a:pPr marL="0" indent="0" algn="l">
              <a:buNone/>
            </a:pPr>
            <a:r>
              <a:rPr lang="en-US" sz="1100">
                <a:solidFill>
                  <a:srgbClr val="555555"/>
                </a:solidFill>
                <a:latin typeface="Roboto" pitchFamily="34" charset="0"/>
                <a:ea typeface="Roboto" pitchFamily="34" charset="-122"/>
                <a:cs typeface="Roboto" pitchFamily="34" charset="-120"/>
              </a:rPr>
              <a:t>Enter final deadline...</a:t>
            </a:r>
            <a:endParaRPr lang="en-US" sz="1100"/>
          </a:p>
        </p:txBody>
      </p:sp>
      <p:sp>
        <p:nvSpPr>
          <p:cNvPr id="51" name="Shape 48"/>
          <p:cNvSpPr/>
          <p:nvPr/>
        </p:nvSpPr>
        <p:spPr>
          <a:xfrm>
            <a:off x="6391656" y="1990649"/>
            <a:ext cx="5333695" cy="9144"/>
          </a:xfrm>
          <a:prstGeom prst="rect">
            <a:avLst/>
          </a:prstGeom>
          <a:solidFill>
            <a:srgbClr val="E5E7EB"/>
          </a:solidFill>
          <a:ln/>
        </p:spPr>
        <p:txBody>
          <a:bodyPr/>
          <a:lstStyle/>
          <a:p>
            <a:endParaRPr lang="en-US"/>
          </a:p>
        </p:txBody>
      </p:sp>
      <p:sp>
        <p:nvSpPr>
          <p:cNvPr id="52" name="Shape 49"/>
          <p:cNvSpPr/>
          <p:nvPr/>
        </p:nvSpPr>
        <p:spPr>
          <a:xfrm>
            <a:off x="6391656" y="2452421"/>
            <a:ext cx="5333695" cy="9144"/>
          </a:xfrm>
          <a:prstGeom prst="rect">
            <a:avLst/>
          </a:prstGeom>
          <a:solidFill>
            <a:srgbClr val="E5E7EB"/>
          </a:solidFill>
          <a:ln/>
        </p:spPr>
        <p:txBody>
          <a:bodyPr/>
          <a:lstStyle/>
          <a:p>
            <a:endParaRPr lang="en-US"/>
          </a:p>
        </p:txBody>
      </p:sp>
      <p:sp>
        <p:nvSpPr>
          <p:cNvPr id="53" name="Shape 50"/>
          <p:cNvSpPr/>
          <p:nvPr/>
        </p:nvSpPr>
        <p:spPr>
          <a:xfrm>
            <a:off x="6391656" y="2919679"/>
            <a:ext cx="5333695" cy="9144"/>
          </a:xfrm>
          <a:prstGeom prst="rect">
            <a:avLst/>
          </a:prstGeom>
          <a:solidFill>
            <a:srgbClr val="E5E7EB"/>
          </a:solidFill>
          <a:ln/>
        </p:spPr>
        <p:txBody>
          <a:bodyPr/>
          <a:lstStyle/>
          <a:p>
            <a:endParaRPr lang="en-US"/>
          </a:p>
        </p:txBody>
      </p:sp>
      <p:sp>
        <p:nvSpPr>
          <p:cNvPr id="54" name="Shape 51"/>
          <p:cNvSpPr/>
          <p:nvPr/>
        </p:nvSpPr>
        <p:spPr>
          <a:xfrm>
            <a:off x="6391656" y="3386023"/>
            <a:ext cx="5333695" cy="9144"/>
          </a:xfrm>
          <a:prstGeom prst="rect">
            <a:avLst/>
          </a:prstGeom>
          <a:solidFill>
            <a:srgbClr val="E5E7EB"/>
          </a:solidFill>
          <a:ln/>
        </p:spPr>
        <p:txBody>
          <a:bodyPr/>
          <a:lstStyle/>
          <a:p>
            <a:endParaRPr lang="en-US"/>
          </a:p>
        </p:txBody>
      </p:sp>
      <p:sp>
        <p:nvSpPr>
          <p:cNvPr id="55" name="Shape 52"/>
          <p:cNvSpPr/>
          <p:nvPr/>
        </p:nvSpPr>
        <p:spPr>
          <a:xfrm>
            <a:off x="6391656" y="1533449"/>
            <a:ext cx="2219249" cy="466344"/>
          </a:xfrm>
          <a:prstGeom prst="rect">
            <a:avLst/>
          </a:prstGeom>
          <a:solidFill>
            <a:srgbClr val="F9FAFB"/>
          </a:solidFill>
          <a:ln/>
        </p:spPr>
        <p:txBody>
          <a:bodyPr/>
          <a:lstStyle/>
          <a:p>
            <a:endParaRPr lang="en-US"/>
          </a:p>
        </p:txBody>
      </p:sp>
      <p:sp>
        <p:nvSpPr>
          <p:cNvPr id="56" name="Shape 53"/>
          <p:cNvSpPr/>
          <p:nvPr/>
        </p:nvSpPr>
        <p:spPr>
          <a:xfrm>
            <a:off x="8602675" y="1533449"/>
            <a:ext cx="1333195" cy="466344"/>
          </a:xfrm>
          <a:prstGeom prst="rect">
            <a:avLst/>
          </a:prstGeom>
          <a:solidFill>
            <a:srgbClr val="F9FAFB"/>
          </a:solidFill>
          <a:ln/>
        </p:spPr>
        <p:txBody>
          <a:bodyPr/>
          <a:lstStyle/>
          <a:p>
            <a:endParaRPr lang="en-US"/>
          </a:p>
        </p:txBody>
      </p:sp>
      <p:sp>
        <p:nvSpPr>
          <p:cNvPr id="57" name="Shape 54"/>
          <p:cNvSpPr/>
          <p:nvPr/>
        </p:nvSpPr>
        <p:spPr>
          <a:xfrm>
            <a:off x="9930384" y="1533449"/>
            <a:ext cx="914400" cy="466344"/>
          </a:xfrm>
          <a:prstGeom prst="rect">
            <a:avLst/>
          </a:prstGeom>
          <a:solidFill>
            <a:srgbClr val="F9FAFB"/>
          </a:solidFill>
          <a:ln/>
        </p:spPr>
        <p:txBody>
          <a:bodyPr/>
          <a:lstStyle/>
          <a:p>
            <a:endParaRPr lang="en-US"/>
          </a:p>
        </p:txBody>
      </p:sp>
      <p:sp>
        <p:nvSpPr>
          <p:cNvPr id="58" name="Shape 55"/>
          <p:cNvSpPr/>
          <p:nvPr/>
        </p:nvSpPr>
        <p:spPr>
          <a:xfrm>
            <a:off x="10838383" y="1533449"/>
            <a:ext cx="895198" cy="466344"/>
          </a:xfrm>
          <a:prstGeom prst="rect">
            <a:avLst/>
          </a:prstGeom>
          <a:solidFill>
            <a:srgbClr val="F9FAFB"/>
          </a:solidFill>
          <a:ln/>
        </p:spPr>
        <p:txBody>
          <a:bodyPr/>
          <a:lstStyle/>
          <a:p>
            <a:endParaRPr lang="en-US"/>
          </a:p>
        </p:txBody>
      </p:sp>
      <p:sp>
        <p:nvSpPr>
          <p:cNvPr id="59" name="Shape 56"/>
          <p:cNvSpPr/>
          <p:nvPr/>
        </p:nvSpPr>
        <p:spPr>
          <a:xfrm>
            <a:off x="6391656" y="2462479"/>
            <a:ext cx="2219249" cy="466344"/>
          </a:xfrm>
          <a:prstGeom prst="rect">
            <a:avLst/>
          </a:prstGeom>
          <a:solidFill>
            <a:srgbClr val="F9FAFB"/>
          </a:solidFill>
          <a:ln/>
        </p:spPr>
        <p:txBody>
          <a:bodyPr/>
          <a:lstStyle/>
          <a:p>
            <a:endParaRPr lang="en-US"/>
          </a:p>
        </p:txBody>
      </p:sp>
      <p:sp>
        <p:nvSpPr>
          <p:cNvPr id="60" name="Shape 57"/>
          <p:cNvSpPr/>
          <p:nvPr/>
        </p:nvSpPr>
        <p:spPr>
          <a:xfrm>
            <a:off x="8602675" y="2462479"/>
            <a:ext cx="1333195" cy="466344"/>
          </a:xfrm>
          <a:prstGeom prst="rect">
            <a:avLst/>
          </a:prstGeom>
          <a:solidFill>
            <a:srgbClr val="F9FAFB"/>
          </a:solidFill>
          <a:ln/>
        </p:spPr>
        <p:txBody>
          <a:bodyPr/>
          <a:lstStyle/>
          <a:p>
            <a:endParaRPr lang="en-US"/>
          </a:p>
        </p:txBody>
      </p:sp>
      <p:sp>
        <p:nvSpPr>
          <p:cNvPr id="61" name="Shape 58"/>
          <p:cNvSpPr/>
          <p:nvPr/>
        </p:nvSpPr>
        <p:spPr>
          <a:xfrm>
            <a:off x="9930384" y="2462479"/>
            <a:ext cx="914400" cy="466344"/>
          </a:xfrm>
          <a:prstGeom prst="rect">
            <a:avLst/>
          </a:prstGeom>
          <a:solidFill>
            <a:srgbClr val="F9FAFB"/>
          </a:solidFill>
          <a:ln/>
        </p:spPr>
        <p:txBody>
          <a:bodyPr/>
          <a:lstStyle/>
          <a:p>
            <a:endParaRPr lang="en-US"/>
          </a:p>
        </p:txBody>
      </p:sp>
      <p:sp>
        <p:nvSpPr>
          <p:cNvPr id="62" name="Shape 59"/>
          <p:cNvSpPr/>
          <p:nvPr/>
        </p:nvSpPr>
        <p:spPr>
          <a:xfrm>
            <a:off x="10838383" y="2462479"/>
            <a:ext cx="895198" cy="466344"/>
          </a:xfrm>
          <a:prstGeom prst="rect">
            <a:avLst/>
          </a:prstGeom>
          <a:solidFill>
            <a:srgbClr val="F9FAFB"/>
          </a:solidFill>
          <a:ln/>
        </p:spPr>
        <p:txBody>
          <a:bodyPr/>
          <a:lstStyle/>
          <a:p>
            <a:endParaRPr lang="en-US"/>
          </a:p>
        </p:txBody>
      </p:sp>
      <p:sp>
        <p:nvSpPr>
          <p:cNvPr id="63" name="Shape 60"/>
          <p:cNvSpPr/>
          <p:nvPr/>
        </p:nvSpPr>
        <p:spPr>
          <a:xfrm>
            <a:off x="6391656" y="3396082"/>
            <a:ext cx="2219249" cy="466344"/>
          </a:xfrm>
          <a:prstGeom prst="rect">
            <a:avLst/>
          </a:prstGeom>
          <a:solidFill>
            <a:srgbClr val="F9FAFB"/>
          </a:solidFill>
          <a:ln/>
        </p:spPr>
        <p:txBody>
          <a:bodyPr/>
          <a:lstStyle/>
          <a:p>
            <a:endParaRPr lang="en-US"/>
          </a:p>
        </p:txBody>
      </p:sp>
      <p:sp>
        <p:nvSpPr>
          <p:cNvPr id="64" name="Shape 61"/>
          <p:cNvSpPr/>
          <p:nvPr/>
        </p:nvSpPr>
        <p:spPr>
          <a:xfrm>
            <a:off x="8602675" y="3396082"/>
            <a:ext cx="1333195" cy="466344"/>
          </a:xfrm>
          <a:prstGeom prst="rect">
            <a:avLst/>
          </a:prstGeom>
          <a:solidFill>
            <a:srgbClr val="F9FAFB"/>
          </a:solidFill>
          <a:ln/>
        </p:spPr>
        <p:txBody>
          <a:bodyPr/>
          <a:lstStyle/>
          <a:p>
            <a:endParaRPr lang="en-US"/>
          </a:p>
        </p:txBody>
      </p:sp>
      <p:sp>
        <p:nvSpPr>
          <p:cNvPr id="65" name="Shape 62"/>
          <p:cNvSpPr/>
          <p:nvPr/>
        </p:nvSpPr>
        <p:spPr>
          <a:xfrm>
            <a:off x="9930384" y="3396082"/>
            <a:ext cx="914400" cy="466344"/>
          </a:xfrm>
          <a:prstGeom prst="rect">
            <a:avLst/>
          </a:prstGeom>
          <a:solidFill>
            <a:srgbClr val="F9FAFB"/>
          </a:solidFill>
          <a:ln/>
        </p:spPr>
        <p:txBody>
          <a:bodyPr/>
          <a:lstStyle/>
          <a:p>
            <a:endParaRPr lang="en-US"/>
          </a:p>
        </p:txBody>
      </p:sp>
      <p:sp>
        <p:nvSpPr>
          <p:cNvPr id="66" name="Shape 63"/>
          <p:cNvSpPr/>
          <p:nvPr/>
        </p:nvSpPr>
        <p:spPr>
          <a:xfrm>
            <a:off x="10838383" y="3396082"/>
            <a:ext cx="895198" cy="466344"/>
          </a:xfrm>
          <a:prstGeom prst="rect">
            <a:avLst/>
          </a:prstGeom>
          <a:solidFill>
            <a:srgbClr val="F9FAFB"/>
          </a:solidFill>
          <a:ln/>
        </p:spPr>
        <p:txBody>
          <a:bodyPr/>
          <a:lstStyle/>
          <a:p>
            <a:endParaRPr lang="en-US"/>
          </a:p>
        </p:txBody>
      </p:sp>
      <p:sp>
        <p:nvSpPr>
          <p:cNvPr id="67" name="Text 64"/>
          <p:cNvSpPr txBox="1"/>
          <p:nvPr/>
        </p:nvSpPr>
        <p:spPr>
          <a:xfrm>
            <a:off x="6505956" y="1686154"/>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Task 1</a:t>
            </a:r>
            <a:endParaRPr lang="en-US" sz="1100"/>
          </a:p>
        </p:txBody>
      </p:sp>
      <p:sp>
        <p:nvSpPr>
          <p:cNvPr id="68" name="Text 65"/>
          <p:cNvSpPr txBox="1"/>
          <p:nvPr/>
        </p:nvSpPr>
        <p:spPr>
          <a:xfrm>
            <a:off x="8716975" y="1686154"/>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Owner</a:t>
            </a:r>
            <a:endParaRPr lang="en-US" sz="1100"/>
          </a:p>
        </p:txBody>
      </p:sp>
      <p:sp>
        <p:nvSpPr>
          <p:cNvPr id="69" name="Text 66"/>
          <p:cNvSpPr txBox="1"/>
          <p:nvPr/>
        </p:nvSpPr>
        <p:spPr>
          <a:xfrm>
            <a:off x="10044684" y="1686154"/>
            <a:ext cx="790956"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MM/DD/YY</a:t>
            </a:r>
            <a:endParaRPr lang="en-US" sz="1100"/>
          </a:p>
        </p:txBody>
      </p:sp>
      <p:sp>
        <p:nvSpPr>
          <p:cNvPr id="70" name="Text 67"/>
          <p:cNvSpPr txBox="1"/>
          <p:nvPr/>
        </p:nvSpPr>
        <p:spPr>
          <a:xfrm>
            <a:off x="10952682" y="1591056"/>
            <a:ext cx="743407" cy="342900"/>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Not Started</a:t>
            </a:r>
            <a:endParaRPr lang="en-US" sz="1100"/>
          </a:p>
        </p:txBody>
      </p:sp>
      <p:sp>
        <p:nvSpPr>
          <p:cNvPr id="71" name="Text 68"/>
          <p:cNvSpPr txBox="1"/>
          <p:nvPr/>
        </p:nvSpPr>
        <p:spPr>
          <a:xfrm>
            <a:off x="6505956" y="2152498"/>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Task 2</a:t>
            </a:r>
            <a:endParaRPr lang="en-US" sz="1100"/>
          </a:p>
        </p:txBody>
      </p:sp>
      <p:sp>
        <p:nvSpPr>
          <p:cNvPr id="72" name="Text 69"/>
          <p:cNvSpPr txBox="1"/>
          <p:nvPr/>
        </p:nvSpPr>
        <p:spPr>
          <a:xfrm>
            <a:off x="8716975" y="2152498"/>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Owner</a:t>
            </a:r>
            <a:endParaRPr lang="en-US" sz="1100"/>
          </a:p>
        </p:txBody>
      </p:sp>
      <p:sp>
        <p:nvSpPr>
          <p:cNvPr id="73" name="Text 70"/>
          <p:cNvSpPr txBox="1"/>
          <p:nvPr/>
        </p:nvSpPr>
        <p:spPr>
          <a:xfrm>
            <a:off x="10044684" y="2152498"/>
            <a:ext cx="790956"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MM/DD/YY</a:t>
            </a:r>
            <a:endParaRPr lang="en-US" sz="1100"/>
          </a:p>
        </p:txBody>
      </p:sp>
      <p:sp>
        <p:nvSpPr>
          <p:cNvPr id="74" name="Text 71"/>
          <p:cNvSpPr txBox="1"/>
          <p:nvPr/>
        </p:nvSpPr>
        <p:spPr>
          <a:xfrm>
            <a:off x="10952683" y="2057400"/>
            <a:ext cx="743406" cy="342900"/>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Not Started</a:t>
            </a:r>
            <a:endParaRPr lang="en-US" sz="1100"/>
          </a:p>
        </p:txBody>
      </p:sp>
      <p:sp>
        <p:nvSpPr>
          <p:cNvPr id="75" name="Text 72"/>
          <p:cNvSpPr txBox="1"/>
          <p:nvPr/>
        </p:nvSpPr>
        <p:spPr>
          <a:xfrm>
            <a:off x="6505956" y="2619756"/>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Task 3</a:t>
            </a:r>
            <a:endParaRPr lang="en-US" sz="1100"/>
          </a:p>
        </p:txBody>
      </p:sp>
      <p:sp>
        <p:nvSpPr>
          <p:cNvPr id="76" name="Text 73"/>
          <p:cNvSpPr txBox="1"/>
          <p:nvPr/>
        </p:nvSpPr>
        <p:spPr>
          <a:xfrm>
            <a:off x="8716975" y="2619756"/>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Owner</a:t>
            </a:r>
            <a:endParaRPr lang="en-US" sz="1100"/>
          </a:p>
        </p:txBody>
      </p:sp>
      <p:sp>
        <p:nvSpPr>
          <p:cNvPr id="77" name="Text 74"/>
          <p:cNvSpPr txBox="1"/>
          <p:nvPr/>
        </p:nvSpPr>
        <p:spPr>
          <a:xfrm>
            <a:off x="10044684" y="2619756"/>
            <a:ext cx="790956"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MM/DD/YY</a:t>
            </a:r>
            <a:endParaRPr lang="en-US" sz="1100"/>
          </a:p>
        </p:txBody>
      </p:sp>
      <p:sp>
        <p:nvSpPr>
          <p:cNvPr id="78" name="Text 75"/>
          <p:cNvSpPr txBox="1"/>
          <p:nvPr/>
        </p:nvSpPr>
        <p:spPr>
          <a:xfrm>
            <a:off x="10952683" y="2523744"/>
            <a:ext cx="743406" cy="342900"/>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Not Started</a:t>
            </a:r>
            <a:endParaRPr lang="en-US" sz="1100"/>
          </a:p>
        </p:txBody>
      </p:sp>
      <p:sp>
        <p:nvSpPr>
          <p:cNvPr id="79" name="Text 76"/>
          <p:cNvSpPr txBox="1"/>
          <p:nvPr/>
        </p:nvSpPr>
        <p:spPr>
          <a:xfrm>
            <a:off x="6505956" y="3086100"/>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Task 4</a:t>
            </a:r>
            <a:endParaRPr lang="en-US" sz="1100"/>
          </a:p>
        </p:txBody>
      </p:sp>
      <p:sp>
        <p:nvSpPr>
          <p:cNvPr id="80" name="Text 77"/>
          <p:cNvSpPr txBox="1"/>
          <p:nvPr/>
        </p:nvSpPr>
        <p:spPr>
          <a:xfrm>
            <a:off x="8716975" y="3086100"/>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Owner</a:t>
            </a:r>
            <a:endParaRPr lang="en-US" sz="1100"/>
          </a:p>
        </p:txBody>
      </p:sp>
      <p:sp>
        <p:nvSpPr>
          <p:cNvPr id="81" name="Text 78"/>
          <p:cNvSpPr txBox="1"/>
          <p:nvPr/>
        </p:nvSpPr>
        <p:spPr>
          <a:xfrm>
            <a:off x="10044684" y="3086100"/>
            <a:ext cx="790956"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MM/DD/YY</a:t>
            </a:r>
            <a:endParaRPr lang="en-US" sz="1100"/>
          </a:p>
        </p:txBody>
      </p:sp>
      <p:sp>
        <p:nvSpPr>
          <p:cNvPr id="82" name="Text 79"/>
          <p:cNvSpPr txBox="1"/>
          <p:nvPr/>
        </p:nvSpPr>
        <p:spPr>
          <a:xfrm>
            <a:off x="10952683" y="2991002"/>
            <a:ext cx="743406" cy="342900"/>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Not Started</a:t>
            </a:r>
            <a:endParaRPr lang="en-US" sz="1100"/>
          </a:p>
        </p:txBody>
      </p:sp>
      <p:sp>
        <p:nvSpPr>
          <p:cNvPr id="83" name="Text 80"/>
          <p:cNvSpPr txBox="1"/>
          <p:nvPr/>
        </p:nvSpPr>
        <p:spPr>
          <a:xfrm>
            <a:off x="6505956" y="3552444"/>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Task 5</a:t>
            </a:r>
            <a:endParaRPr lang="en-US" sz="1100"/>
          </a:p>
        </p:txBody>
      </p:sp>
      <p:sp>
        <p:nvSpPr>
          <p:cNvPr id="84" name="Text 81"/>
          <p:cNvSpPr txBox="1"/>
          <p:nvPr/>
        </p:nvSpPr>
        <p:spPr>
          <a:xfrm>
            <a:off x="8716975" y="3552444"/>
            <a:ext cx="495605"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Owner</a:t>
            </a:r>
            <a:endParaRPr lang="en-US" sz="1100"/>
          </a:p>
        </p:txBody>
      </p:sp>
      <p:sp>
        <p:nvSpPr>
          <p:cNvPr id="85" name="Text 82"/>
          <p:cNvSpPr txBox="1"/>
          <p:nvPr/>
        </p:nvSpPr>
        <p:spPr>
          <a:xfrm>
            <a:off x="10044684" y="3552444"/>
            <a:ext cx="790956" cy="152705"/>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MM/DD/YY</a:t>
            </a:r>
            <a:endParaRPr lang="en-US" sz="1100"/>
          </a:p>
        </p:txBody>
      </p:sp>
      <p:sp>
        <p:nvSpPr>
          <p:cNvPr id="86" name="Text 83"/>
          <p:cNvSpPr txBox="1"/>
          <p:nvPr/>
        </p:nvSpPr>
        <p:spPr>
          <a:xfrm>
            <a:off x="10952683" y="3457346"/>
            <a:ext cx="743406" cy="342900"/>
          </a:xfrm>
          <a:prstGeom prst="rect">
            <a:avLst/>
          </a:prstGeom>
          <a:noFill/>
          <a:ln/>
        </p:spPr>
        <p:txBody>
          <a:bodyPr wrap="square" lIns="0" tIns="0" rIns="0" bIns="0" rtlCol="0" anchor="ctr"/>
          <a:lstStyle/>
          <a:p>
            <a:pPr marL="0" indent="0" algn="l">
              <a:buNone/>
            </a:pPr>
            <a:r>
              <a:rPr lang="en-US" sz="1100">
                <a:solidFill>
                  <a:srgbClr val="000000"/>
                </a:solidFill>
                <a:latin typeface="Roboto" pitchFamily="34" charset="0"/>
                <a:ea typeface="Roboto" pitchFamily="34" charset="-122"/>
                <a:cs typeface="Roboto" pitchFamily="34" charset="-120"/>
              </a:rPr>
              <a:t>Not Started</a:t>
            </a:r>
            <a:endParaRPr lang="en-US" sz="1100"/>
          </a:p>
        </p:txBody>
      </p:sp>
      <p:pic>
        <p:nvPicPr>
          <p:cNvPr id="87" name="Image 1" descr="preencoded.png"/>
          <p:cNvPicPr>
            <a:picLocks noChangeAspect="1"/>
          </p:cNvPicPr>
          <p:nvPr/>
        </p:nvPicPr>
        <p:blipFill>
          <a:blip r:embed="rId4"/>
          <a:srcRect/>
          <a:stretch/>
        </p:blipFill>
        <p:spPr>
          <a:xfrm>
            <a:off x="6381598" y="3919118"/>
            <a:ext cx="114300" cy="114300"/>
          </a:xfrm>
          <a:prstGeom prst="rect">
            <a:avLst/>
          </a:prstGeom>
        </p:spPr>
      </p:pic>
      <p:sp>
        <p:nvSpPr>
          <p:cNvPr id="88" name="Text 84"/>
          <p:cNvSpPr txBox="1"/>
          <p:nvPr/>
        </p:nvSpPr>
        <p:spPr>
          <a:xfrm>
            <a:off x="6534302" y="3914546"/>
            <a:ext cx="1657807" cy="133502"/>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Add or remove rows as needed</a:t>
            </a:r>
            <a:endParaRPr lang="en-US" sz="900"/>
          </a:p>
        </p:txBody>
      </p:sp>
      <p:sp>
        <p:nvSpPr>
          <p:cNvPr id="94" name="Shape 52">
            <a:extLst>
              <a:ext uri="{FF2B5EF4-FFF2-40B4-BE49-F238E27FC236}">
                <a16:creationId xmlns:a16="http://schemas.microsoft.com/office/drawing/2014/main" id="{7CF91FC1-FF70-ACD7-64EA-1DDBCF8EDEAF}"/>
              </a:ext>
            </a:extLst>
          </p:cNvPr>
          <p:cNvSpPr/>
          <p:nvPr/>
        </p:nvSpPr>
        <p:spPr>
          <a:xfrm>
            <a:off x="0" y="6467551"/>
            <a:ext cx="12191695" cy="390449"/>
          </a:xfrm>
          <a:prstGeom prst="rect">
            <a:avLst/>
          </a:prstGeom>
          <a:solidFill>
            <a:srgbClr val="F8F9FA"/>
          </a:solidFill>
          <a:ln/>
        </p:spPr>
        <p:txBody>
          <a:bodyPr/>
          <a:lstStyle/>
          <a:p>
            <a:endParaRPr lang="en-US"/>
          </a:p>
        </p:txBody>
      </p:sp>
      <p:sp>
        <p:nvSpPr>
          <p:cNvPr id="95" name="Shape 53">
            <a:extLst>
              <a:ext uri="{FF2B5EF4-FFF2-40B4-BE49-F238E27FC236}">
                <a16:creationId xmlns:a16="http://schemas.microsoft.com/office/drawing/2014/main" id="{47E07314-749F-519B-27E1-FE72E340E4F6}"/>
              </a:ext>
            </a:extLst>
          </p:cNvPr>
          <p:cNvSpPr/>
          <p:nvPr/>
        </p:nvSpPr>
        <p:spPr>
          <a:xfrm>
            <a:off x="0" y="6467551"/>
            <a:ext cx="12191695" cy="9144"/>
          </a:xfrm>
          <a:prstGeom prst="rect">
            <a:avLst/>
          </a:prstGeom>
          <a:solidFill>
            <a:srgbClr val="E2E8F0"/>
          </a:solidFill>
          <a:ln/>
        </p:spPr>
        <p:txBody>
          <a:bodyPr/>
          <a:lstStyle/>
          <a:p>
            <a:endParaRPr lang="en-US"/>
          </a:p>
        </p:txBody>
      </p:sp>
      <p:pic>
        <p:nvPicPr>
          <p:cNvPr id="96" name="Image 11" descr="https://page.gensparksite.com/slides_images/c77829ea3bd24ac393bbcd5b4a9761e7.png">
            <a:extLst>
              <a:ext uri="{FF2B5EF4-FFF2-40B4-BE49-F238E27FC236}">
                <a16:creationId xmlns:a16="http://schemas.microsoft.com/office/drawing/2014/main" id="{708C0650-479A-75CE-11BA-0B3B9FDF372D}"/>
              </a:ext>
            </a:extLst>
          </p:cNvPr>
          <p:cNvPicPr>
            <a:picLocks noChangeAspect="1"/>
          </p:cNvPicPr>
          <p:nvPr/>
        </p:nvPicPr>
        <p:blipFill>
          <a:blip r:embed="rId3"/>
          <a:srcRect/>
          <a:stretch/>
        </p:blipFill>
        <p:spPr>
          <a:xfrm>
            <a:off x="114300" y="6553505"/>
            <a:ext cx="228600" cy="228600"/>
          </a:xfrm>
          <a:prstGeom prst="rect">
            <a:avLst/>
          </a:prstGeom>
        </p:spPr>
      </p:pic>
      <p:sp>
        <p:nvSpPr>
          <p:cNvPr id="97" name="Text 54">
            <a:extLst>
              <a:ext uri="{FF2B5EF4-FFF2-40B4-BE49-F238E27FC236}">
                <a16:creationId xmlns:a16="http://schemas.microsoft.com/office/drawing/2014/main" id="{CCDF3317-6DA4-32C3-0F4E-EA614D82DA9E}"/>
              </a:ext>
            </a:extLst>
          </p:cNvPr>
          <p:cNvSpPr txBox="1"/>
          <p:nvPr/>
        </p:nvSpPr>
        <p:spPr>
          <a:xfrm>
            <a:off x="418795" y="6601054"/>
            <a:ext cx="2076602"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United States Adult Soccer Association</a:t>
            </a:r>
            <a:endParaRPr lang="en-US" sz="900"/>
          </a:p>
        </p:txBody>
      </p:sp>
      <p:sp>
        <p:nvSpPr>
          <p:cNvPr id="98" name="Text 55">
            <a:extLst>
              <a:ext uri="{FF2B5EF4-FFF2-40B4-BE49-F238E27FC236}">
                <a16:creationId xmlns:a16="http://schemas.microsoft.com/office/drawing/2014/main" id="{6E976C36-6AA4-49F8-0360-79B8E8E6BE16}"/>
              </a:ext>
            </a:extLst>
          </p:cNvPr>
          <p:cNvSpPr txBox="1"/>
          <p:nvPr/>
        </p:nvSpPr>
        <p:spPr>
          <a:xfrm>
            <a:off x="10172700" y="6601054"/>
            <a:ext cx="1991563"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Committee Framework Initiative 2025</a:t>
            </a:r>
            <a:endParaRPr lang="en-US" sz="9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8F9FA"/>
          </a:solidFill>
          <a:ln/>
        </p:spPr>
        <p:txBody>
          <a:bodyPr/>
          <a:lstStyle/>
          <a:p>
            <a:endParaRPr lang="en-US"/>
          </a:p>
        </p:txBody>
      </p:sp>
      <p:sp>
        <p:nvSpPr>
          <p:cNvPr id="3" name="Shape 1"/>
          <p:cNvSpPr/>
          <p:nvPr/>
        </p:nvSpPr>
        <p:spPr>
          <a:xfrm>
            <a:off x="-1" y="18179"/>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2191695" cy="75895"/>
          </a:xfrm>
          <a:prstGeom prst="rect">
            <a:avLst/>
          </a:prstGeom>
          <a:solidFill>
            <a:srgbClr val="002C77"/>
          </a:solidFill>
          <a:ln/>
        </p:spPr>
        <p:txBody>
          <a:bodyPr/>
          <a:lstStyle/>
          <a:p>
            <a:endParaRPr lang="en-US"/>
          </a:p>
        </p:txBody>
      </p:sp>
      <p:sp>
        <p:nvSpPr>
          <p:cNvPr id="5" name="Text 3"/>
          <p:cNvSpPr txBox="1"/>
          <p:nvPr/>
        </p:nvSpPr>
        <p:spPr>
          <a:xfrm>
            <a:off x="457200" y="314554"/>
            <a:ext cx="4134002" cy="352958"/>
          </a:xfrm>
          <a:prstGeom prst="rect">
            <a:avLst/>
          </a:prstGeom>
          <a:noFill/>
          <a:ln/>
        </p:spPr>
        <p:txBody>
          <a:bodyPr wrap="square" lIns="0" tIns="0" rIns="0" bIns="0" rtlCol="0" anchor="ctr"/>
          <a:lstStyle/>
          <a:p>
            <a:pPr marL="0" indent="0" algn="l">
              <a:buNone/>
            </a:pPr>
            <a:r>
              <a:rPr lang="en-US" sz="2300" b="1">
                <a:solidFill>
                  <a:srgbClr val="002C77"/>
                </a:solidFill>
                <a:latin typeface="Montserrat" pitchFamily="34" charset="0"/>
                <a:ea typeface="Montserrat" pitchFamily="34" charset="-122"/>
                <a:cs typeface="Montserrat" pitchFamily="34" charset="-120"/>
              </a:rPr>
              <a:t>Progress Report Template</a:t>
            </a:r>
            <a:endParaRPr lang="en-US" sz="2300"/>
          </a:p>
        </p:txBody>
      </p:sp>
      <p:pic>
        <p:nvPicPr>
          <p:cNvPr id="6" name="Image 0" descr="https://page.gensparksite.com/slides_images/c77829ea3bd24ac393bbcd5b4a9761e7.png"/>
          <p:cNvPicPr>
            <a:picLocks noChangeAspect="1"/>
          </p:cNvPicPr>
          <p:nvPr/>
        </p:nvPicPr>
        <p:blipFill>
          <a:blip r:embed="rId3"/>
          <a:srcRect/>
          <a:stretch/>
        </p:blipFill>
        <p:spPr>
          <a:xfrm>
            <a:off x="11125505" y="190195"/>
            <a:ext cx="609905" cy="609905"/>
          </a:xfrm>
          <a:prstGeom prst="rect">
            <a:avLst/>
          </a:prstGeom>
        </p:spPr>
      </p:pic>
      <p:sp>
        <p:nvSpPr>
          <p:cNvPr id="7" name="Shape 4"/>
          <p:cNvSpPr/>
          <p:nvPr/>
        </p:nvSpPr>
        <p:spPr>
          <a:xfrm>
            <a:off x="457200" y="838505"/>
            <a:ext cx="761695" cy="38405"/>
          </a:xfrm>
          <a:prstGeom prst="rect">
            <a:avLst/>
          </a:prstGeom>
          <a:solidFill>
            <a:srgbClr val="002C77"/>
          </a:solidFill>
          <a:ln/>
        </p:spPr>
        <p:txBody>
          <a:bodyPr/>
          <a:lstStyle/>
          <a:p>
            <a:endParaRPr lang="en-US"/>
          </a:p>
        </p:txBody>
      </p:sp>
      <p:sp>
        <p:nvSpPr>
          <p:cNvPr id="8" name="Shape 5"/>
          <p:cNvSpPr/>
          <p:nvPr/>
        </p:nvSpPr>
        <p:spPr>
          <a:xfrm>
            <a:off x="457200" y="1028700"/>
            <a:ext cx="5544007" cy="1524305"/>
          </a:xfrm>
          <a:prstGeom prst="roundRect">
            <a:avLst>
              <a:gd name="adj" fmla="val 2999"/>
            </a:avLst>
          </a:prstGeom>
          <a:solidFill>
            <a:srgbClr val="F9FAFB"/>
          </a:solidFill>
          <a:ln/>
        </p:spPr>
        <p:txBody>
          <a:bodyPr/>
          <a:lstStyle/>
          <a:p>
            <a:endParaRPr lang="en-US"/>
          </a:p>
        </p:txBody>
      </p:sp>
      <p:sp>
        <p:nvSpPr>
          <p:cNvPr id="9" name="Text 6"/>
          <p:cNvSpPr txBox="1"/>
          <p:nvPr/>
        </p:nvSpPr>
        <p:spPr>
          <a:xfrm>
            <a:off x="571500" y="1162202"/>
            <a:ext cx="1191463" cy="152705"/>
          </a:xfrm>
          <a:prstGeom prst="rect">
            <a:avLst/>
          </a:prstGeom>
          <a:noFill/>
          <a:ln/>
        </p:spPr>
        <p:txBody>
          <a:bodyPr wrap="square" lIns="0" tIns="0" rIns="0" bIns="0" rtlCol="0" anchor="ctr"/>
          <a:lstStyle/>
          <a:p>
            <a:pPr marL="0" indent="0" algn="l">
              <a:buNone/>
            </a:pPr>
            <a:r>
              <a:rPr lang="en-US" sz="1100">
                <a:solidFill>
                  <a:srgbClr val="002C77"/>
                </a:solidFill>
                <a:latin typeface="Roboto" pitchFamily="34" charset="0"/>
                <a:ea typeface="Roboto" pitchFamily="34" charset="-122"/>
                <a:cs typeface="Roboto" pitchFamily="34" charset="-120"/>
              </a:rPr>
              <a:t>Committee Name:</a:t>
            </a:r>
            <a:endParaRPr lang="en-US" sz="1100"/>
          </a:p>
        </p:txBody>
      </p:sp>
      <p:sp>
        <p:nvSpPr>
          <p:cNvPr id="10" name="Text 7"/>
          <p:cNvSpPr txBox="1"/>
          <p:nvPr/>
        </p:nvSpPr>
        <p:spPr>
          <a:xfrm>
            <a:off x="3267151" y="1162202"/>
            <a:ext cx="1153058" cy="152705"/>
          </a:xfrm>
          <a:prstGeom prst="rect">
            <a:avLst/>
          </a:prstGeom>
          <a:noFill/>
          <a:ln/>
        </p:spPr>
        <p:txBody>
          <a:bodyPr wrap="square" lIns="0" tIns="0" rIns="0" bIns="0" rtlCol="0" anchor="ctr"/>
          <a:lstStyle/>
          <a:p>
            <a:pPr marL="0" indent="0" algn="l">
              <a:buNone/>
            </a:pPr>
            <a:r>
              <a:rPr lang="en-US" sz="1100">
                <a:solidFill>
                  <a:srgbClr val="002C77"/>
                </a:solidFill>
                <a:latin typeface="Roboto" pitchFamily="34" charset="0"/>
                <a:ea typeface="Roboto" pitchFamily="34" charset="-122"/>
                <a:cs typeface="Roboto" pitchFamily="34" charset="-120"/>
              </a:rPr>
              <a:t>Reporting Period:</a:t>
            </a:r>
            <a:endParaRPr lang="en-US" sz="1100"/>
          </a:p>
        </p:txBody>
      </p:sp>
      <p:sp>
        <p:nvSpPr>
          <p:cNvPr id="11" name="Text 8"/>
          <p:cNvSpPr txBox="1"/>
          <p:nvPr/>
        </p:nvSpPr>
        <p:spPr>
          <a:xfrm>
            <a:off x="571500" y="1848002"/>
            <a:ext cx="457200" cy="152705"/>
          </a:xfrm>
          <a:prstGeom prst="rect">
            <a:avLst/>
          </a:prstGeom>
          <a:noFill/>
          <a:ln/>
        </p:spPr>
        <p:txBody>
          <a:bodyPr wrap="square" lIns="0" tIns="0" rIns="0" bIns="0" rtlCol="0" anchor="ctr"/>
          <a:lstStyle/>
          <a:p>
            <a:pPr marL="0" indent="0" algn="l">
              <a:buNone/>
            </a:pPr>
            <a:r>
              <a:rPr lang="en-US" sz="1100">
                <a:solidFill>
                  <a:srgbClr val="002C77"/>
                </a:solidFill>
                <a:latin typeface="Roboto" pitchFamily="34" charset="0"/>
                <a:ea typeface="Roboto" pitchFamily="34" charset="-122"/>
                <a:cs typeface="Roboto" pitchFamily="34" charset="-120"/>
              </a:rPr>
              <a:t>Chair:</a:t>
            </a:r>
            <a:endParaRPr lang="en-US" sz="1100"/>
          </a:p>
        </p:txBody>
      </p:sp>
      <p:sp>
        <p:nvSpPr>
          <p:cNvPr id="12" name="Text 9"/>
          <p:cNvSpPr txBox="1"/>
          <p:nvPr/>
        </p:nvSpPr>
        <p:spPr>
          <a:xfrm>
            <a:off x="3267151" y="1848002"/>
            <a:ext cx="857707" cy="152705"/>
          </a:xfrm>
          <a:prstGeom prst="rect">
            <a:avLst/>
          </a:prstGeom>
          <a:noFill/>
          <a:ln/>
        </p:spPr>
        <p:txBody>
          <a:bodyPr wrap="square" lIns="0" tIns="0" rIns="0" bIns="0" rtlCol="0" anchor="ctr"/>
          <a:lstStyle/>
          <a:p>
            <a:pPr marL="0" indent="0" algn="l">
              <a:buNone/>
            </a:pPr>
            <a:r>
              <a:rPr lang="en-US" sz="1100">
                <a:solidFill>
                  <a:srgbClr val="002C77"/>
                </a:solidFill>
                <a:latin typeface="Roboto" pitchFamily="34" charset="0"/>
                <a:ea typeface="Roboto" pitchFamily="34" charset="-122"/>
                <a:cs typeface="Roboto" pitchFamily="34" charset="-120"/>
              </a:rPr>
              <a:t>Report Date:</a:t>
            </a:r>
            <a:endParaRPr lang="en-US" sz="1100"/>
          </a:p>
        </p:txBody>
      </p:sp>
      <p:sp>
        <p:nvSpPr>
          <p:cNvPr id="13" name="Shape 10"/>
          <p:cNvSpPr/>
          <p:nvPr/>
        </p:nvSpPr>
        <p:spPr>
          <a:xfrm>
            <a:off x="571500" y="1371600"/>
            <a:ext cx="2619756" cy="381305"/>
          </a:xfrm>
          <a:prstGeom prst="roundRect">
            <a:avLst>
              <a:gd name="adj" fmla="val 23981"/>
            </a:avLst>
          </a:prstGeom>
          <a:solidFill>
            <a:srgbClr val="F8F9FA"/>
          </a:solidFill>
          <a:ln w="12700">
            <a:solidFill>
              <a:srgbClr val="E2E8F0"/>
            </a:solidFill>
            <a:prstDash val="solid"/>
          </a:ln>
        </p:spPr>
        <p:txBody>
          <a:bodyPr/>
          <a:lstStyle/>
          <a:p>
            <a:endParaRPr lang="en-US"/>
          </a:p>
        </p:txBody>
      </p:sp>
      <p:sp>
        <p:nvSpPr>
          <p:cNvPr id="14" name="Shape 11"/>
          <p:cNvSpPr/>
          <p:nvPr/>
        </p:nvSpPr>
        <p:spPr>
          <a:xfrm>
            <a:off x="3267151" y="1371600"/>
            <a:ext cx="2619756" cy="381305"/>
          </a:xfrm>
          <a:prstGeom prst="roundRect">
            <a:avLst>
              <a:gd name="adj" fmla="val 23981"/>
            </a:avLst>
          </a:prstGeom>
          <a:solidFill>
            <a:srgbClr val="F8F9FA"/>
          </a:solidFill>
          <a:ln w="12700">
            <a:solidFill>
              <a:srgbClr val="E2E8F0"/>
            </a:solidFill>
            <a:prstDash val="solid"/>
          </a:ln>
        </p:spPr>
        <p:txBody>
          <a:bodyPr/>
          <a:lstStyle/>
          <a:p>
            <a:endParaRPr lang="en-US"/>
          </a:p>
        </p:txBody>
      </p:sp>
      <p:sp>
        <p:nvSpPr>
          <p:cNvPr id="15" name="Shape 12"/>
          <p:cNvSpPr/>
          <p:nvPr/>
        </p:nvSpPr>
        <p:spPr>
          <a:xfrm>
            <a:off x="571500" y="2057400"/>
            <a:ext cx="2619756" cy="381305"/>
          </a:xfrm>
          <a:prstGeom prst="roundRect">
            <a:avLst>
              <a:gd name="adj" fmla="val 23981"/>
            </a:avLst>
          </a:prstGeom>
          <a:solidFill>
            <a:srgbClr val="F8F9FA"/>
          </a:solidFill>
          <a:ln w="12700">
            <a:solidFill>
              <a:srgbClr val="E2E8F0"/>
            </a:solidFill>
            <a:prstDash val="solid"/>
          </a:ln>
        </p:spPr>
        <p:txBody>
          <a:bodyPr/>
          <a:lstStyle/>
          <a:p>
            <a:endParaRPr lang="en-US"/>
          </a:p>
        </p:txBody>
      </p:sp>
      <p:sp>
        <p:nvSpPr>
          <p:cNvPr id="16" name="Shape 13"/>
          <p:cNvSpPr/>
          <p:nvPr/>
        </p:nvSpPr>
        <p:spPr>
          <a:xfrm>
            <a:off x="3267151" y="2057400"/>
            <a:ext cx="2619756" cy="381305"/>
          </a:xfrm>
          <a:prstGeom prst="roundRect">
            <a:avLst>
              <a:gd name="adj" fmla="val 23981"/>
            </a:avLst>
          </a:prstGeom>
          <a:solidFill>
            <a:srgbClr val="F8F9FA"/>
          </a:solidFill>
          <a:ln w="12700">
            <a:solidFill>
              <a:srgbClr val="E2E8F0"/>
            </a:solidFill>
            <a:prstDash val="solid"/>
          </a:ln>
        </p:spPr>
        <p:txBody>
          <a:bodyPr/>
          <a:lstStyle/>
          <a:p>
            <a:endParaRPr lang="en-US"/>
          </a:p>
        </p:txBody>
      </p:sp>
      <p:sp>
        <p:nvSpPr>
          <p:cNvPr id="17" name="Shape 14"/>
          <p:cNvSpPr/>
          <p:nvPr/>
        </p:nvSpPr>
        <p:spPr>
          <a:xfrm>
            <a:off x="457200" y="2667305"/>
            <a:ext cx="38405" cy="2076602"/>
          </a:xfrm>
          <a:prstGeom prst="rect">
            <a:avLst/>
          </a:prstGeom>
          <a:solidFill>
            <a:srgbClr val="002C77"/>
          </a:solidFill>
          <a:ln/>
        </p:spPr>
        <p:txBody>
          <a:bodyPr/>
          <a:lstStyle/>
          <a:p>
            <a:endParaRPr lang="en-US"/>
          </a:p>
        </p:txBody>
      </p:sp>
      <p:pic>
        <p:nvPicPr>
          <p:cNvPr id="18" name="Image 1" descr="preencoded.png"/>
          <p:cNvPicPr>
            <a:picLocks noChangeAspect="1"/>
          </p:cNvPicPr>
          <p:nvPr/>
        </p:nvPicPr>
        <p:blipFill>
          <a:blip r:embed="rId4"/>
          <a:srcRect/>
          <a:stretch/>
        </p:blipFill>
        <p:spPr>
          <a:xfrm>
            <a:off x="609905" y="2707538"/>
            <a:ext cx="171907" cy="171907"/>
          </a:xfrm>
          <a:prstGeom prst="rect">
            <a:avLst/>
          </a:prstGeom>
        </p:spPr>
      </p:pic>
      <p:sp>
        <p:nvSpPr>
          <p:cNvPr id="19" name="Shape 15"/>
          <p:cNvSpPr/>
          <p:nvPr/>
        </p:nvSpPr>
        <p:spPr>
          <a:xfrm>
            <a:off x="457200" y="4858207"/>
            <a:ext cx="38405" cy="1485900"/>
          </a:xfrm>
          <a:prstGeom prst="rect">
            <a:avLst/>
          </a:prstGeom>
          <a:solidFill>
            <a:srgbClr val="002C77"/>
          </a:solidFill>
          <a:ln/>
        </p:spPr>
        <p:txBody>
          <a:bodyPr/>
          <a:lstStyle/>
          <a:p>
            <a:endParaRPr lang="en-US"/>
          </a:p>
        </p:txBody>
      </p:sp>
      <p:sp>
        <p:nvSpPr>
          <p:cNvPr id="20" name="Shape 16"/>
          <p:cNvSpPr/>
          <p:nvPr/>
        </p:nvSpPr>
        <p:spPr>
          <a:xfrm>
            <a:off x="6191402" y="1028700"/>
            <a:ext cx="38405" cy="1619402"/>
          </a:xfrm>
          <a:prstGeom prst="rect">
            <a:avLst/>
          </a:prstGeom>
          <a:solidFill>
            <a:srgbClr val="002C77"/>
          </a:solidFill>
          <a:ln/>
        </p:spPr>
        <p:txBody>
          <a:bodyPr/>
          <a:lstStyle/>
          <a:p>
            <a:endParaRPr lang="en-US"/>
          </a:p>
        </p:txBody>
      </p:sp>
      <p:sp>
        <p:nvSpPr>
          <p:cNvPr id="21" name="Text 17"/>
          <p:cNvSpPr txBox="1"/>
          <p:nvPr/>
        </p:nvSpPr>
        <p:spPr>
          <a:xfrm>
            <a:off x="875995" y="2695651"/>
            <a:ext cx="2658161" cy="200254"/>
          </a:xfrm>
          <a:prstGeom prst="rect">
            <a:avLst/>
          </a:prstGeom>
          <a:noFill/>
          <a:ln/>
        </p:spPr>
        <p:txBody>
          <a:bodyPr wrap="square" lIns="0" tIns="0" rIns="0" bIns="0" rtlCol="0" anchor="ctr"/>
          <a:lstStyle/>
          <a:p>
            <a:pPr marL="0" indent="0" algn="l">
              <a:buNone/>
            </a:pPr>
            <a:r>
              <a:rPr lang="en-US" sz="1400" b="1">
                <a:solidFill>
                  <a:srgbClr val="002C77"/>
                </a:solidFill>
                <a:latin typeface="Roboto" pitchFamily="34" charset="0"/>
                <a:ea typeface="Roboto" pitchFamily="34" charset="-122"/>
                <a:cs typeface="Roboto" pitchFamily="34" charset="-120"/>
              </a:rPr>
              <a:t>Status Updates Against Timeline</a:t>
            </a:r>
            <a:endParaRPr lang="en-US" sz="1400"/>
          </a:p>
        </p:txBody>
      </p:sp>
      <p:sp>
        <p:nvSpPr>
          <p:cNvPr id="22" name="Text 18"/>
          <p:cNvSpPr txBox="1"/>
          <p:nvPr/>
        </p:nvSpPr>
        <p:spPr>
          <a:xfrm>
            <a:off x="895198" y="4886554"/>
            <a:ext cx="1858061" cy="200254"/>
          </a:xfrm>
          <a:prstGeom prst="rect">
            <a:avLst/>
          </a:prstGeom>
          <a:noFill/>
          <a:ln/>
        </p:spPr>
        <p:txBody>
          <a:bodyPr wrap="square" lIns="0" tIns="0" rIns="0" bIns="0" rtlCol="0" anchor="ctr"/>
          <a:lstStyle/>
          <a:p>
            <a:pPr marL="0" indent="0" algn="l">
              <a:buNone/>
            </a:pPr>
            <a:r>
              <a:rPr lang="en-US" sz="1400" b="1">
                <a:solidFill>
                  <a:srgbClr val="002C77"/>
                </a:solidFill>
                <a:latin typeface="Roboto" pitchFamily="34" charset="0"/>
                <a:ea typeface="Roboto" pitchFamily="34" charset="-122"/>
                <a:cs typeface="Roboto" pitchFamily="34" charset="-120"/>
              </a:rPr>
              <a:t>Achievement Tracking</a:t>
            </a:r>
            <a:endParaRPr lang="en-US" sz="1400"/>
          </a:p>
        </p:txBody>
      </p:sp>
      <p:sp>
        <p:nvSpPr>
          <p:cNvPr id="23" name="Text 19"/>
          <p:cNvSpPr txBox="1"/>
          <p:nvPr/>
        </p:nvSpPr>
        <p:spPr>
          <a:xfrm>
            <a:off x="609905" y="2991002"/>
            <a:ext cx="2934310" cy="171907"/>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Current status and progress against timeline</a:t>
            </a:r>
            <a:endParaRPr lang="en-US" sz="1100"/>
          </a:p>
        </p:txBody>
      </p:sp>
      <p:sp>
        <p:nvSpPr>
          <p:cNvPr id="24" name="Shape 20"/>
          <p:cNvSpPr/>
          <p:nvPr/>
        </p:nvSpPr>
        <p:spPr>
          <a:xfrm>
            <a:off x="609905" y="3238805"/>
            <a:ext cx="5391302" cy="247802"/>
          </a:xfrm>
          <a:prstGeom prst="roundRect">
            <a:avLst>
              <a:gd name="adj" fmla="val 56770"/>
            </a:avLst>
          </a:prstGeom>
          <a:solidFill>
            <a:srgbClr val="FFFFFF"/>
          </a:solidFill>
          <a:ln w="12700">
            <a:solidFill>
              <a:srgbClr val="E5E7EB"/>
            </a:solidFill>
            <a:prstDash val="solid"/>
          </a:ln>
        </p:spPr>
        <p:txBody>
          <a:bodyPr/>
          <a:lstStyle/>
          <a:p>
            <a:endParaRPr lang="en-US"/>
          </a:p>
        </p:txBody>
      </p:sp>
      <p:sp>
        <p:nvSpPr>
          <p:cNvPr id="25" name="Text 21"/>
          <p:cNvSpPr txBox="1"/>
          <p:nvPr/>
        </p:nvSpPr>
        <p:spPr>
          <a:xfrm>
            <a:off x="657454" y="3295498"/>
            <a:ext cx="886054"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Task/Milestone</a:t>
            </a:r>
            <a:endParaRPr lang="en-US" sz="900"/>
          </a:p>
        </p:txBody>
      </p:sp>
      <p:sp>
        <p:nvSpPr>
          <p:cNvPr id="26" name="Text 22"/>
          <p:cNvSpPr txBox="1"/>
          <p:nvPr/>
        </p:nvSpPr>
        <p:spPr>
          <a:xfrm>
            <a:off x="2671877" y="3295498"/>
            <a:ext cx="685800"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Target Date</a:t>
            </a:r>
            <a:endParaRPr lang="en-US" sz="900"/>
          </a:p>
        </p:txBody>
      </p:sp>
      <p:sp>
        <p:nvSpPr>
          <p:cNvPr id="27" name="Text 23"/>
          <p:cNvSpPr txBox="1"/>
          <p:nvPr/>
        </p:nvSpPr>
        <p:spPr>
          <a:xfrm>
            <a:off x="4015130" y="3295498"/>
            <a:ext cx="419710"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Status</a:t>
            </a:r>
            <a:endParaRPr lang="en-US" sz="900"/>
          </a:p>
        </p:txBody>
      </p:sp>
      <p:sp>
        <p:nvSpPr>
          <p:cNvPr id="28" name="Text 24"/>
          <p:cNvSpPr txBox="1"/>
          <p:nvPr/>
        </p:nvSpPr>
        <p:spPr>
          <a:xfrm>
            <a:off x="5357470" y="3295498"/>
            <a:ext cx="171907"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a:t>
            </a:r>
            <a:endParaRPr lang="en-US" sz="900"/>
          </a:p>
        </p:txBody>
      </p:sp>
      <p:sp>
        <p:nvSpPr>
          <p:cNvPr id="29" name="Shape 25"/>
          <p:cNvSpPr/>
          <p:nvPr/>
        </p:nvSpPr>
        <p:spPr>
          <a:xfrm>
            <a:off x="609905" y="3524098"/>
            <a:ext cx="5391302" cy="381305"/>
          </a:xfrm>
          <a:prstGeom prst="roundRect">
            <a:avLst>
              <a:gd name="adj" fmla="val 23981"/>
            </a:avLst>
          </a:prstGeom>
          <a:solidFill>
            <a:srgbClr val="F8F9FA"/>
          </a:solidFill>
          <a:ln w="12700">
            <a:solidFill>
              <a:srgbClr val="E2E8F0"/>
            </a:solidFill>
            <a:prstDash val="solid"/>
          </a:ln>
        </p:spPr>
        <p:txBody>
          <a:bodyPr/>
          <a:lstStyle/>
          <a:p>
            <a:endParaRPr lang="en-US"/>
          </a:p>
        </p:txBody>
      </p:sp>
      <p:sp>
        <p:nvSpPr>
          <p:cNvPr id="30" name="Shape 26"/>
          <p:cNvSpPr/>
          <p:nvPr/>
        </p:nvSpPr>
        <p:spPr>
          <a:xfrm>
            <a:off x="609905" y="3943807"/>
            <a:ext cx="5391302" cy="381305"/>
          </a:xfrm>
          <a:prstGeom prst="roundRect">
            <a:avLst>
              <a:gd name="adj" fmla="val 23981"/>
            </a:avLst>
          </a:prstGeom>
          <a:solidFill>
            <a:srgbClr val="F8F9FA"/>
          </a:solidFill>
          <a:ln w="12700">
            <a:solidFill>
              <a:srgbClr val="E2E8F0"/>
            </a:solidFill>
            <a:prstDash val="solid"/>
          </a:ln>
        </p:spPr>
        <p:txBody>
          <a:bodyPr/>
          <a:lstStyle/>
          <a:p>
            <a:endParaRPr lang="en-US"/>
          </a:p>
        </p:txBody>
      </p:sp>
      <p:sp>
        <p:nvSpPr>
          <p:cNvPr id="31" name="Shape 27"/>
          <p:cNvSpPr/>
          <p:nvPr/>
        </p:nvSpPr>
        <p:spPr>
          <a:xfrm>
            <a:off x="609905" y="4362602"/>
            <a:ext cx="5391302" cy="381305"/>
          </a:xfrm>
          <a:prstGeom prst="roundRect">
            <a:avLst>
              <a:gd name="adj" fmla="val 23981"/>
            </a:avLst>
          </a:prstGeom>
          <a:solidFill>
            <a:srgbClr val="F8F9FA"/>
          </a:solidFill>
          <a:ln w="12700">
            <a:solidFill>
              <a:srgbClr val="E2E8F0"/>
            </a:solidFill>
            <a:prstDash val="solid"/>
          </a:ln>
        </p:spPr>
        <p:txBody>
          <a:bodyPr/>
          <a:lstStyle/>
          <a:p>
            <a:endParaRPr lang="en-US"/>
          </a:p>
        </p:txBody>
      </p:sp>
      <p:sp>
        <p:nvSpPr>
          <p:cNvPr id="32" name="Shape 28"/>
          <p:cNvSpPr/>
          <p:nvPr/>
        </p:nvSpPr>
        <p:spPr>
          <a:xfrm>
            <a:off x="676656" y="3590849"/>
            <a:ext cx="1923898" cy="257860"/>
          </a:xfrm>
          <a:prstGeom prst="rect">
            <a:avLst/>
          </a:prstGeom>
          <a:noFill/>
          <a:ln w="12700">
            <a:solidFill>
              <a:srgbClr val="E2E8F0"/>
            </a:solidFill>
            <a:prstDash val="solid"/>
          </a:ln>
        </p:spPr>
        <p:txBody>
          <a:bodyPr/>
          <a:lstStyle/>
          <a:p>
            <a:endParaRPr lang="en-US"/>
          </a:p>
        </p:txBody>
      </p:sp>
      <p:sp>
        <p:nvSpPr>
          <p:cNvPr id="35" name="Shape 31"/>
          <p:cNvSpPr/>
          <p:nvPr/>
        </p:nvSpPr>
        <p:spPr>
          <a:xfrm>
            <a:off x="2676449" y="3590848"/>
            <a:ext cx="1257300" cy="257859"/>
          </a:xfrm>
          <a:prstGeom prst="rect">
            <a:avLst/>
          </a:prstGeom>
          <a:noFill/>
          <a:ln w="12700">
            <a:solidFill>
              <a:srgbClr val="E2E8F0"/>
            </a:solidFill>
            <a:prstDash val="solid"/>
          </a:ln>
        </p:spPr>
        <p:txBody>
          <a:bodyPr/>
          <a:lstStyle/>
          <a:p>
            <a:endParaRPr lang="en-US"/>
          </a:p>
        </p:txBody>
      </p:sp>
      <p:sp>
        <p:nvSpPr>
          <p:cNvPr id="36" name="Shape 32"/>
          <p:cNvSpPr/>
          <p:nvPr/>
        </p:nvSpPr>
        <p:spPr>
          <a:xfrm>
            <a:off x="4009644" y="3590849"/>
            <a:ext cx="1257300" cy="257858"/>
          </a:xfrm>
          <a:prstGeom prst="rect">
            <a:avLst/>
          </a:prstGeom>
          <a:noFill/>
          <a:ln w="12700">
            <a:solidFill>
              <a:srgbClr val="E2E8F0"/>
            </a:solidFill>
            <a:prstDash val="solid"/>
          </a:ln>
        </p:spPr>
        <p:txBody>
          <a:bodyPr/>
          <a:lstStyle/>
          <a:p>
            <a:endParaRPr lang="en-US"/>
          </a:p>
        </p:txBody>
      </p:sp>
      <p:sp>
        <p:nvSpPr>
          <p:cNvPr id="41" name="Shape 37"/>
          <p:cNvSpPr/>
          <p:nvPr/>
        </p:nvSpPr>
        <p:spPr>
          <a:xfrm>
            <a:off x="5343754" y="3590849"/>
            <a:ext cx="590702" cy="257858"/>
          </a:xfrm>
          <a:prstGeom prst="rect">
            <a:avLst/>
          </a:prstGeom>
          <a:noFill/>
          <a:ln w="12700">
            <a:solidFill>
              <a:srgbClr val="E2E8F0"/>
            </a:solidFill>
            <a:prstDash val="solid"/>
          </a:ln>
        </p:spPr>
        <p:txBody>
          <a:bodyPr/>
          <a:lstStyle/>
          <a:p>
            <a:endParaRPr lang="en-US"/>
          </a:p>
        </p:txBody>
      </p:sp>
      <p:pic>
        <p:nvPicPr>
          <p:cNvPr id="44" name="Image 2" descr="preencoded.png"/>
          <p:cNvPicPr>
            <a:picLocks noChangeAspect="1"/>
          </p:cNvPicPr>
          <p:nvPr/>
        </p:nvPicPr>
        <p:blipFill>
          <a:blip r:embed="rId5"/>
          <a:srcRect t="-842" b="-842"/>
          <a:stretch/>
        </p:blipFill>
        <p:spPr>
          <a:xfrm>
            <a:off x="609905" y="4898441"/>
            <a:ext cx="190195" cy="171907"/>
          </a:xfrm>
          <a:prstGeom prst="rect">
            <a:avLst/>
          </a:prstGeom>
        </p:spPr>
      </p:pic>
      <p:sp>
        <p:nvSpPr>
          <p:cNvPr id="45" name="Text 40"/>
          <p:cNvSpPr txBox="1"/>
          <p:nvPr/>
        </p:nvSpPr>
        <p:spPr>
          <a:xfrm>
            <a:off x="609905" y="5181905"/>
            <a:ext cx="3192170" cy="151789"/>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Completed objectives/tasks and key achievements</a:t>
            </a:r>
            <a:endParaRPr lang="en-US" sz="1100"/>
          </a:p>
        </p:txBody>
      </p:sp>
      <p:sp>
        <p:nvSpPr>
          <p:cNvPr id="46" name="Shape 41"/>
          <p:cNvSpPr/>
          <p:nvPr/>
        </p:nvSpPr>
        <p:spPr>
          <a:xfrm>
            <a:off x="609905" y="5391302"/>
            <a:ext cx="5391302" cy="952805"/>
          </a:xfrm>
          <a:prstGeom prst="roundRect">
            <a:avLst>
              <a:gd name="adj" fmla="val 3839"/>
            </a:avLst>
          </a:prstGeom>
          <a:solidFill>
            <a:srgbClr val="F8F9FA"/>
          </a:solidFill>
          <a:ln w="12700">
            <a:solidFill>
              <a:srgbClr val="E2E8F0"/>
            </a:solidFill>
            <a:prstDash val="solid"/>
          </a:ln>
        </p:spPr>
        <p:txBody>
          <a:bodyPr/>
          <a:lstStyle/>
          <a:p>
            <a:endParaRPr lang="en-US"/>
          </a:p>
        </p:txBody>
      </p:sp>
      <p:sp>
        <p:nvSpPr>
          <p:cNvPr id="47" name="Shape 42"/>
          <p:cNvSpPr/>
          <p:nvPr/>
        </p:nvSpPr>
        <p:spPr>
          <a:xfrm>
            <a:off x="676656" y="5458054"/>
            <a:ext cx="5257800" cy="247802"/>
          </a:xfrm>
          <a:prstGeom prst="rect">
            <a:avLst/>
          </a:prstGeom>
          <a:noFill/>
          <a:ln w="12700">
            <a:solidFill>
              <a:srgbClr val="E2E8F0"/>
            </a:solidFill>
            <a:prstDash val="solid"/>
          </a:ln>
        </p:spPr>
        <p:txBody>
          <a:bodyPr/>
          <a:lstStyle/>
          <a:p>
            <a:endParaRPr lang="en-US"/>
          </a:p>
        </p:txBody>
      </p:sp>
      <p:sp>
        <p:nvSpPr>
          <p:cNvPr id="48" name="Shape 43"/>
          <p:cNvSpPr/>
          <p:nvPr/>
        </p:nvSpPr>
        <p:spPr>
          <a:xfrm>
            <a:off x="676656" y="5743346"/>
            <a:ext cx="5257800" cy="247802"/>
          </a:xfrm>
          <a:prstGeom prst="rect">
            <a:avLst/>
          </a:prstGeom>
          <a:noFill/>
          <a:ln w="12700">
            <a:solidFill>
              <a:srgbClr val="E2E8F0"/>
            </a:solidFill>
            <a:prstDash val="solid"/>
          </a:ln>
        </p:spPr>
        <p:txBody>
          <a:bodyPr/>
          <a:lstStyle/>
          <a:p>
            <a:endParaRPr lang="en-US"/>
          </a:p>
        </p:txBody>
      </p:sp>
      <p:sp>
        <p:nvSpPr>
          <p:cNvPr id="49" name="Shape 44"/>
          <p:cNvSpPr/>
          <p:nvPr/>
        </p:nvSpPr>
        <p:spPr>
          <a:xfrm>
            <a:off x="676656" y="6029554"/>
            <a:ext cx="5257800" cy="247802"/>
          </a:xfrm>
          <a:prstGeom prst="rect">
            <a:avLst/>
          </a:prstGeom>
          <a:noFill/>
          <a:ln w="12700">
            <a:solidFill>
              <a:srgbClr val="E2E8F0"/>
            </a:solidFill>
            <a:prstDash val="solid"/>
          </a:ln>
        </p:spPr>
        <p:txBody>
          <a:bodyPr/>
          <a:lstStyle/>
          <a:p>
            <a:endParaRPr lang="en-US"/>
          </a:p>
        </p:txBody>
      </p:sp>
      <p:sp>
        <p:nvSpPr>
          <p:cNvPr id="50" name="Text 45"/>
          <p:cNvSpPr txBox="1"/>
          <p:nvPr/>
        </p:nvSpPr>
        <p:spPr>
          <a:xfrm>
            <a:off x="724205" y="5514746"/>
            <a:ext cx="181051" cy="133502"/>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1.</a:t>
            </a:r>
            <a:endParaRPr lang="en-US" sz="900"/>
          </a:p>
        </p:txBody>
      </p:sp>
      <p:sp>
        <p:nvSpPr>
          <p:cNvPr id="51" name="Text 46"/>
          <p:cNvSpPr txBox="1"/>
          <p:nvPr/>
        </p:nvSpPr>
        <p:spPr>
          <a:xfrm>
            <a:off x="724205" y="5800954"/>
            <a:ext cx="181051" cy="133502"/>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2.</a:t>
            </a:r>
            <a:endParaRPr lang="en-US" sz="900"/>
          </a:p>
        </p:txBody>
      </p:sp>
      <p:sp>
        <p:nvSpPr>
          <p:cNvPr id="52" name="Text 47"/>
          <p:cNvSpPr txBox="1"/>
          <p:nvPr/>
        </p:nvSpPr>
        <p:spPr>
          <a:xfrm>
            <a:off x="724205" y="6086246"/>
            <a:ext cx="181051" cy="133502"/>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3.</a:t>
            </a:r>
            <a:endParaRPr lang="en-US" sz="900"/>
          </a:p>
        </p:txBody>
      </p:sp>
      <p:pic>
        <p:nvPicPr>
          <p:cNvPr id="53" name="Image 3" descr="preencoded.png"/>
          <p:cNvPicPr>
            <a:picLocks noChangeAspect="1"/>
          </p:cNvPicPr>
          <p:nvPr/>
        </p:nvPicPr>
        <p:blipFill>
          <a:blip r:embed="rId6"/>
          <a:srcRect/>
          <a:stretch/>
        </p:blipFill>
        <p:spPr>
          <a:xfrm>
            <a:off x="6344107" y="1068934"/>
            <a:ext cx="171907" cy="171907"/>
          </a:xfrm>
          <a:prstGeom prst="rect">
            <a:avLst/>
          </a:prstGeom>
        </p:spPr>
      </p:pic>
      <p:sp>
        <p:nvSpPr>
          <p:cNvPr id="54" name="Shape 48"/>
          <p:cNvSpPr/>
          <p:nvPr/>
        </p:nvSpPr>
        <p:spPr>
          <a:xfrm>
            <a:off x="6191402" y="2762402"/>
            <a:ext cx="38405" cy="2419502"/>
          </a:xfrm>
          <a:prstGeom prst="rect">
            <a:avLst/>
          </a:prstGeom>
          <a:solidFill>
            <a:srgbClr val="002C77"/>
          </a:solidFill>
          <a:ln/>
        </p:spPr>
        <p:txBody>
          <a:bodyPr/>
          <a:lstStyle/>
          <a:p>
            <a:endParaRPr lang="en-US"/>
          </a:p>
        </p:txBody>
      </p:sp>
      <p:sp>
        <p:nvSpPr>
          <p:cNvPr id="55" name="Text 49"/>
          <p:cNvSpPr txBox="1"/>
          <p:nvPr/>
        </p:nvSpPr>
        <p:spPr>
          <a:xfrm>
            <a:off x="6610198" y="1057046"/>
            <a:ext cx="1534363" cy="200254"/>
          </a:xfrm>
          <a:prstGeom prst="rect">
            <a:avLst/>
          </a:prstGeom>
          <a:noFill/>
          <a:ln/>
        </p:spPr>
        <p:txBody>
          <a:bodyPr wrap="square" lIns="0" tIns="0" rIns="0" bIns="0" rtlCol="0" anchor="ctr"/>
          <a:lstStyle/>
          <a:p>
            <a:pPr marL="0" indent="0" algn="l">
              <a:buNone/>
            </a:pPr>
            <a:r>
              <a:rPr lang="en-US" sz="1400" b="1">
                <a:solidFill>
                  <a:srgbClr val="002C77"/>
                </a:solidFill>
                <a:latin typeface="Roboto" pitchFamily="34" charset="0"/>
                <a:ea typeface="Roboto" pitchFamily="34" charset="-122"/>
                <a:cs typeface="Roboto" pitchFamily="34" charset="-120"/>
              </a:rPr>
              <a:t>Risk Identification</a:t>
            </a:r>
            <a:endParaRPr lang="en-US" sz="1400"/>
          </a:p>
        </p:txBody>
      </p:sp>
      <p:sp>
        <p:nvSpPr>
          <p:cNvPr id="56" name="Text 50"/>
          <p:cNvSpPr txBox="1"/>
          <p:nvPr/>
        </p:nvSpPr>
        <p:spPr>
          <a:xfrm>
            <a:off x="6629400" y="2790749"/>
            <a:ext cx="2477110" cy="200254"/>
          </a:xfrm>
          <a:prstGeom prst="rect">
            <a:avLst/>
          </a:prstGeom>
          <a:noFill/>
          <a:ln/>
        </p:spPr>
        <p:txBody>
          <a:bodyPr wrap="square" lIns="0" tIns="0" rIns="0" bIns="0" rtlCol="0" anchor="ctr"/>
          <a:lstStyle/>
          <a:p>
            <a:pPr marL="0" indent="0" algn="l">
              <a:buNone/>
            </a:pPr>
            <a:r>
              <a:rPr lang="en-US" sz="1400" b="1">
                <a:solidFill>
                  <a:srgbClr val="002C77"/>
                </a:solidFill>
                <a:latin typeface="Roboto" pitchFamily="34" charset="0"/>
                <a:ea typeface="Roboto" pitchFamily="34" charset="-122"/>
                <a:cs typeface="Roboto" pitchFamily="34" charset="-120"/>
              </a:rPr>
              <a:t>Resource Utilization Summary</a:t>
            </a:r>
            <a:endParaRPr lang="en-US" sz="1400"/>
          </a:p>
        </p:txBody>
      </p:sp>
      <p:sp>
        <p:nvSpPr>
          <p:cNvPr id="57" name="Shape 51"/>
          <p:cNvSpPr/>
          <p:nvPr/>
        </p:nvSpPr>
        <p:spPr>
          <a:xfrm>
            <a:off x="6344107" y="1561795"/>
            <a:ext cx="5391302" cy="247802"/>
          </a:xfrm>
          <a:prstGeom prst="roundRect">
            <a:avLst>
              <a:gd name="adj" fmla="val 56770"/>
            </a:avLst>
          </a:prstGeom>
          <a:solidFill>
            <a:srgbClr val="FFFFFF"/>
          </a:solidFill>
          <a:ln w="12700">
            <a:solidFill>
              <a:srgbClr val="E5E7EB"/>
            </a:solidFill>
            <a:prstDash val="solid"/>
          </a:ln>
        </p:spPr>
        <p:txBody>
          <a:bodyPr/>
          <a:lstStyle/>
          <a:p>
            <a:endParaRPr lang="en-US"/>
          </a:p>
        </p:txBody>
      </p:sp>
      <p:sp>
        <p:nvSpPr>
          <p:cNvPr id="58" name="Shape 52"/>
          <p:cNvSpPr/>
          <p:nvPr/>
        </p:nvSpPr>
        <p:spPr>
          <a:xfrm>
            <a:off x="6344107" y="1848002"/>
            <a:ext cx="5391302" cy="381305"/>
          </a:xfrm>
          <a:prstGeom prst="roundRect">
            <a:avLst>
              <a:gd name="adj" fmla="val 23981"/>
            </a:avLst>
          </a:prstGeom>
          <a:solidFill>
            <a:srgbClr val="F8F9FA"/>
          </a:solidFill>
          <a:ln w="12700">
            <a:solidFill>
              <a:srgbClr val="E2E8F0"/>
            </a:solidFill>
            <a:prstDash val="solid"/>
          </a:ln>
        </p:spPr>
        <p:txBody>
          <a:bodyPr/>
          <a:lstStyle/>
          <a:p>
            <a:endParaRPr lang="en-US"/>
          </a:p>
        </p:txBody>
      </p:sp>
      <p:sp>
        <p:nvSpPr>
          <p:cNvPr id="59" name="Shape 53"/>
          <p:cNvSpPr/>
          <p:nvPr/>
        </p:nvSpPr>
        <p:spPr>
          <a:xfrm>
            <a:off x="6344107" y="2266798"/>
            <a:ext cx="5391302" cy="381305"/>
          </a:xfrm>
          <a:prstGeom prst="roundRect">
            <a:avLst>
              <a:gd name="adj" fmla="val 23981"/>
            </a:avLst>
          </a:prstGeom>
          <a:solidFill>
            <a:srgbClr val="F8F9FA"/>
          </a:solidFill>
          <a:ln w="12700">
            <a:solidFill>
              <a:srgbClr val="E2E8F0"/>
            </a:solidFill>
            <a:prstDash val="solid"/>
          </a:ln>
        </p:spPr>
        <p:txBody>
          <a:bodyPr/>
          <a:lstStyle/>
          <a:p>
            <a:endParaRPr lang="en-US"/>
          </a:p>
        </p:txBody>
      </p:sp>
      <p:sp>
        <p:nvSpPr>
          <p:cNvPr id="60" name="Text 54"/>
          <p:cNvSpPr txBox="1"/>
          <p:nvPr/>
        </p:nvSpPr>
        <p:spPr>
          <a:xfrm>
            <a:off x="6344107" y="1352398"/>
            <a:ext cx="2238451" cy="152705"/>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Identify any issues, risks or blockers</a:t>
            </a:r>
            <a:endParaRPr lang="en-US" sz="1100"/>
          </a:p>
        </p:txBody>
      </p:sp>
      <p:sp>
        <p:nvSpPr>
          <p:cNvPr id="61" name="Text 55"/>
          <p:cNvSpPr txBox="1"/>
          <p:nvPr/>
        </p:nvSpPr>
        <p:spPr>
          <a:xfrm>
            <a:off x="6344106" y="3086100"/>
            <a:ext cx="2895905" cy="152705"/>
          </a:xfrm>
          <a:prstGeom prst="rect">
            <a:avLst/>
          </a:prstGeom>
          <a:noFill/>
          <a:ln/>
        </p:spPr>
        <p:txBody>
          <a:bodyPr wrap="square" lIns="0" tIns="0" rIns="0" bIns="0" rtlCol="0" anchor="ctr"/>
          <a:lstStyle/>
          <a:p>
            <a:pPr marL="0" indent="0" algn="l">
              <a:buNone/>
            </a:pPr>
            <a:r>
              <a:rPr lang="en-US" sz="1100">
                <a:solidFill>
                  <a:srgbClr val="4B5563"/>
                </a:solidFill>
                <a:latin typeface="Roboto" pitchFamily="34" charset="0"/>
                <a:ea typeface="Roboto" pitchFamily="34" charset="-122"/>
                <a:cs typeface="Roboto" pitchFamily="34" charset="-120"/>
              </a:rPr>
              <a:t>Summarize used and remaining resources</a:t>
            </a:r>
            <a:endParaRPr lang="en-US" sz="1100"/>
          </a:p>
        </p:txBody>
      </p:sp>
      <p:sp>
        <p:nvSpPr>
          <p:cNvPr id="62" name="Text 56"/>
          <p:cNvSpPr txBox="1"/>
          <p:nvPr/>
        </p:nvSpPr>
        <p:spPr>
          <a:xfrm>
            <a:off x="6391656" y="1619402"/>
            <a:ext cx="629107"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Risk/Issue</a:t>
            </a:r>
            <a:endParaRPr lang="en-US" sz="900"/>
          </a:p>
        </p:txBody>
      </p:sp>
      <p:sp>
        <p:nvSpPr>
          <p:cNvPr id="63" name="Text 57"/>
          <p:cNvSpPr txBox="1"/>
          <p:nvPr/>
        </p:nvSpPr>
        <p:spPr>
          <a:xfrm>
            <a:off x="8182051" y="1619402"/>
            <a:ext cx="448056"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Impact</a:t>
            </a:r>
            <a:endParaRPr lang="en-US" sz="900"/>
          </a:p>
        </p:txBody>
      </p:sp>
      <p:sp>
        <p:nvSpPr>
          <p:cNvPr id="64" name="Text 58"/>
          <p:cNvSpPr txBox="1"/>
          <p:nvPr/>
        </p:nvSpPr>
        <p:spPr>
          <a:xfrm>
            <a:off x="9077249" y="1619402"/>
            <a:ext cx="609905"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Mitigation</a:t>
            </a:r>
            <a:endParaRPr lang="en-US" sz="900"/>
          </a:p>
        </p:txBody>
      </p:sp>
      <p:sp>
        <p:nvSpPr>
          <p:cNvPr id="65" name="Text 59"/>
          <p:cNvSpPr txBox="1"/>
          <p:nvPr/>
        </p:nvSpPr>
        <p:spPr>
          <a:xfrm>
            <a:off x="10420502" y="1619402"/>
            <a:ext cx="419710"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Owner</a:t>
            </a:r>
            <a:endParaRPr lang="en-US" sz="900"/>
          </a:p>
        </p:txBody>
      </p:sp>
      <p:sp>
        <p:nvSpPr>
          <p:cNvPr id="66" name="Shape 60"/>
          <p:cNvSpPr/>
          <p:nvPr/>
        </p:nvSpPr>
        <p:spPr>
          <a:xfrm>
            <a:off x="6409944" y="1914753"/>
            <a:ext cx="1705356" cy="256947"/>
          </a:xfrm>
          <a:prstGeom prst="rect">
            <a:avLst/>
          </a:prstGeom>
          <a:noFill/>
          <a:ln w="12700">
            <a:solidFill>
              <a:srgbClr val="E2E8F0"/>
            </a:solidFill>
            <a:prstDash val="solid"/>
          </a:ln>
        </p:spPr>
        <p:txBody>
          <a:bodyPr/>
          <a:lstStyle/>
          <a:p>
            <a:endParaRPr lang="en-US"/>
          </a:p>
        </p:txBody>
      </p:sp>
      <p:sp>
        <p:nvSpPr>
          <p:cNvPr id="67" name="Shape 61"/>
          <p:cNvSpPr/>
          <p:nvPr/>
        </p:nvSpPr>
        <p:spPr>
          <a:xfrm>
            <a:off x="6409944" y="2333549"/>
            <a:ext cx="1705356" cy="237742"/>
          </a:xfrm>
          <a:prstGeom prst="rect">
            <a:avLst/>
          </a:prstGeom>
          <a:noFill/>
          <a:ln w="12700">
            <a:solidFill>
              <a:srgbClr val="E2E8F0"/>
            </a:solidFill>
            <a:prstDash val="solid"/>
          </a:ln>
        </p:spPr>
        <p:txBody>
          <a:bodyPr/>
          <a:lstStyle/>
          <a:p>
            <a:endParaRPr lang="en-US"/>
          </a:p>
        </p:txBody>
      </p:sp>
      <p:sp>
        <p:nvSpPr>
          <p:cNvPr id="68" name="Shape 62"/>
          <p:cNvSpPr/>
          <p:nvPr/>
        </p:nvSpPr>
        <p:spPr>
          <a:xfrm>
            <a:off x="8188452" y="1914754"/>
            <a:ext cx="819302" cy="256946"/>
          </a:xfrm>
          <a:prstGeom prst="rect">
            <a:avLst/>
          </a:prstGeom>
          <a:noFill/>
          <a:ln w="12700">
            <a:solidFill>
              <a:srgbClr val="E2E8F0"/>
            </a:solidFill>
            <a:prstDash val="solid"/>
          </a:ln>
        </p:spPr>
        <p:txBody>
          <a:bodyPr/>
          <a:lstStyle/>
          <a:p>
            <a:endParaRPr lang="en-US"/>
          </a:p>
        </p:txBody>
      </p:sp>
      <p:sp>
        <p:nvSpPr>
          <p:cNvPr id="69" name="Shape 63"/>
          <p:cNvSpPr/>
          <p:nvPr/>
        </p:nvSpPr>
        <p:spPr>
          <a:xfrm>
            <a:off x="8188452" y="2333549"/>
            <a:ext cx="819302" cy="237742"/>
          </a:xfrm>
          <a:prstGeom prst="rect">
            <a:avLst/>
          </a:prstGeom>
          <a:noFill/>
          <a:ln w="12700">
            <a:solidFill>
              <a:srgbClr val="E2E8F0"/>
            </a:solidFill>
            <a:prstDash val="solid"/>
          </a:ln>
        </p:spPr>
        <p:txBody>
          <a:bodyPr/>
          <a:lstStyle/>
          <a:p>
            <a:endParaRPr lang="en-US"/>
          </a:p>
        </p:txBody>
      </p:sp>
      <p:sp>
        <p:nvSpPr>
          <p:cNvPr id="70" name="Shape 64"/>
          <p:cNvSpPr/>
          <p:nvPr/>
        </p:nvSpPr>
        <p:spPr>
          <a:xfrm>
            <a:off x="9077249" y="1914754"/>
            <a:ext cx="1257300" cy="256946"/>
          </a:xfrm>
          <a:prstGeom prst="rect">
            <a:avLst/>
          </a:prstGeom>
          <a:noFill/>
          <a:ln w="12700">
            <a:solidFill>
              <a:srgbClr val="E2E8F0"/>
            </a:solidFill>
            <a:prstDash val="solid"/>
          </a:ln>
        </p:spPr>
        <p:txBody>
          <a:bodyPr/>
          <a:lstStyle/>
          <a:p>
            <a:endParaRPr lang="en-US"/>
          </a:p>
        </p:txBody>
      </p:sp>
      <p:sp>
        <p:nvSpPr>
          <p:cNvPr id="71" name="Shape 65"/>
          <p:cNvSpPr/>
          <p:nvPr/>
        </p:nvSpPr>
        <p:spPr>
          <a:xfrm>
            <a:off x="10410444" y="1914754"/>
            <a:ext cx="1257300" cy="256946"/>
          </a:xfrm>
          <a:prstGeom prst="rect">
            <a:avLst/>
          </a:prstGeom>
          <a:noFill/>
          <a:ln w="12700">
            <a:solidFill>
              <a:srgbClr val="E2E8F0"/>
            </a:solidFill>
            <a:prstDash val="solid"/>
          </a:ln>
        </p:spPr>
        <p:txBody>
          <a:bodyPr/>
          <a:lstStyle/>
          <a:p>
            <a:endParaRPr lang="en-US"/>
          </a:p>
        </p:txBody>
      </p:sp>
      <p:sp>
        <p:nvSpPr>
          <p:cNvPr id="72" name="Shape 66"/>
          <p:cNvSpPr/>
          <p:nvPr/>
        </p:nvSpPr>
        <p:spPr>
          <a:xfrm>
            <a:off x="9077249" y="2333549"/>
            <a:ext cx="1257300" cy="237742"/>
          </a:xfrm>
          <a:prstGeom prst="rect">
            <a:avLst/>
          </a:prstGeom>
          <a:noFill/>
          <a:ln w="12700">
            <a:solidFill>
              <a:srgbClr val="E2E8F0"/>
            </a:solidFill>
            <a:prstDash val="solid"/>
          </a:ln>
        </p:spPr>
        <p:txBody>
          <a:bodyPr/>
          <a:lstStyle/>
          <a:p>
            <a:endParaRPr lang="en-US"/>
          </a:p>
        </p:txBody>
      </p:sp>
      <p:sp>
        <p:nvSpPr>
          <p:cNvPr id="73" name="Shape 67"/>
          <p:cNvSpPr/>
          <p:nvPr/>
        </p:nvSpPr>
        <p:spPr>
          <a:xfrm>
            <a:off x="10410444" y="2333548"/>
            <a:ext cx="1257300" cy="237743"/>
          </a:xfrm>
          <a:prstGeom prst="rect">
            <a:avLst/>
          </a:prstGeom>
          <a:noFill/>
          <a:ln w="12700">
            <a:solidFill>
              <a:srgbClr val="E2E8F0"/>
            </a:solidFill>
            <a:prstDash val="solid"/>
          </a:ln>
        </p:spPr>
        <p:txBody>
          <a:bodyPr/>
          <a:lstStyle/>
          <a:p>
            <a:endParaRPr lang="en-US"/>
          </a:p>
        </p:txBody>
      </p:sp>
      <p:pic>
        <p:nvPicPr>
          <p:cNvPr id="74" name="Image 4" descr="preencoded.png"/>
          <p:cNvPicPr>
            <a:picLocks noChangeAspect="1"/>
          </p:cNvPicPr>
          <p:nvPr/>
        </p:nvPicPr>
        <p:blipFill>
          <a:blip r:embed="rId7"/>
          <a:srcRect t="-842" b="-842"/>
          <a:stretch/>
        </p:blipFill>
        <p:spPr>
          <a:xfrm>
            <a:off x="6344107" y="2802636"/>
            <a:ext cx="190195" cy="171907"/>
          </a:xfrm>
          <a:prstGeom prst="rect">
            <a:avLst/>
          </a:prstGeom>
        </p:spPr>
      </p:pic>
      <p:sp>
        <p:nvSpPr>
          <p:cNvPr id="75" name="Text 68"/>
          <p:cNvSpPr txBox="1"/>
          <p:nvPr/>
        </p:nvSpPr>
        <p:spPr>
          <a:xfrm>
            <a:off x="6344107" y="3314700"/>
            <a:ext cx="1200607" cy="152705"/>
          </a:xfrm>
          <a:prstGeom prst="rect">
            <a:avLst/>
          </a:prstGeom>
          <a:noFill/>
          <a:ln/>
        </p:spPr>
        <p:txBody>
          <a:bodyPr wrap="square" lIns="0" tIns="0" rIns="0" bIns="0" rtlCol="0" anchor="ctr"/>
          <a:lstStyle/>
          <a:p>
            <a:pPr marL="0" indent="0" algn="l">
              <a:buNone/>
            </a:pPr>
            <a:r>
              <a:rPr lang="en-US" sz="1100">
                <a:solidFill>
                  <a:srgbClr val="002C77"/>
                </a:solidFill>
                <a:latin typeface="Roboto" pitchFamily="34" charset="0"/>
                <a:ea typeface="Roboto" pitchFamily="34" charset="-122"/>
                <a:cs typeface="Roboto" pitchFamily="34" charset="-120"/>
              </a:rPr>
              <a:t>Budget Utilization:</a:t>
            </a:r>
            <a:endParaRPr lang="en-US" sz="1100"/>
          </a:p>
        </p:txBody>
      </p:sp>
      <p:sp>
        <p:nvSpPr>
          <p:cNvPr id="76" name="Text 69"/>
          <p:cNvSpPr txBox="1"/>
          <p:nvPr/>
        </p:nvSpPr>
        <p:spPr>
          <a:xfrm>
            <a:off x="9096451" y="3314700"/>
            <a:ext cx="1571854" cy="152705"/>
          </a:xfrm>
          <a:prstGeom prst="rect">
            <a:avLst/>
          </a:prstGeom>
          <a:noFill/>
          <a:ln/>
        </p:spPr>
        <p:txBody>
          <a:bodyPr wrap="square" lIns="0" tIns="0" rIns="0" bIns="0" rtlCol="0" anchor="ctr"/>
          <a:lstStyle/>
          <a:p>
            <a:pPr marL="0" indent="0" algn="l">
              <a:buNone/>
            </a:pPr>
            <a:r>
              <a:rPr lang="en-US" sz="1100">
                <a:solidFill>
                  <a:srgbClr val="002C77"/>
                </a:solidFill>
                <a:latin typeface="Roboto" pitchFamily="34" charset="0"/>
                <a:ea typeface="Roboto" pitchFamily="34" charset="-122"/>
                <a:cs typeface="Roboto" pitchFamily="34" charset="-120"/>
              </a:rPr>
              <a:t>Time/People Resources:</a:t>
            </a:r>
            <a:endParaRPr lang="en-US" sz="1100"/>
          </a:p>
        </p:txBody>
      </p:sp>
      <p:sp>
        <p:nvSpPr>
          <p:cNvPr id="77" name="Shape 70"/>
          <p:cNvSpPr/>
          <p:nvPr/>
        </p:nvSpPr>
        <p:spPr>
          <a:xfrm>
            <a:off x="6344107" y="3524098"/>
            <a:ext cx="2638044" cy="247802"/>
          </a:xfrm>
          <a:prstGeom prst="roundRect">
            <a:avLst>
              <a:gd name="adj" fmla="val 56770"/>
            </a:avLst>
          </a:prstGeom>
          <a:solidFill>
            <a:srgbClr val="FFFFFF"/>
          </a:solidFill>
          <a:ln w="12700">
            <a:solidFill>
              <a:srgbClr val="E5E7EB"/>
            </a:solidFill>
            <a:prstDash val="solid"/>
          </a:ln>
        </p:spPr>
        <p:txBody>
          <a:bodyPr/>
          <a:lstStyle/>
          <a:p>
            <a:endParaRPr lang="en-US"/>
          </a:p>
        </p:txBody>
      </p:sp>
      <p:sp>
        <p:nvSpPr>
          <p:cNvPr id="78" name="Shape 71"/>
          <p:cNvSpPr/>
          <p:nvPr/>
        </p:nvSpPr>
        <p:spPr>
          <a:xfrm>
            <a:off x="6344107" y="3810305"/>
            <a:ext cx="2638044" cy="247802"/>
          </a:xfrm>
          <a:prstGeom prst="roundRect">
            <a:avLst>
              <a:gd name="adj" fmla="val 56770"/>
            </a:avLst>
          </a:prstGeom>
          <a:solidFill>
            <a:srgbClr val="FFFFFF"/>
          </a:solidFill>
          <a:ln w="12700">
            <a:solidFill>
              <a:srgbClr val="E5E7EB"/>
            </a:solidFill>
            <a:prstDash val="solid"/>
          </a:ln>
        </p:spPr>
        <p:txBody>
          <a:bodyPr/>
          <a:lstStyle/>
          <a:p>
            <a:endParaRPr lang="en-US"/>
          </a:p>
        </p:txBody>
      </p:sp>
      <p:sp>
        <p:nvSpPr>
          <p:cNvPr id="79" name="Shape 72"/>
          <p:cNvSpPr/>
          <p:nvPr/>
        </p:nvSpPr>
        <p:spPr>
          <a:xfrm>
            <a:off x="6344107" y="4095598"/>
            <a:ext cx="2638044" cy="247802"/>
          </a:xfrm>
          <a:prstGeom prst="roundRect">
            <a:avLst>
              <a:gd name="adj" fmla="val 56770"/>
            </a:avLst>
          </a:prstGeom>
          <a:solidFill>
            <a:srgbClr val="FFFFFF"/>
          </a:solidFill>
          <a:ln w="12700">
            <a:solidFill>
              <a:srgbClr val="E5E7EB"/>
            </a:solidFill>
            <a:prstDash val="solid"/>
          </a:ln>
        </p:spPr>
        <p:txBody>
          <a:bodyPr/>
          <a:lstStyle/>
          <a:p>
            <a:endParaRPr lang="en-US"/>
          </a:p>
        </p:txBody>
      </p:sp>
      <p:sp>
        <p:nvSpPr>
          <p:cNvPr id="80" name="Shape 73"/>
          <p:cNvSpPr/>
          <p:nvPr/>
        </p:nvSpPr>
        <p:spPr>
          <a:xfrm>
            <a:off x="9096451" y="3524098"/>
            <a:ext cx="2638044" cy="247802"/>
          </a:xfrm>
          <a:prstGeom prst="roundRect">
            <a:avLst>
              <a:gd name="adj" fmla="val 56770"/>
            </a:avLst>
          </a:prstGeom>
          <a:solidFill>
            <a:srgbClr val="FFFFFF"/>
          </a:solidFill>
          <a:ln w="12700">
            <a:solidFill>
              <a:srgbClr val="E5E7EB"/>
            </a:solidFill>
            <a:prstDash val="solid"/>
          </a:ln>
        </p:spPr>
        <p:txBody>
          <a:bodyPr/>
          <a:lstStyle/>
          <a:p>
            <a:endParaRPr lang="en-US"/>
          </a:p>
        </p:txBody>
      </p:sp>
      <p:sp>
        <p:nvSpPr>
          <p:cNvPr id="81" name="Shape 74"/>
          <p:cNvSpPr/>
          <p:nvPr/>
        </p:nvSpPr>
        <p:spPr>
          <a:xfrm>
            <a:off x="9096451" y="3810305"/>
            <a:ext cx="2638044" cy="247802"/>
          </a:xfrm>
          <a:prstGeom prst="roundRect">
            <a:avLst>
              <a:gd name="adj" fmla="val 56770"/>
            </a:avLst>
          </a:prstGeom>
          <a:solidFill>
            <a:srgbClr val="FFFFFF"/>
          </a:solidFill>
          <a:ln w="12700">
            <a:solidFill>
              <a:srgbClr val="E5E7EB"/>
            </a:solidFill>
            <a:prstDash val="solid"/>
          </a:ln>
        </p:spPr>
        <p:txBody>
          <a:bodyPr/>
          <a:lstStyle/>
          <a:p>
            <a:endParaRPr lang="en-US"/>
          </a:p>
        </p:txBody>
      </p:sp>
      <p:sp>
        <p:nvSpPr>
          <p:cNvPr id="82" name="Text 75"/>
          <p:cNvSpPr txBox="1"/>
          <p:nvPr/>
        </p:nvSpPr>
        <p:spPr>
          <a:xfrm>
            <a:off x="6391656" y="3581705"/>
            <a:ext cx="600761" cy="133502"/>
          </a:xfrm>
          <a:prstGeom prst="rect">
            <a:avLst/>
          </a:prstGeom>
          <a:noFill/>
          <a:ln/>
        </p:spPr>
        <p:txBody>
          <a:bodyPr wrap="square" lIns="0" tIns="0" rIns="0" bIns="0" rtlCol="0" anchor="ctr"/>
          <a:lstStyle/>
          <a:p>
            <a:pPr marL="0" indent="0" algn="l">
              <a:buNone/>
            </a:pPr>
            <a:r>
              <a:rPr lang="en-US" sz="900">
                <a:solidFill>
                  <a:srgbClr val="4B5563"/>
                </a:solidFill>
                <a:latin typeface="Roboto" pitchFamily="34" charset="0"/>
                <a:ea typeface="Roboto" pitchFamily="34" charset="-122"/>
                <a:cs typeface="Roboto" pitchFamily="34" charset="-120"/>
              </a:rPr>
              <a:t>Allocated:</a:t>
            </a:r>
            <a:endParaRPr lang="en-US" sz="900"/>
          </a:p>
        </p:txBody>
      </p:sp>
      <p:sp>
        <p:nvSpPr>
          <p:cNvPr id="83" name="Text 76"/>
          <p:cNvSpPr txBox="1"/>
          <p:nvPr/>
        </p:nvSpPr>
        <p:spPr>
          <a:xfrm>
            <a:off x="6391656" y="3866998"/>
            <a:ext cx="409651" cy="133502"/>
          </a:xfrm>
          <a:prstGeom prst="rect">
            <a:avLst/>
          </a:prstGeom>
          <a:noFill/>
          <a:ln/>
        </p:spPr>
        <p:txBody>
          <a:bodyPr wrap="square" lIns="0" tIns="0" rIns="0" bIns="0" rtlCol="0" anchor="ctr"/>
          <a:lstStyle/>
          <a:p>
            <a:pPr marL="0" indent="0" algn="l">
              <a:buNone/>
            </a:pPr>
            <a:r>
              <a:rPr lang="en-US" sz="900">
                <a:solidFill>
                  <a:srgbClr val="4B5563"/>
                </a:solidFill>
                <a:latin typeface="Roboto" pitchFamily="34" charset="0"/>
                <a:ea typeface="Roboto" pitchFamily="34" charset="-122"/>
                <a:cs typeface="Roboto" pitchFamily="34" charset="-120"/>
              </a:rPr>
              <a:t>Spent:</a:t>
            </a:r>
            <a:endParaRPr lang="en-US" sz="900"/>
          </a:p>
        </p:txBody>
      </p:sp>
      <p:sp>
        <p:nvSpPr>
          <p:cNvPr id="84" name="Text 77"/>
          <p:cNvSpPr txBox="1"/>
          <p:nvPr/>
        </p:nvSpPr>
        <p:spPr>
          <a:xfrm>
            <a:off x="6391656" y="4153205"/>
            <a:ext cx="657454" cy="133502"/>
          </a:xfrm>
          <a:prstGeom prst="rect">
            <a:avLst/>
          </a:prstGeom>
          <a:noFill/>
          <a:ln/>
        </p:spPr>
        <p:txBody>
          <a:bodyPr wrap="square" lIns="0" tIns="0" rIns="0" bIns="0" rtlCol="0" anchor="ctr"/>
          <a:lstStyle/>
          <a:p>
            <a:pPr marL="0" indent="0" algn="l">
              <a:buNone/>
            </a:pPr>
            <a:r>
              <a:rPr lang="en-US" sz="900">
                <a:solidFill>
                  <a:srgbClr val="4B5563"/>
                </a:solidFill>
                <a:latin typeface="Roboto" pitchFamily="34" charset="0"/>
                <a:ea typeface="Roboto" pitchFamily="34" charset="-122"/>
                <a:cs typeface="Roboto" pitchFamily="34" charset="-120"/>
              </a:rPr>
              <a:t>Remaining:</a:t>
            </a:r>
            <a:endParaRPr lang="en-US" sz="900"/>
          </a:p>
        </p:txBody>
      </p:sp>
      <p:sp>
        <p:nvSpPr>
          <p:cNvPr id="85" name="Text 78"/>
          <p:cNvSpPr txBox="1"/>
          <p:nvPr/>
        </p:nvSpPr>
        <p:spPr>
          <a:xfrm>
            <a:off x="9144000" y="3581705"/>
            <a:ext cx="972007" cy="133502"/>
          </a:xfrm>
          <a:prstGeom prst="rect">
            <a:avLst/>
          </a:prstGeom>
          <a:noFill/>
          <a:ln/>
        </p:spPr>
        <p:txBody>
          <a:bodyPr wrap="square" lIns="0" tIns="0" rIns="0" bIns="0" rtlCol="0" anchor="ctr"/>
          <a:lstStyle/>
          <a:p>
            <a:pPr marL="0" indent="0" algn="l">
              <a:buNone/>
            </a:pPr>
            <a:r>
              <a:rPr lang="en-US" sz="900">
                <a:solidFill>
                  <a:srgbClr val="4B5563"/>
                </a:solidFill>
                <a:latin typeface="Roboto" pitchFamily="34" charset="0"/>
                <a:ea typeface="Roboto" pitchFamily="34" charset="-122"/>
                <a:cs typeface="Roboto" pitchFamily="34" charset="-120"/>
              </a:rPr>
              <a:t>People Assigned:</a:t>
            </a:r>
            <a:endParaRPr lang="en-US" sz="900"/>
          </a:p>
        </p:txBody>
      </p:sp>
      <p:sp>
        <p:nvSpPr>
          <p:cNvPr id="86" name="Text 79"/>
          <p:cNvSpPr txBox="1"/>
          <p:nvPr/>
        </p:nvSpPr>
        <p:spPr>
          <a:xfrm>
            <a:off x="9144000" y="3866998"/>
            <a:ext cx="829361" cy="133502"/>
          </a:xfrm>
          <a:prstGeom prst="rect">
            <a:avLst/>
          </a:prstGeom>
          <a:noFill/>
          <a:ln/>
        </p:spPr>
        <p:txBody>
          <a:bodyPr wrap="square" lIns="0" tIns="0" rIns="0" bIns="0" rtlCol="0" anchor="ctr"/>
          <a:lstStyle/>
          <a:p>
            <a:pPr marL="0" indent="0" algn="l">
              <a:buNone/>
            </a:pPr>
            <a:r>
              <a:rPr lang="en-US" sz="900">
                <a:solidFill>
                  <a:srgbClr val="4B5563"/>
                </a:solidFill>
                <a:latin typeface="Roboto" pitchFamily="34" charset="0"/>
                <a:ea typeface="Roboto" pitchFamily="34" charset="-122"/>
                <a:cs typeface="Roboto" pitchFamily="34" charset="-120"/>
              </a:rPr>
              <a:t>Hours Utilized:</a:t>
            </a:r>
            <a:endParaRPr lang="en-US" sz="900"/>
          </a:p>
        </p:txBody>
      </p:sp>
      <p:sp>
        <p:nvSpPr>
          <p:cNvPr id="92" name="Text 85"/>
          <p:cNvSpPr txBox="1"/>
          <p:nvPr/>
        </p:nvSpPr>
        <p:spPr>
          <a:xfrm>
            <a:off x="6344107" y="4438498"/>
            <a:ext cx="1733702" cy="152705"/>
          </a:xfrm>
          <a:prstGeom prst="rect">
            <a:avLst/>
          </a:prstGeom>
          <a:noFill/>
          <a:ln/>
        </p:spPr>
        <p:txBody>
          <a:bodyPr wrap="square" lIns="0" tIns="0" rIns="0" bIns="0" rtlCol="0" anchor="ctr"/>
          <a:lstStyle/>
          <a:p>
            <a:pPr marL="0" indent="0" algn="l">
              <a:buNone/>
            </a:pPr>
            <a:r>
              <a:rPr lang="en-US" sz="1100">
                <a:solidFill>
                  <a:srgbClr val="002C77"/>
                </a:solidFill>
                <a:latin typeface="Roboto" pitchFamily="34" charset="0"/>
                <a:ea typeface="Roboto" pitchFamily="34" charset="-122"/>
                <a:cs typeface="Roboto" pitchFamily="34" charset="-120"/>
              </a:rPr>
              <a:t>Additional Resource Notes:</a:t>
            </a:r>
            <a:endParaRPr lang="en-US" sz="1100"/>
          </a:p>
        </p:txBody>
      </p:sp>
      <p:sp>
        <p:nvSpPr>
          <p:cNvPr id="93" name="Shape 86"/>
          <p:cNvSpPr/>
          <p:nvPr/>
        </p:nvSpPr>
        <p:spPr>
          <a:xfrm>
            <a:off x="6344107" y="4647895"/>
            <a:ext cx="5391302" cy="533095"/>
          </a:xfrm>
          <a:prstGeom prst="roundRect">
            <a:avLst>
              <a:gd name="adj" fmla="val 12252"/>
            </a:avLst>
          </a:prstGeom>
          <a:solidFill>
            <a:srgbClr val="F8F9FA"/>
          </a:solidFill>
          <a:ln w="12700">
            <a:solidFill>
              <a:srgbClr val="E2E8F0"/>
            </a:solidFill>
            <a:prstDash val="solid"/>
          </a:ln>
        </p:spPr>
        <p:txBody>
          <a:bodyPr/>
          <a:lstStyle/>
          <a:p>
            <a:endParaRPr lang="en-US"/>
          </a:p>
        </p:txBody>
      </p:sp>
      <p:sp>
        <p:nvSpPr>
          <p:cNvPr id="103" name="Shape 52">
            <a:extLst>
              <a:ext uri="{FF2B5EF4-FFF2-40B4-BE49-F238E27FC236}">
                <a16:creationId xmlns:a16="http://schemas.microsoft.com/office/drawing/2014/main" id="{44F1B65A-FF83-E98B-E79F-1B554159AAF3}"/>
              </a:ext>
            </a:extLst>
          </p:cNvPr>
          <p:cNvSpPr/>
          <p:nvPr/>
        </p:nvSpPr>
        <p:spPr>
          <a:xfrm>
            <a:off x="0" y="6467551"/>
            <a:ext cx="12191695" cy="390449"/>
          </a:xfrm>
          <a:prstGeom prst="rect">
            <a:avLst/>
          </a:prstGeom>
          <a:solidFill>
            <a:srgbClr val="F8F9FA"/>
          </a:solidFill>
          <a:ln/>
        </p:spPr>
        <p:txBody>
          <a:bodyPr/>
          <a:lstStyle/>
          <a:p>
            <a:endParaRPr lang="en-US"/>
          </a:p>
        </p:txBody>
      </p:sp>
      <p:sp>
        <p:nvSpPr>
          <p:cNvPr id="104" name="Shape 53">
            <a:extLst>
              <a:ext uri="{FF2B5EF4-FFF2-40B4-BE49-F238E27FC236}">
                <a16:creationId xmlns:a16="http://schemas.microsoft.com/office/drawing/2014/main" id="{00BF56CC-BC28-2295-5422-B23B1CD8BEC2}"/>
              </a:ext>
            </a:extLst>
          </p:cNvPr>
          <p:cNvSpPr/>
          <p:nvPr/>
        </p:nvSpPr>
        <p:spPr>
          <a:xfrm>
            <a:off x="0" y="6467551"/>
            <a:ext cx="12191695" cy="9144"/>
          </a:xfrm>
          <a:prstGeom prst="rect">
            <a:avLst/>
          </a:prstGeom>
          <a:solidFill>
            <a:srgbClr val="E2E8F0"/>
          </a:solidFill>
          <a:ln/>
        </p:spPr>
        <p:txBody>
          <a:bodyPr/>
          <a:lstStyle/>
          <a:p>
            <a:endParaRPr lang="en-US"/>
          </a:p>
        </p:txBody>
      </p:sp>
      <p:pic>
        <p:nvPicPr>
          <p:cNvPr id="105" name="Image 11" descr="https://page.gensparksite.com/slides_images/c77829ea3bd24ac393bbcd5b4a9761e7.png">
            <a:extLst>
              <a:ext uri="{FF2B5EF4-FFF2-40B4-BE49-F238E27FC236}">
                <a16:creationId xmlns:a16="http://schemas.microsoft.com/office/drawing/2014/main" id="{E15670DB-BCDA-2442-9567-8F04ED515E25}"/>
              </a:ext>
            </a:extLst>
          </p:cNvPr>
          <p:cNvPicPr>
            <a:picLocks noChangeAspect="1"/>
          </p:cNvPicPr>
          <p:nvPr/>
        </p:nvPicPr>
        <p:blipFill>
          <a:blip r:embed="rId3"/>
          <a:srcRect/>
          <a:stretch/>
        </p:blipFill>
        <p:spPr>
          <a:xfrm>
            <a:off x="114300" y="6553505"/>
            <a:ext cx="228600" cy="228600"/>
          </a:xfrm>
          <a:prstGeom prst="rect">
            <a:avLst/>
          </a:prstGeom>
        </p:spPr>
      </p:pic>
      <p:sp>
        <p:nvSpPr>
          <p:cNvPr id="106" name="Text 54">
            <a:extLst>
              <a:ext uri="{FF2B5EF4-FFF2-40B4-BE49-F238E27FC236}">
                <a16:creationId xmlns:a16="http://schemas.microsoft.com/office/drawing/2014/main" id="{2E04AF7F-C9CD-31CA-B71E-451A911FACCE}"/>
              </a:ext>
            </a:extLst>
          </p:cNvPr>
          <p:cNvSpPr txBox="1"/>
          <p:nvPr/>
        </p:nvSpPr>
        <p:spPr>
          <a:xfrm>
            <a:off x="418795" y="6601054"/>
            <a:ext cx="2076602"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United States Adult Soccer Association</a:t>
            </a:r>
            <a:endParaRPr lang="en-US" sz="900"/>
          </a:p>
        </p:txBody>
      </p:sp>
      <p:sp>
        <p:nvSpPr>
          <p:cNvPr id="107" name="Text 55">
            <a:extLst>
              <a:ext uri="{FF2B5EF4-FFF2-40B4-BE49-F238E27FC236}">
                <a16:creationId xmlns:a16="http://schemas.microsoft.com/office/drawing/2014/main" id="{F0853C28-F804-7753-5516-6118E75E2860}"/>
              </a:ext>
            </a:extLst>
          </p:cNvPr>
          <p:cNvSpPr txBox="1"/>
          <p:nvPr/>
        </p:nvSpPr>
        <p:spPr>
          <a:xfrm>
            <a:off x="10172700" y="6601054"/>
            <a:ext cx="1991563"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Committee Framework Initiative 2025</a:t>
            </a:r>
            <a:endParaRPr lang="en-US" sz="900"/>
          </a:p>
        </p:txBody>
      </p:sp>
      <p:sp>
        <p:nvSpPr>
          <p:cNvPr id="109" name="Shape 28">
            <a:extLst>
              <a:ext uri="{FF2B5EF4-FFF2-40B4-BE49-F238E27FC236}">
                <a16:creationId xmlns:a16="http://schemas.microsoft.com/office/drawing/2014/main" id="{EDF88870-589F-B34F-F1D5-A967CB0EAC99}"/>
              </a:ext>
            </a:extLst>
          </p:cNvPr>
          <p:cNvSpPr/>
          <p:nvPr/>
        </p:nvSpPr>
        <p:spPr>
          <a:xfrm>
            <a:off x="696315" y="4028847"/>
            <a:ext cx="1923898" cy="257860"/>
          </a:xfrm>
          <a:prstGeom prst="rect">
            <a:avLst/>
          </a:prstGeom>
          <a:noFill/>
          <a:ln w="12700">
            <a:solidFill>
              <a:srgbClr val="E2E8F0"/>
            </a:solidFill>
            <a:prstDash val="solid"/>
          </a:ln>
        </p:spPr>
        <p:txBody>
          <a:bodyPr/>
          <a:lstStyle/>
          <a:p>
            <a:endParaRPr lang="en-US"/>
          </a:p>
        </p:txBody>
      </p:sp>
      <p:sp>
        <p:nvSpPr>
          <p:cNvPr id="110" name="Shape 31">
            <a:extLst>
              <a:ext uri="{FF2B5EF4-FFF2-40B4-BE49-F238E27FC236}">
                <a16:creationId xmlns:a16="http://schemas.microsoft.com/office/drawing/2014/main" id="{3CB5D5A1-1872-3128-29C8-74B5A4B7A37A}"/>
              </a:ext>
            </a:extLst>
          </p:cNvPr>
          <p:cNvSpPr/>
          <p:nvPr/>
        </p:nvSpPr>
        <p:spPr>
          <a:xfrm>
            <a:off x="2696108" y="4028846"/>
            <a:ext cx="1257300" cy="257859"/>
          </a:xfrm>
          <a:prstGeom prst="rect">
            <a:avLst/>
          </a:prstGeom>
          <a:noFill/>
          <a:ln w="12700">
            <a:solidFill>
              <a:srgbClr val="E2E8F0"/>
            </a:solidFill>
            <a:prstDash val="solid"/>
          </a:ln>
        </p:spPr>
        <p:txBody>
          <a:bodyPr/>
          <a:lstStyle/>
          <a:p>
            <a:endParaRPr lang="en-US"/>
          </a:p>
        </p:txBody>
      </p:sp>
      <p:sp>
        <p:nvSpPr>
          <p:cNvPr id="111" name="Shape 32">
            <a:extLst>
              <a:ext uri="{FF2B5EF4-FFF2-40B4-BE49-F238E27FC236}">
                <a16:creationId xmlns:a16="http://schemas.microsoft.com/office/drawing/2014/main" id="{36637D43-1461-FE49-240E-11C46775A150}"/>
              </a:ext>
            </a:extLst>
          </p:cNvPr>
          <p:cNvSpPr/>
          <p:nvPr/>
        </p:nvSpPr>
        <p:spPr>
          <a:xfrm>
            <a:off x="4029303" y="4028847"/>
            <a:ext cx="1257300" cy="257858"/>
          </a:xfrm>
          <a:prstGeom prst="rect">
            <a:avLst/>
          </a:prstGeom>
          <a:noFill/>
          <a:ln w="12700">
            <a:solidFill>
              <a:srgbClr val="E2E8F0"/>
            </a:solidFill>
            <a:prstDash val="solid"/>
          </a:ln>
        </p:spPr>
        <p:txBody>
          <a:bodyPr/>
          <a:lstStyle/>
          <a:p>
            <a:endParaRPr lang="en-US"/>
          </a:p>
        </p:txBody>
      </p:sp>
      <p:sp>
        <p:nvSpPr>
          <p:cNvPr id="112" name="Shape 37">
            <a:extLst>
              <a:ext uri="{FF2B5EF4-FFF2-40B4-BE49-F238E27FC236}">
                <a16:creationId xmlns:a16="http://schemas.microsoft.com/office/drawing/2014/main" id="{63872561-D4DA-00A6-B4B7-34E31893F866}"/>
              </a:ext>
            </a:extLst>
          </p:cNvPr>
          <p:cNvSpPr/>
          <p:nvPr/>
        </p:nvSpPr>
        <p:spPr>
          <a:xfrm>
            <a:off x="5363413" y="4028847"/>
            <a:ext cx="590702" cy="257858"/>
          </a:xfrm>
          <a:prstGeom prst="rect">
            <a:avLst/>
          </a:prstGeom>
          <a:noFill/>
          <a:ln w="12700">
            <a:solidFill>
              <a:srgbClr val="E2E8F0"/>
            </a:solidFill>
            <a:prstDash val="solid"/>
          </a:ln>
        </p:spPr>
        <p:txBody>
          <a:bodyPr/>
          <a:lstStyle/>
          <a:p>
            <a:endParaRPr lang="en-US"/>
          </a:p>
        </p:txBody>
      </p:sp>
      <p:sp>
        <p:nvSpPr>
          <p:cNvPr id="113" name="Shape 28">
            <a:extLst>
              <a:ext uri="{FF2B5EF4-FFF2-40B4-BE49-F238E27FC236}">
                <a16:creationId xmlns:a16="http://schemas.microsoft.com/office/drawing/2014/main" id="{82E8F224-2D7E-D8B3-8103-86008F44D694}"/>
              </a:ext>
            </a:extLst>
          </p:cNvPr>
          <p:cNvSpPr/>
          <p:nvPr/>
        </p:nvSpPr>
        <p:spPr>
          <a:xfrm>
            <a:off x="688232" y="4421583"/>
            <a:ext cx="1923898" cy="257860"/>
          </a:xfrm>
          <a:prstGeom prst="rect">
            <a:avLst/>
          </a:prstGeom>
          <a:noFill/>
          <a:ln w="12700">
            <a:solidFill>
              <a:srgbClr val="E2E8F0"/>
            </a:solidFill>
            <a:prstDash val="solid"/>
          </a:ln>
        </p:spPr>
        <p:txBody>
          <a:bodyPr/>
          <a:lstStyle/>
          <a:p>
            <a:endParaRPr lang="en-US"/>
          </a:p>
        </p:txBody>
      </p:sp>
      <p:sp>
        <p:nvSpPr>
          <p:cNvPr id="114" name="Shape 31">
            <a:extLst>
              <a:ext uri="{FF2B5EF4-FFF2-40B4-BE49-F238E27FC236}">
                <a16:creationId xmlns:a16="http://schemas.microsoft.com/office/drawing/2014/main" id="{98D78174-EC4E-5460-1407-0FB890D6EF35}"/>
              </a:ext>
            </a:extLst>
          </p:cNvPr>
          <p:cNvSpPr/>
          <p:nvPr/>
        </p:nvSpPr>
        <p:spPr>
          <a:xfrm>
            <a:off x="2688025" y="4421582"/>
            <a:ext cx="1257300" cy="257859"/>
          </a:xfrm>
          <a:prstGeom prst="rect">
            <a:avLst/>
          </a:prstGeom>
          <a:noFill/>
          <a:ln w="12700">
            <a:solidFill>
              <a:srgbClr val="E2E8F0"/>
            </a:solidFill>
            <a:prstDash val="solid"/>
          </a:ln>
        </p:spPr>
        <p:txBody>
          <a:bodyPr/>
          <a:lstStyle/>
          <a:p>
            <a:endParaRPr lang="en-US"/>
          </a:p>
        </p:txBody>
      </p:sp>
      <p:sp>
        <p:nvSpPr>
          <p:cNvPr id="115" name="Shape 32">
            <a:extLst>
              <a:ext uri="{FF2B5EF4-FFF2-40B4-BE49-F238E27FC236}">
                <a16:creationId xmlns:a16="http://schemas.microsoft.com/office/drawing/2014/main" id="{E1FD42DA-31CC-9183-9288-C3BA8D2ADF8E}"/>
              </a:ext>
            </a:extLst>
          </p:cNvPr>
          <p:cNvSpPr/>
          <p:nvPr/>
        </p:nvSpPr>
        <p:spPr>
          <a:xfrm>
            <a:off x="4021220" y="4421583"/>
            <a:ext cx="1257300" cy="257858"/>
          </a:xfrm>
          <a:prstGeom prst="rect">
            <a:avLst/>
          </a:prstGeom>
          <a:noFill/>
          <a:ln w="12700">
            <a:solidFill>
              <a:srgbClr val="E2E8F0"/>
            </a:solidFill>
            <a:prstDash val="solid"/>
          </a:ln>
        </p:spPr>
        <p:txBody>
          <a:bodyPr/>
          <a:lstStyle/>
          <a:p>
            <a:endParaRPr lang="en-US"/>
          </a:p>
        </p:txBody>
      </p:sp>
      <p:sp>
        <p:nvSpPr>
          <p:cNvPr id="116" name="Shape 37">
            <a:extLst>
              <a:ext uri="{FF2B5EF4-FFF2-40B4-BE49-F238E27FC236}">
                <a16:creationId xmlns:a16="http://schemas.microsoft.com/office/drawing/2014/main" id="{447DA376-4B0A-DCE6-54D8-274C6A3971B7}"/>
              </a:ext>
            </a:extLst>
          </p:cNvPr>
          <p:cNvSpPr/>
          <p:nvPr/>
        </p:nvSpPr>
        <p:spPr>
          <a:xfrm>
            <a:off x="5355330" y="4421583"/>
            <a:ext cx="590702" cy="257858"/>
          </a:xfrm>
          <a:prstGeom prst="rect">
            <a:avLst/>
          </a:prstGeom>
          <a:noFill/>
          <a:ln w="12700">
            <a:solidFill>
              <a:srgbClr val="E2E8F0"/>
            </a:solidFill>
            <a:prstDash val="solid"/>
          </a:ln>
        </p:spPr>
        <p:txBody>
          <a:bodyPr/>
          <a:lstStyle/>
          <a:p>
            <a:endParaRPr lang="en-US"/>
          </a:p>
        </p:txBody>
      </p:sp>
      <p:sp>
        <p:nvSpPr>
          <p:cNvPr id="117" name="Text 30">
            <a:extLst>
              <a:ext uri="{FF2B5EF4-FFF2-40B4-BE49-F238E27FC236}">
                <a16:creationId xmlns:a16="http://schemas.microsoft.com/office/drawing/2014/main" id="{BA5B6330-AC1B-1BDD-A235-2F611EFA54BB}"/>
              </a:ext>
            </a:extLst>
          </p:cNvPr>
          <p:cNvSpPr txBox="1"/>
          <p:nvPr/>
        </p:nvSpPr>
        <p:spPr>
          <a:xfrm>
            <a:off x="905256" y="5514746"/>
            <a:ext cx="4981651" cy="170992"/>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18" name="Text 30">
            <a:extLst>
              <a:ext uri="{FF2B5EF4-FFF2-40B4-BE49-F238E27FC236}">
                <a16:creationId xmlns:a16="http://schemas.microsoft.com/office/drawing/2014/main" id="{F2A8E679-E331-3C8E-E3F7-739965EA26A0}"/>
              </a:ext>
            </a:extLst>
          </p:cNvPr>
          <p:cNvSpPr txBox="1"/>
          <p:nvPr/>
        </p:nvSpPr>
        <p:spPr>
          <a:xfrm>
            <a:off x="894818" y="5800954"/>
            <a:ext cx="4981651" cy="170992"/>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19" name="Text 30">
            <a:extLst>
              <a:ext uri="{FF2B5EF4-FFF2-40B4-BE49-F238E27FC236}">
                <a16:creationId xmlns:a16="http://schemas.microsoft.com/office/drawing/2014/main" id="{06190BB2-B893-78AF-FE3D-046B87F50922}"/>
              </a:ext>
            </a:extLst>
          </p:cNvPr>
          <p:cNvSpPr txBox="1"/>
          <p:nvPr/>
        </p:nvSpPr>
        <p:spPr>
          <a:xfrm>
            <a:off x="875995" y="6097221"/>
            <a:ext cx="4981651" cy="170992"/>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0" name="Text 30">
            <a:extLst>
              <a:ext uri="{FF2B5EF4-FFF2-40B4-BE49-F238E27FC236}">
                <a16:creationId xmlns:a16="http://schemas.microsoft.com/office/drawing/2014/main" id="{2F1AC817-D6A0-A904-429B-A5140FABC076}"/>
              </a:ext>
            </a:extLst>
          </p:cNvPr>
          <p:cNvSpPr txBox="1"/>
          <p:nvPr/>
        </p:nvSpPr>
        <p:spPr>
          <a:xfrm>
            <a:off x="662025" y="1486815"/>
            <a:ext cx="2414931" cy="170992"/>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1" name="Text 30">
            <a:extLst>
              <a:ext uri="{FF2B5EF4-FFF2-40B4-BE49-F238E27FC236}">
                <a16:creationId xmlns:a16="http://schemas.microsoft.com/office/drawing/2014/main" id="{C727F7C5-A125-03A3-1038-D7D51A9ED207}"/>
              </a:ext>
            </a:extLst>
          </p:cNvPr>
          <p:cNvSpPr txBox="1"/>
          <p:nvPr/>
        </p:nvSpPr>
        <p:spPr>
          <a:xfrm>
            <a:off x="657454" y="2190902"/>
            <a:ext cx="2414931" cy="170992"/>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2" name="Text 30">
            <a:extLst>
              <a:ext uri="{FF2B5EF4-FFF2-40B4-BE49-F238E27FC236}">
                <a16:creationId xmlns:a16="http://schemas.microsoft.com/office/drawing/2014/main" id="{0F3C1DF7-4B51-97C9-F3E8-03D812C43D6B}"/>
              </a:ext>
            </a:extLst>
          </p:cNvPr>
          <p:cNvSpPr txBox="1"/>
          <p:nvPr/>
        </p:nvSpPr>
        <p:spPr>
          <a:xfrm>
            <a:off x="3369563" y="2173899"/>
            <a:ext cx="2414931" cy="170992"/>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3" name="Text 30">
            <a:extLst>
              <a:ext uri="{FF2B5EF4-FFF2-40B4-BE49-F238E27FC236}">
                <a16:creationId xmlns:a16="http://schemas.microsoft.com/office/drawing/2014/main" id="{9F83DBF6-7B6F-5963-8A3C-ED18854E94BD}"/>
              </a:ext>
            </a:extLst>
          </p:cNvPr>
          <p:cNvSpPr txBox="1"/>
          <p:nvPr/>
        </p:nvSpPr>
        <p:spPr>
          <a:xfrm>
            <a:off x="3357677" y="1463679"/>
            <a:ext cx="2414931" cy="170992"/>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4" name="Text 30">
            <a:extLst>
              <a:ext uri="{FF2B5EF4-FFF2-40B4-BE49-F238E27FC236}">
                <a16:creationId xmlns:a16="http://schemas.microsoft.com/office/drawing/2014/main" id="{320921E2-2A42-6722-6234-D3120A74BEDD}"/>
              </a:ext>
            </a:extLst>
          </p:cNvPr>
          <p:cNvSpPr txBox="1"/>
          <p:nvPr/>
        </p:nvSpPr>
        <p:spPr>
          <a:xfrm>
            <a:off x="6420002" y="4702166"/>
            <a:ext cx="2414931" cy="170992"/>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5" name="Text 30">
            <a:extLst>
              <a:ext uri="{FF2B5EF4-FFF2-40B4-BE49-F238E27FC236}">
                <a16:creationId xmlns:a16="http://schemas.microsoft.com/office/drawing/2014/main" id="{6469767F-8D3A-A940-1F1F-14C742EAD5B4}"/>
              </a:ext>
            </a:extLst>
          </p:cNvPr>
          <p:cNvSpPr txBox="1"/>
          <p:nvPr/>
        </p:nvSpPr>
        <p:spPr>
          <a:xfrm>
            <a:off x="743255" y="3659066"/>
            <a:ext cx="1647901" cy="151238"/>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6" name="Text 30">
            <a:extLst>
              <a:ext uri="{FF2B5EF4-FFF2-40B4-BE49-F238E27FC236}">
                <a16:creationId xmlns:a16="http://schemas.microsoft.com/office/drawing/2014/main" id="{5D0100C9-0B3A-ED4F-2092-E524C01B63B2}"/>
              </a:ext>
            </a:extLst>
          </p:cNvPr>
          <p:cNvSpPr txBox="1"/>
          <p:nvPr/>
        </p:nvSpPr>
        <p:spPr>
          <a:xfrm>
            <a:off x="719557" y="4083612"/>
            <a:ext cx="1647901" cy="151238"/>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7" name="Text 30">
            <a:extLst>
              <a:ext uri="{FF2B5EF4-FFF2-40B4-BE49-F238E27FC236}">
                <a16:creationId xmlns:a16="http://schemas.microsoft.com/office/drawing/2014/main" id="{2C6BEDDF-DAB2-1D88-9B50-224CA8403755}"/>
              </a:ext>
            </a:extLst>
          </p:cNvPr>
          <p:cNvSpPr txBox="1"/>
          <p:nvPr/>
        </p:nvSpPr>
        <p:spPr>
          <a:xfrm>
            <a:off x="724205" y="4502253"/>
            <a:ext cx="1647901" cy="151238"/>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8" name="Text 30">
            <a:extLst>
              <a:ext uri="{FF2B5EF4-FFF2-40B4-BE49-F238E27FC236}">
                <a16:creationId xmlns:a16="http://schemas.microsoft.com/office/drawing/2014/main" id="{20DBD00D-8CAF-3FC8-2177-21E70598FEF6}"/>
              </a:ext>
            </a:extLst>
          </p:cNvPr>
          <p:cNvSpPr txBox="1"/>
          <p:nvPr/>
        </p:nvSpPr>
        <p:spPr>
          <a:xfrm>
            <a:off x="2732947" y="4478645"/>
            <a:ext cx="1128693" cy="131140"/>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29" name="Text 30">
            <a:extLst>
              <a:ext uri="{FF2B5EF4-FFF2-40B4-BE49-F238E27FC236}">
                <a16:creationId xmlns:a16="http://schemas.microsoft.com/office/drawing/2014/main" id="{559FD6E0-1219-39F9-18A8-55CAA1BA361B}"/>
              </a:ext>
            </a:extLst>
          </p:cNvPr>
          <p:cNvSpPr txBox="1"/>
          <p:nvPr/>
        </p:nvSpPr>
        <p:spPr>
          <a:xfrm>
            <a:off x="2753259" y="4116983"/>
            <a:ext cx="1128693" cy="131140"/>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30" name="Text 30">
            <a:extLst>
              <a:ext uri="{FF2B5EF4-FFF2-40B4-BE49-F238E27FC236}">
                <a16:creationId xmlns:a16="http://schemas.microsoft.com/office/drawing/2014/main" id="{D708D61A-BD13-6889-F756-9C9D3DFE3C04}"/>
              </a:ext>
            </a:extLst>
          </p:cNvPr>
          <p:cNvSpPr txBox="1"/>
          <p:nvPr/>
        </p:nvSpPr>
        <p:spPr>
          <a:xfrm>
            <a:off x="2732637" y="3687127"/>
            <a:ext cx="1128693" cy="131140"/>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31" name="Text 30">
            <a:extLst>
              <a:ext uri="{FF2B5EF4-FFF2-40B4-BE49-F238E27FC236}">
                <a16:creationId xmlns:a16="http://schemas.microsoft.com/office/drawing/2014/main" id="{8D6E6021-C8D2-39B0-EFE9-EFA73C0D2AC4}"/>
              </a:ext>
            </a:extLst>
          </p:cNvPr>
          <p:cNvSpPr txBox="1"/>
          <p:nvPr/>
        </p:nvSpPr>
        <p:spPr>
          <a:xfrm>
            <a:off x="4074405" y="3674735"/>
            <a:ext cx="1128693" cy="131140"/>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32" name="Text 30">
            <a:extLst>
              <a:ext uri="{FF2B5EF4-FFF2-40B4-BE49-F238E27FC236}">
                <a16:creationId xmlns:a16="http://schemas.microsoft.com/office/drawing/2014/main" id="{4CD19C2C-6F5B-5A51-7428-47608C8EB53A}"/>
              </a:ext>
            </a:extLst>
          </p:cNvPr>
          <p:cNvSpPr txBox="1"/>
          <p:nvPr/>
        </p:nvSpPr>
        <p:spPr>
          <a:xfrm>
            <a:off x="4073947" y="4119106"/>
            <a:ext cx="1128693" cy="131140"/>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33" name="Text 30">
            <a:extLst>
              <a:ext uri="{FF2B5EF4-FFF2-40B4-BE49-F238E27FC236}">
                <a16:creationId xmlns:a16="http://schemas.microsoft.com/office/drawing/2014/main" id="{869C849A-6108-90A6-1D78-5AF2CE74F9C8}"/>
              </a:ext>
            </a:extLst>
          </p:cNvPr>
          <p:cNvSpPr txBox="1"/>
          <p:nvPr/>
        </p:nvSpPr>
        <p:spPr>
          <a:xfrm>
            <a:off x="4073947" y="4517669"/>
            <a:ext cx="1128693" cy="131140"/>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34" name="Text 30">
            <a:extLst>
              <a:ext uri="{FF2B5EF4-FFF2-40B4-BE49-F238E27FC236}">
                <a16:creationId xmlns:a16="http://schemas.microsoft.com/office/drawing/2014/main" id="{32062E07-B0EB-4B0B-80E2-89D506962B53}"/>
              </a:ext>
            </a:extLst>
          </p:cNvPr>
          <p:cNvSpPr txBox="1"/>
          <p:nvPr/>
        </p:nvSpPr>
        <p:spPr>
          <a:xfrm>
            <a:off x="5405610" y="4489590"/>
            <a:ext cx="481298" cy="63208"/>
          </a:xfrm>
          <a:prstGeom prst="rect">
            <a:avLst/>
          </a:prstGeom>
          <a:noFill/>
          <a:ln/>
        </p:spPr>
        <p:txBody>
          <a:bodyPr wrap="square" lIns="0" tIns="0" rIns="0" bIns="0" rtlCol="0" anchor="ctr"/>
          <a:lstStyle/>
          <a:p>
            <a:pPr marL="0" indent="0" algn="l">
              <a:buNone/>
            </a:pPr>
            <a:r>
              <a:rPr lang="en-US" sz="1100" i="1">
                <a:solidFill>
                  <a:schemeClr val="bg2">
                    <a:lumMod val="50000"/>
                  </a:schemeClr>
                </a:solidFill>
              </a:rPr>
              <a:t>x%</a:t>
            </a:r>
          </a:p>
        </p:txBody>
      </p:sp>
      <p:sp>
        <p:nvSpPr>
          <p:cNvPr id="135" name="Text 30">
            <a:extLst>
              <a:ext uri="{FF2B5EF4-FFF2-40B4-BE49-F238E27FC236}">
                <a16:creationId xmlns:a16="http://schemas.microsoft.com/office/drawing/2014/main" id="{18C11751-95FE-2AA9-666B-842948D8FC85}"/>
              </a:ext>
            </a:extLst>
          </p:cNvPr>
          <p:cNvSpPr txBox="1"/>
          <p:nvPr/>
        </p:nvSpPr>
        <p:spPr>
          <a:xfrm>
            <a:off x="5436538" y="4095598"/>
            <a:ext cx="450370" cy="112470"/>
          </a:xfrm>
          <a:prstGeom prst="rect">
            <a:avLst/>
          </a:prstGeom>
          <a:noFill/>
          <a:ln/>
        </p:spPr>
        <p:txBody>
          <a:bodyPr wrap="square" lIns="0" tIns="0" rIns="0" bIns="0" rtlCol="0" anchor="ctr"/>
          <a:lstStyle/>
          <a:p>
            <a:pPr marL="0" indent="0" algn="l">
              <a:buNone/>
            </a:pPr>
            <a:r>
              <a:rPr lang="en-US" sz="1100" i="1">
                <a:solidFill>
                  <a:schemeClr val="bg2">
                    <a:lumMod val="50000"/>
                  </a:schemeClr>
                </a:solidFill>
              </a:rPr>
              <a:t>x%</a:t>
            </a:r>
          </a:p>
        </p:txBody>
      </p:sp>
      <p:sp>
        <p:nvSpPr>
          <p:cNvPr id="136" name="Text 30">
            <a:extLst>
              <a:ext uri="{FF2B5EF4-FFF2-40B4-BE49-F238E27FC236}">
                <a16:creationId xmlns:a16="http://schemas.microsoft.com/office/drawing/2014/main" id="{AA2DF359-8726-6100-5A06-0A1F8ED6B340}"/>
              </a:ext>
            </a:extLst>
          </p:cNvPr>
          <p:cNvSpPr txBox="1"/>
          <p:nvPr/>
        </p:nvSpPr>
        <p:spPr>
          <a:xfrm>
            <a:off x="5431416" y="3688821"/>
            <a:ext cx="455491" cy="159886"/>
          </a:xfrm>
          <a:prstGeom prst="rect">
            <a:avLst/>
          </a:prstGeom>
          <a:noFill/>
          <a:ln/>
        </p:spPr>
        <p:txBody>
          <a:bodyPr wrap="square" lIns="0" tIns="0" rIns="0" bIns="0" rtlCol="0" anchor="ctr"/>
          <a:lstStyle/>
          <a:p>
            <a:pPr marL="0" indent="0" algn="l">
              <a:buNone/>
            </a:pPr>
            <a:r>
              <a:rPr lang="en-US" sz="1100" i="1">
                <a:solidFill>
                  <a:schemeClr val="bg2">
                    <a:lumMod val="50000"/>
                  </a:schemeClr>
                </a:solidFill>
              </a:rPr>
              <a:t>x%</a:t>
            </a:r>
          </a:p>
        </p:txBody>
      </p:sp>
      <p:sp>
        <p:nvSpPr>
          <p:cNvPr id="137" name="Text 30">
            <a:extLst>
              <a:ext uri="{FF2B5EF4-FFF2-40B4-BE49-F238E27FC236}">
                <a16:creationId xmlns:a16="http://schemas.microsoft.com/office/drawing/2014/main" id="{287D3076-5934-993B-A689-589F21328F97}"/>
              </a:ext>
            </a:extLst>
          </p:cNvPr>
          <p:cNvSpPr txBox="1"/>
          <p:nvPr/>
        </p:nvSpPr>
        <p:spPr>
          <a:xfrm>
            <a:off x="6483401" y="2013002"/>
            <a:ext cx="1647901" cy="151238"/>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138" name="Text 30">
            <a:extLst>
              <a:ext uri="{FF2B5EF4-FFF2-40B4-BE49-F238E27FC236}">
                <a16:creationId xmlns:a16="http://schemas.microsoft.com/office/drawing/2014/main" id="{15FC0A03-B8FD-35DB-A5AD-3C80EA7BC582}"/>
              </a:ext>
            </a:extLst>
          </p:cNvPr>
          <p:cNvSpPr txBox="1"/>
          <p:nvPr/>
        </p:nvSpPr>
        <p:spPr>
          <a:xfrm>
            <a:off x="6430060" y="2422522"/>
            <a:ext cx="1647901" cy="151238"/>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8F9FA"/>
          </a:solidFill>
          <a:ln/>
        </p:spPr>
        <p:txBody>
          <a:bodyPr/>
          <a:lstStyle/>
          <a:p>
            <a:endParaRPr lang="en-US"/>
          </a:p>
        </p:txBody>
      </p:sp>
      <p:sp>
        <p:nvSpPr>
          <p:cNvPr id="3" name="Shape 1"/>
          <p:cNvSpPr/>
          <p:nvPr/>
        </p:nvSpPr>
        <p:spPr>
          <a:xfrm>
            <a:off x="0" y="0"/>
            <a:ext cx="12191695" cy="6858000"/>
          </a:xfrm>
          <a:prstGeom prst="rect">
            <a:avLst/>
          </a:prstGeom>
          <a:solidFill>
            <a:srgbClr val="FFFFFF"/>
          </a:solidFill>
          <a:ln/>
          <a:effectLst>
            <a:outerShdw blurRad="12700" dist="12700" dir="16200000" algn="bl" rotWithShape="0">
              <a:srgbClr val="000000">
                <a:alpha val="75000"/>
              </a:srgbClr>
            </a:outerShdw>
          </a:effectLst>
        </p:spPr>
        <p:txBody>
          <a:bodyPr/>
          <a:lstStyle/>
          <a:p>
            <a:endParaRPr lang="en-US"/>
          </a:p>
        </p:txBody>
      </p:sp>
      <p:sp>
        <p:nvSpPr>
          <p:cNvPr id="4" name="Shape 2"/>
          <p:cNvSpPr/>
          <p:nvPr/>
        </p:nvSpPr>
        <p:spPr>
          <a:xfrm>
            <a:off x="0" y="0"/>
            <a:ext cx="12191695" cy="75895"/>
          </a:xfrm>
          <a:prstGeom prst="rect">
            <a:avLst/>
          </a:prstGeom>
          <a:solidFill>
            <a:srgbClr val="002C77"/>
          </a:solidFill>
          <a:ln/>
        </p:spPr>
        <p:txBody>
          <a:bodyPr/>
          <a:lstStyle/>
          <a:p>
            <a:endParaRPr lang="en-US"/>
          </a:p>
        </p:txBody>
      </p:sp>
      <p:sp>
        <p:nvSpPr>
          <p:cNvPr id="5" name="Text 3"/>
          <p:cNvSpPr txBox="1"/>
          <p:nvPr/>
        </p:nvSpPr>
        <p:spPr>
          <a:xfrm>
            <a:off x="457200" y="314554"/>
            <a:ext cx="4877410" cy="352958"/>
          </a:xfrm>
          <a:prstGeom prst="rect">
            <a:avLst/>
          </a:prstGeom>
          <a:noFill/>
          <a:ln/>
        </p:spPr>
        <p:txBody>
          <a:bodyPr wrap="square" lIns="0" tIns="0" rIns="0" bIns="0" rtlCol="0" anchor="ctr"/>
          <a:lstStyle/>
          <a:p>
            <a:pPr marL="0" indent="0" algn="l">
              <a:buNone/>
            </a:pPr>
            <a:r>
              <a:rPr lang="en-US" sz="2300" b="1">
                <a:solidFill>
                  <a:srgbClr val="002C77"/>
                </a:solidFill>
                <a:latin typeface="Montserrat" pitchFamily="34" charset="0"/>
                <a:ea typeface="Montserrat" pitchFamily="34" charset="-122"/>
                <a:cs typeface="Montserrat" pitchFamily="34" charset="-120"/>
              </a:rPr>
              <a:t>Self-Assessment Tool Template</a:t>
            </a:r>
            <a:endParaRPr lang="en-US" sz="2300"/>
          </a:p>
        </p:txBody>
      </p:sp>
      <p:pic>
        <p:nvPicPr>
          <p:cNvPr id="6" name="Image 0" descr="https://page.gensparksite.com/slides_images/c77829ea3bd24ac393bbcd5b4a9761e7.png"/>
          <p:cNvPicPr>
            <a:picLocks noChangeAspect="1"/>
          </p:cNvPicPr>
          <p:nvPr/>
        </p:nvPicPr>
        <p:blipFill>
          <a:blip r:embed="rId3"/>
          <a:srcRect/>
          <a:stretch/>
        </p:blipFill>
        <p:spPr>
          <a:xfrm>
            <a:off x="11125505" y="190195"/>
            <a:ext cx="609905" cy="609905"/>
          </a:xfrm>
          <a:prstGeom prst="rect">
            <a:avLst/>
          </a:prstGeom>
        </p:spPr>
      </p:pic>
      <p:sp>
        <p:nvSpPr>
          <p:cNvPr id="7" name="Shape 4"/>
          <p:cNvSpPr/>
          <p:nvPr/>
        </p:nvSpPr>
        <p:spPr>
          <a:xfrm>
            <a:off x="457200" y="838505"/>
            <a:ext cx="761695" cy="38405"/>
          </a:xfrm>
          <a:prstGeom prst="rect">
            <a:avLst/>
          </a:prstGeom>
          <a:solidFill>
            <a:srgbClr val="002C77"/>
          </a:solidFill>
          <a:ln/>
        </p:spPr>
        <p:txBody>
          <a:bodyPr/>
          <a:lstStyle/>
          <a:p>
            <a:endParaRPr lang="en-US"/>
          </a:p>
        </p:txBody>
      </p:sp>
      <p:sp>
        <p:nvSpPr>
          <p:cNvPr id="8" name="Shape 5"/>
          <p:cNvSpPr/>
          <p:nvPr/>
        </p:nvSpPr>
        <p:spPr>
          <a:xfrm>
            <a:off x="457200" y="1028700"/>
            <a:ext cx="5562295" cy="2324405"/>
          </a:xfrm>
          <a:prstGeom prst="roundRect">
            <a:avLst>
              <a:gd name="adj" fmla="val 645"/>
            </a:avLst>
          </a:prstGeom>
          <a:solidFill>
            <a:srgbClr val="F0F4F8"/>
          </a:solidFill>
          <a:ln/>
        </p:spPr>
        <p:txBody>
          <a:bodyPr/>
          <a:lstStyle/>
          <a:p>
            <a:endParaRPr lang="en-US"/>
          </a:p>
        </p:txBody>
      </p:sp>
      <p:sp>
        <p:nvSpPr>
          <p:cNvPr id="9" name="Shape 6"/>
          <p:cNvSpPr/>
          <p:nvPr/>
        </p:nvSpPr>
        <p:spPr>
          <a:xfrm>
            <a:off x="457200" y="1028700"/>
            <a:ext cx="28346" cy="2324405"/>
          </a:xfrm>
          <a:prstGeom prst="rect">
            <a:avLst/>
          </a:prstGeom>
          <a:solidFill>
            <a:srgbClr val="002C77"/>
          </a:solidFill>
          <a:ln/>
        </p:spPr>
        <p:txBody>
          <a:bodyPr/>
          <a:lstStyle/>
          <a:p>
            <a:endParaRPr lang="en-US"/>
          </a:p>
        </p:txBody>
      </p:sp>
      <p:sp>
        <p:nvSpPr>
          <p:cNvPr id="10" name="Shape 7"/>
          <p:cNvSpPr/>
          <p:nvPr/>
        </p:nvSpPr>
        <p:spPr>
          <a:xfrm>
            <a:off x="457200" y="3467405"/>
            <a:ext cx="5562295" cy="1848002"/>
          </a:xfrm>
          <a:prstGeom prst="roundRect">
            <a:avLst>
              <a:gd name="adj" fmla="val 1020"/>
            </a:avLst>
          </a:prstGeom>
          <a:solidFill>
            <a:srgbClr val="F0F4F8"/>
          </a:solidFill>
          <a:ln/>
        </p:spPr>
        <p:txBody>
          <a:bodyPr/>
          <a:lstStyle/>
          <a:p>
            <a:endParaRPr lang="en-US"/>
          </a:p>
        </p:txBody>
      </p:sp>
      <p:sp>
        <p:nvSpPr>
          <p:cNvPr id="11" name="Shape 8"/>
          <p:cNvSpPr/>
          <p:nvPr/>
        </p:nvSpPr>
        <p:spPr>
          <a:xfrm>
            <a:off x="457200" y="3467405"/>
            <a:ext cx="28346" cy="1848002"/>
          </a:xfrm>
          <a:prstGeom prst="rect">
            <a:avLst/>
          </a:prstGeom>
          <a:solidFill>
            <a:srgbClr val="002C77"/>
          </a:solidFill>
          <a:ln/>
        </p:spPr>
        <p:txBody>
          <a:bodyPr/>
          <a:lstStyle/>
          <a:p>
            <a:endParaRPr lang="en-US"/>
          </a:p>
        </p:txBody>
      </p:sp>
      <p:sp>
        <p:nvSpPr>
          <p:cNvPr id="12" name="Shape 9"/>
          <p:cNvSpPr/>
          <p:nvPr/>
        </p:nvSpPr>
        <p:spPr>
          <a:xfrm>
            <a:off x="6172200" y="1028700"/>
            <a:ext cx="5562295" cy="1828800"/>
          </a:xfrm>
          <a:prstGeom prst="roundRect">
            <a:avLst>
              <a:gd name="adj" fmla="val 1042"/>
            </a:avLst>
          </a:prstGeom>
          <a:solidFill>
            <a:srgbClr val="F0F4F8"/>
          </a:solidFill>
          <a:ln/>
        </p:spPr>
        <p:txBody>
          <a:bodyPr/>
          <a:lstStyle/>
          <a:p>
            <a:endParaRPr lang="en-US"/>
          </a:p>
        </p:txBody>
      </p:sp>
      <p:sp>
        <p:nvSpPr>
          <p:cNvPr id="13" name="Shape 10"/>
          <p:cNvSpPr/>
          <p:nvPr/>
        </p:nvSpPr>
        <p:spPr>
          <a:xfrm>
            <a:off x="6172200" y="1028700"/>
            <a:ext cx="28346" cy="1828800"/>
          </a:xfrm>
          <a:prstGeom prst="rect">
            <a:avLst/>
          </a:prstGeom>
          <a:solidFill>
            <a:srgbClr val="002C77"/>
          </a:solidFill>
          <a:ln/>
        </p:spPr>
        <p:txBody>
          <a:bodyPr/>
          <a:lstStyle/>
          <a:p>
            <a:endParaRPr lang="en-US"/>
          </a:p>
        </p:txBody>
      </p:sp>
      <p:sp>
        <p:nvSpPr>
          <p:cNvPr id="14" name="Text 11"/>
          <p:cNvSpPr txBox="1"/>
          <p:nvPr/>
        </p:nvSpPr>
        <p:spPr>
          <a:xfrm>
            <a:off x="599846" y="1162202"/>
            <a:ext cx="2934310" cy="228600"/>
          </a:xfrm>
          <a:prstGeom prst="rect">
            <a:avLst/>
          </a:prstGeom>
          <a:noFill/>
          <a:ln/>
        </p:spPr>
        <p:txBody>
          <a:bodyPr wrap="square" lIns="0" tIns="0" rIns="0" bIns="0" rtlCol="0" anchor="ctr"/>
          <a:lstStyle/>
          <a:p>
            <a:pPr marL="0" indent="0" algn="l">
              <a:buNone/>
            </a:pPr>
            <a:r>
              <a:rPr lang="en-US" sz="1500" b="1">
                <a:solidFill>
                  <a:srgbClr val="002C77"/>
                </a:solidFill>
                <a:latin typeface="Roboto" pitchFamily="34" charset="0"/>
                <a:ea typeface="Roboto" pitchFamily="34" charset="-122"/>
                <a:cs typeface="Roboto" pitchFamily="34" charset="-120"/>
              </a:rPr>
              <a:t>Committee Effectiveness Survey</a:t>
            </a:r>
            <a:endParaRPr lang="en-US" sz="1500"/>
          </a:p>
        </p:txBody>
      </p:sp>
      <p:sp>
        <p:nvSpPr>
          <p:cNvPr id="15" name="Text 12"/>
          <p:cNvSpPr txBox="1"/>
          <p:nvPr/>
        </p:nvSpPr>
        <p:spPr>
          <a:xfrm>
            <a:off x="599846" y="3600907"/>
            <a:ext cx="2915107" cy="228600"/>
          </a:xfrm>
          <a:prstGeom prst="rect">
            <a:avLst/>
          </a:prstGeom>
          <a:noFill/>
          <a:ln/>
        </p:spPr>
        <p:txBody>
          <a:bodyPr wrap="square" lIns="0" tIns="0" rIns="0" bIns="0" rtlCol="0" anchor="ctr"/>
          <a:lstStyle/>
          <a:p>
            <a:pPr marL="0" indent="0" algn="l">
              <a:buNone/>
            </a:pPr>
            <a:r>
              <a:rPr lang="en-US" sz="1500" b="1">
                <a:solidFill>
                  <a:srgbClr val="002C77"/>
                </a:solidFill>
                <a:latin typeface="Roboto" pitchFamily="34" charset="0"/>
                <a:ea typeface="Roboto" pitchFamily="34" charset="-122"/>
                <a:cs typeface="Roboto" pitchFamily="34" charset="-120"/>
              </a:rPr>
              <a:t>Member Contribution Evaluation</a:t>
            </a:r>
            <a:endParaRPr lang="en-US" sz="1500"/>
          </a:p>
        </p:txBody>
      </p:sp>
      <p:sp>
        <p:nvSpPr>
          <p:cNvPr id="16" name="Text 13"/>
          <p:cNvSpPr txBox="1"/>
          <p:nvPr/>
        </p:nvSpPr>
        <p:spPr>
          <a:xfrm>
            <a:off x="6314846" y="1162202"/>
            <a:ext cx="2934310" cy="228600"/>
          </a:xfrm>
          <a:prstGeom prst="rect">
            <a:avLst/>
          </a:prstGeom>
          <a:noFill/>
          <a:ln/>
        </p:spPr>
        <p:txBody>
          <a:bodyPr wrap="square" lIns="0" tIns="0" rIns="0" bIns="0" rtlCol="0" anchor="ctr"/>
          <a:lstStyle/>
          <a:p>
            <a:pPr marL="0" indent="0" algn="l">
              <a:buNone/>
            </a:pPr>
            <a:r>
              <a:rPr lang="en-US" sz="1500" b="1">
                <a:solidFill>
                  <a:srgbClr val="002C77"/>
                </a:solidFill>
                <a:latin typeface="Roboto" pitchFamily="34" charset="0"/>
                <a:ea typeface="Roboto" pitchFamily="34" charset="-122"/>
                <a:cs typeface="Roboto" pitchFamily="34" charset="-120"/>
              </a:rPr>
              <a:t>Process Improvement Indicators</a:t>
            </a:r>
            <a:endParaRPr lang="en-US" sz="1500"/>
          </a:p>
        </p:txBody>
      </p:sp>
      <p:sp>
        <p:nvSpPr>
          <p:cNvPr id="17" name="Text 14"/>
          <p:cNvSpPr txBox="1"/>
          <p:nvPr/>
        </p:nvSpPr>
        <p:spPr>
          <a:xfrm>
            <a:off x="599846" y="1466699"/>
            <a:ext cx="3072438" cy="118872"/>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Rate overall effectiveness (1=Poor, 5=Excellent):</a:t>
            </a:r>
            <a:endParaRPr lang="en-US" sz="1100"/>
          </a:p>
        </p:txBody>
      </p:sp>
      <p:sp>
        <p:nvSpPr>
          <p:cNvPr id="18" name="Text 15"/>
          <p:cNvSpPr txBox="1"/>
          <p:nvPr/>
        </p:nvSpPr>
        <p:spPr>
          <a:xfrm>
            <a:off x="599846" y="1962302"/>
            <a:ext cx="1581912" cy="152705"/>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Most effective practices:</a:t>
            </a:r>
            <a:endParaRPr lang="en-US" sz="1100"/>
          </a:p>
        </p:txBody>
      </p:sp>
      <p:sp>
        <p:nvSpPr>
          <p:cNvPr id="19" name="Text 16"/>
          <p:cNvSpPr txBox="1"/>
          <p:nvPr/>
        </p:nvSpPr>
        <p:spPr>
          <a:xfrm>
            <a:off x="599846" y="2648102"/>
            <a:ext cx="1515161" cy="152705"/>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Areas for improvement:</a:t>
            </a:r>
            <a:endParaRPr lang="en-US" sz="1100"/>
          </a:p>
        </p:txBody>
      </p:sp>
      <p:sp>
        <p:nvSpPr>
          <p:cNvPr id="20" name="Shape 17"/>
          <p:cNvSpPr/>
          <p:nvPr/>
        </p:nvSpPr>
        <p:spPr>
          <a:xfrm>
            <a:off x="599846" y="1676095"/>
            <a:ext cx="190195" cy="190195"/>
          </a:xfrm>
          <a:prstGeom prst="ellipse">
            <a:avLst/>
          </a:prstGeom>
          <a:noFill/>
          <a:ln w="25400">
            <a:solidFill>
              <a:srgbClr val="002C77"/>
            </a:solidFill>
            <a:prstDash val="solid"/>
          </a:ln>
        </p:spPr>
        <p:txBody>
          <a:bodyPr/>
          <a:lstStyle/>
          <a:p>
            <a:endParaRPr lang="en-US"/>
          </a:p>
        </p:txBody>
      </p:sp>
      <p:sp>
        <p:nvSpPr>
          <p:cNvPr id="21" name="Shape 18"/>
          <p:cNvSpPr/>
          <p:nvPr/>
        </p:nvSpPr>
        <p:spPr>
          <a:xfrm>
            <a:off x="828446" y="1676095"/>
            <a:ext cx="190195" cy="190195"/>
          </a:xfrm>
          <a:prstGeom prst="ellipse">
            <a:avLst/>
          </a:prstGeom>
          <a:noFill/>
          <a:ln w="25400">
            <a:solidFill>
              <a:srgbClr val="002C77"/>
            </a:solidFill>
            <a:prstDash val="solid"/>
          </a:ln>
        </p:spPr>
        <p:txBody>
          <a:bodyPr/>
          <a:lstStyle/>
          <a:p>
            <a:endParaRPr lang="en-US"/>
          </a:p>
        </p:txBody>
      </p:sp>
      <p:sp>
        <p:nvSpPr>
          <p:cNvPr id="22" name="Shape 19"/>
          <p:cNvSpPr/>
          <p:nvPr/>
        </p:nvSpPr>
        <p:spPr>
          <a:xfrm>
            <a:off x="1057046" y="1676095"/>
            <a:ext cx="190195" cy="190195"/>
          </a:xfrm>
          <a:prstGeom prst="ellipse">
            <a:avLst/>
          </a:prstGeom>
          <a:noFill/>
          <a:ln w="25400">
            <a:solidFill>
              <a:srgbClr val="002C77"/>
            </a:solidFill>
            <a:prstDash val="solid"/>
          </a:ln>
        </p:spPr>
        <p:txBody>
          <a:bodyPr/>
          <a:lstStyle/>
          <a:p>
            <a:endParaRPr lang="en-US"/>
          </a:p>
        </p:txBody>
      </p:sp>
      <p:sp>
        <p:nvSpPr>
          <p:cNvPr id="23" name="Shape 20"/>
          <p:cNvSpPr/>
          <p:nvPr/>
        </p:nvSpPr>
        <p:spPr>
          <a:xfrm>
            <a:off x="1285646" y="1676095"/>
            <a:ext cx="190195" cy="190195"/>
          </a:xfrm>
          <a:prstGeom prst="ellipse">
            <a:avLst/>
          </a:prstGeom>
          <a:noFill/>
          <a:ln w="25400">
            <a:solidFill>
              <a:srgbClr val="002C77"/>
            </a:solidFill>
            <a:prstDash val="solid"/>
          </a:ln>
        </p:spPr>
        <p:txBody>
          <a:bodyPr/>
          <a:lstStyle/>
          <a:p>
            <a:endParaRPr lang="en-US"/>
          </a:p>
        </p:txBody>
      </p:sp>
      <p:sp>
        <p:nvSpPr>
          <p:cNvPr id="24" name="Shape 21"/>
          <p:cNvSpPr/>
          <p:nvPr/>
        </p:nvSpPr>
        <p:spPr>
          <a:xfrm>
            <a:off x="1514246" y="1676095"/>
            <a:ext cx="190195" cy="190195"/>
          </a:xfrm>
          <a:prstGeom prst="ellipse">
            <a:avLst/>
          </a:prstGeom>
          <a:noFill/>
          <a:ln w="25400">
            <a:solidFill>
              <a:srgbClr val="002C77"/>
            </a:solidFill>
            <a:prstDash val="solid"/>
          </a:ln>
        </p:spPr>
        <p:txBody>
          <a:bodyPr/>
          <a:lstStyle/>
          <a:p>
            <a:endParaRPr lang="en-US"/>
          </a:p>
        </p:txBody>
      </p:sp>
      <p:sp>
        <p:nvSpPr>
          <p:cNvPr id="25" name="Text 22"/>
          <p:cNvSpPr txBox="1"/>
          <p:nvPr/>
        </p:nvSpPr>
        <p:spPr>
          <a:xfrm>
            <a:off x="668426" y="1699870"/>
            <a:ext cx="133502"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1</a:t>
            </a:r>
            <a:endParaRPr lang="en-US" sz="800"/>
          </a:p>
        </p:txBody>
      </p:sp>
      <p:sp>
        <p:nvSpPr>
          <p:cNvPr id="26" name="Text 23"/>
          <p:cNvSpPr txBox="1"/>
          <p:nvPr/>
        </p:nvSpPr>
        <p:spPr>
          <a:xfrm>
            <a:off x="897026" y="1699870"/>
            <a:ext cx="133502"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2</a:t>
            </a:r>
            <a:endParaRPr lang="en-US" sz="800"/>
          </a:p>
        </p:txBody>
      </p:sp>
      <p:sp>
        <p:nvSpPr>
          <p:cNvPr id="27" name="Text 24"/>
          <p:cNvSpPr txBox="1"/>
          <p:nvPr/>
        </p:nvSpPr>
        <p:spPr>
          <a:xfrm>
            <a:off x="1125626" y="1699870"/>
            <a:ext cx="133502"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3</a:t>
            </a:r>
            <a:endParaRPr lang="en-US" sz="800"/>
          </a:p>
        </p:txBody>
      </p:sp>
      <p:sp>
        <p:nvSpPr>
          <p:cNvPr id="28" name="Text 25"/>
          <p:cNvSpPr txBox="1"/>
          <p:nvPr/>
        </p:nvSpPr>
        <p:spPr>
          <a:xfrm>
            <a:off x="1354226" y="1699870"/>
            <a:ext cx="133502"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4</a:t>
            </a:r>
            <a:endParaRPr lang="en-US" sz="800"/>
          </a:p>
        </p:txBody>
      </p:sp>
      <p:sp>
        <p:nvSpPr>
          <p:cNvPr id="29" name="Text 26"/>
          <p:cNvSpPr txBox="1"/>
          <p:nvPr/>
        </p:nvSpPr>
        <p:spPr>
          <a:xfrm>
            <a:off x="1582826" y="1699870"/>
            <a:ext cx="133502"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5</a:t>
            </a:r>
            <a:endParaRPr lang="en-US" sz="800"/>
          </a:p>
        </p:txBody>
      </p:sp>
      <p:sp>
        <p:nvSpPr>
          <p:cNvPr id="30" name="Shape 27"/>
          <p:cNvSpPr/>
          <p:nvPr/>
        </p:nvSpPr>
        <p:spPr>
          <a:xfrm>
            <a:off x="599846" y="2171700"/>
            <a:ext cx="5305349" cy="381305"/>
          </a:xfrm>
          <a:prstGeom prst="roundRect">
            <a:avLst>
              <a:gd name="adj" fmla="val 23981"/>
            </a:avLst>
          </a:prstGeom>
          <a:solidFill>
            <a:srgbClr val="FFFFFF">
              <a:alpha val="80000"/>
            </a:srgbClr>
          </a:solidFill>
          <a:ln w="12700">
            <a:solidFill>
              <a:srgbClr val="D1D5DB"/>
            </a:solidFill>
            <a:prstDash val="solid"/>
          </a:ln>
        </p:spPr>
        <p:txBody>
          <a:bodyPr/>
          <a:lstStyle/>
          <a:p>
            <a:endParaRPr lang="en-US"/>
          </a:p>
        </p:txBody>
      </p:sp>
      <p:sp>
        <p:nvSpPr>
          <p:cNvPr id="31" name="Shape 28"/>
          <p:cNvSpPr/>
          <p:nvPr/>
        </p:nvSpPr>
        <p:spPr>
          <a:xfrm>
            <a:off x="599846" y="2857500"/>
            <a:ext cx="5305349" cy="381305"/>
          </a:xfrm>
          <a:prstGeom prst="roundRect">
            <a:avLst>
              <a:gd name="adj" fmla="val 23981"/>
            </a:avLst>
          </a:prstGeom>
          <a:solidFill>
            <a:srgbClr val="FFFFFF">
              <a:alpha val="80000"/>
            </a:srgbClr>
          </a:solidFill>
          <a:ln w="12700">
            <a:solidFill>
              <a:srgbClr val="D1D5DB"/>
            </a:solidFill>
            <a:prstDash val="solid"/>
          </a:ln>
        </p:spPr>
        <p:txBody>
          <a:bodyPr/>
          <a:lstStyle/>
          <a:p>
            <a:endParaRPr lang="en-US"/>
          </a:p>
        </p:txBody>
      </p:sp>
      <p:sp>
        <p:nvSpPr>
          <p:cNvPr id="32" name="Text 29"/>
          <p:cNvSpPr txBox="1"/>
          <p:nvPr/>
        </p:nvSpPr>
        <p:spPr>
          <a:xfrm>
            <a:off x="685800" y="2227478"/>
            <a:ext cx="5143500" cy="264260"/>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33" name="Text 30"/>
          <p:cNvSpPr txBox="1"/>
          <p:nvPr/>
        </p:nvSpPr>
        <p:spPr>
          <a:xfrm>
            <a:off x="685800" y="2895904"/>
            <a:ext cx="5143500" cy="286208"/>
          </a:xfrm>
          <a:prstGeom prst="rect">
            <a:avLst/>
          </a:prstGeom>
          <a:noFill/>
          <a:ln/>
        </p:spPr>
        <p:txBody>
          <a:bodyPr wrap="square" lIns="0" tIns="0" rIns="0" bIns="0" rtlCol="0" anchor="ctr"/>
          <a:lstStyle/>
          <a:p>
            <a:pPr marL="0" indent="0" algn="l">
              <a:buNone/>
            </a:pPr>
            <a:r>
              <a:rPr lang="en-US" sz="1100" i="1">
                <a:solidFill>
                  <a:srgbClr val="6B7280"/>
                </a:solidFill>
                <a:latin typeface="Roboto" pitchFamily="34" charset="0"/>
                <a:ea typeface="Roboto" pitchFamily="34" charset="-122"/>
                <a:cs typeface="Roboto" pitchFamily="34" charset="-120"/>
              </a:rPr>
              <a:t>Click to add text</a:t>
            </a:r>
            <a:endParaRPr lang="en-US" sz="1100"/>
          </a:p>
        </p:txBody>
      </p:sp>
      <p:sp>
        <p:nvSpPr>
          <p:cNvPr id="34" name="Shape 31"/>
          <p:cNvSpPr/>
          <p:nvPr/>
        </p:nvSpPr>
        <p:spPr>
          <a:xfrm>
            <a:off x="599846" y="3886200"/>
            <a:ext cx="5305349" cy="267005"/>
          </a:xfrm>
          <a:prstGeom prst="rect">
            <a:avLst/>
          </a:prstGeom>
          <a:solidFill>
            <a:srgbClr val="F3F4F6"/>
          </a:solidFill>
          <a:ln/>
        </p:spPr>
        <p:txBody>
          <a:bodyPr/>
          <a:lstStyle/>
          <a:p>
            <a:endParaRPr lang="en-US"/>
          </a:p>
        </p:txBody>
      </p:sp>
      <p:sp>
        <p:nvSpPr>
          <p:cNvPr id="35" name="Text 32"/>
          <p:cNvSpPr txBox="1"/>
          <p:nvPr/>
        </p:nvSpPr>
        <p:spPr>
          <a:xfrm>
            <a:off x="638251" y="3943807"/>
            <a:ext cx="1000354" cy="152705"/>
          </a:xfrm>
          <a:prstGeom prst="rect">
            <a:avLst/>
          </a:prstGeom>
          <a:noFill/>
          <a:ln/>
        </p:spPr>
        <p:txBody>
          <a:bodyPr wrap="square" lIns="0" tIns="0" rIns="0" bIns="0" rtlCol="0" anchor="ctr"/>
          <a:lstStyle/>
          <a:p>
            <a:pPr marL="0" indent="0" algn="l">
              <a:buNone/>
            </a:pPr>
            <a:r>
              <a:rPr lang="en-US" sz="1100" b="1">
                <a:solidFill>
                  <a:srgbClr val="002C77"/>
                </a:solidFill>
                <a:latin typeface="Roboto" pitchFamily="34" charset="0"/>
                <a:ea typeface="Roboto" pitchFamily="34" charset="-122"/>
                <a:cs typeface="Roboto" pitchFamily="34" charset="-120"/>
              </a:rPr>
              <a:t>Member Name</a:t>
            </a:r>
            <a:endParaRPr lang="en-US" sz="1100"/>
          </a:p>
        </p:txBody>
      </p:sp>
      <p:sp>
        <p:nvSpPr>
          <p:cNvPr id="36" name="Text 33"/>
          <p:cNvSpPr txBox="1"/>
          <p:nvPr/>
        </p:nvSpPr>
        <p:spPr>
          <a:xfrm>
            <a:off x="3233318" y="3943807"/>
            <a:ext cx="381305" cy="152705"/>
          </a:xfrm>
          <a:prstGeom prst="rect">
            <a:avLst/>
          </a:prstGeom>
          <a:noFill/>
          <a:ln/>
        </p:spPr>
        <p:txBody>
          <a:bodyPr wrap="square" lIns="0" tIns="0" rIns="0" bIns="0" rtlCol="0" anchor="ctr"/>
          <a:lstStyle/>
          <a:p>
            <a:pPr marL="0" indent="0" algn="l">
              <a:buNone/>
            </a:pPr>
            <a:r>
              <a:rPr lang="en-US" sz="1100" b="1">
                <a:solidFill>
                  <a:srgbClr val="002C77"/>
                </a:solidFill>
                <a:latin typeface="Roboto" pitchFamily="34" charset="0"/>
                <a:ea typeface="Roboto" pitchFamily="34" charset="-122"/>
                <a:cs typeface="Roboto" pitchFamily="34" charset="-120"/>
              </a:rPr>
              <a:t>Role</a:t>
            </a:r>
            <a:endParaRPr lang="en-US" sz="1100"/>
          </a:p>
        </p:txBody>
      </p:sp>
      <p:sp>
        <p:nvSpPr>
          <p:cNvPr id="37" name="Text 34"/>
          <p:cNvSpPr txBox="1"/>
          <p:nvPr/>
        </p:nvSpPr>
        <p:spPr>
          <a:xfrm>
            <a:off x="4771026" y="3952309"/>
            <a:ext cx="495605" cy="152705"/>
          </a:xfrm>
          <a:prstGeom prst="rect">
            <a:avLst/>
          </a:prstGeom>
          <a:noFill/>
          <a:ln/>
        </p:spPr>
        <p:txBody>
          <a:bodyPr wrap="square" lIns="0" tIns="0" rIns="0" bIns="0" rtlCol="0" anchor="ctr"/>
          <a:lstStyle/>
          <a:p>
            <a:pPr marL="0" indent="0" algn="l">
              <a:buNone/>
            </a:pPr>
            <a:r>
              <a:rPr lang="en-US" sz="1100" b="1">
                <a:solidFill>
                  <a:srgbClr val="002C77"/>
                </a:solidFill>
                <a:latin typeface="Roboto" pitchFamily="34" charset="0"/>
                <a:ea typeface="Roboto" pitchFamily="34" charset="-122"/>
                <a:cs typeface="Roboto" pitchFamily="34" charset="-120"/>
              </a:rPr>
              <a:t>Rating</a:t>
            </a:r>
            <a:endParaRPr lang="en-US" sz="1100"/>
          </a:p>
        </p:txBody>
      </p:sp>
      <p:sp>
        <p:nvSpPr>
          <p:cNvPr id="38" name="Shape 35"/>
          <p:cNvSpPr/>
          <p:nvPr/>
        </p:nvSpPr>
        <p:spPr>
          <a:xfrm>
            <a:off x="599846" y="4534510"/>
            <a:ext cx="2600554" cy="9144"/>
          </a:xfrm>
          <a:prstGeom prst="rect">
            <a:avLst/>
          </a:prstGeom>
          <a:solidFill>
            <a:srgbClr val="F3F4F6"/>
          </a:solidFill>
          <a:ln/>
        </p:spPr>
        <p:txBody>
          <a:bodyPr/>
          <a:lstStyle/>
          <a:p>
            <a:endParaRPr lang="en-US"/>
          </a:p>
        </p:txBody>
      </p:sp>
      <p:sp>
        <p:nvSpPr>
          <p:cNvPr id="39" name="Shape 36"/>
          <p:cNvSpPr/>
          <p:nvPr/>
        </p:nvSpPr>
        <p:spPr>
          <a:xfrm>
            <a:off x="3194914" y="4534510"/>
            <a:ext cx="1067105" cy="9144"/>
          </a:xfrm>
          <a:prstGeom prst="rect">
            <a:avLst/>
          </a:prstGeom>
          <a:solidFill>
            <a:srgbClr val="F3F4F6"/>
          </a:solidFill>
          <a:ln/>
        </p:spPr>
        <p:txBody>
          <a:bodyPr/>
          <a:lstStyle/>
          <a:p>
            <a:endParaRPr lang="en-US"/>
          </a:p>
        </p:txBody>
      </p:sp>
      <p:sp>
        <p:nvSpPr>
          <p:cNvPr id="40" name="Shape 37"/>
          <p:cNvSpPr/>
          <p:nvPr/>
        </p:nvSpPr>
        <p:spPr>
          <a:xfrm>
            <a:off x="4262018" y="4534510"/>
            <a:ext cx="1647749" cy="9144"/>
          </a:xfrm>
          <a:prstGeom prst="rect">
            <a:avLst/>
          </a:prstGeom>
          <a:solidFill>
            <a:srgbClr val="F3F4F6"/>
          </a:solidFill>
          <a:ln/>
        </p:spPr>
        <p:txBody>
          <a:bodyPr/>
          <a:lstStyle/>
          <a:p>
            <a:endParaRPr lang="en-US"/>
          </a:p>
        </p:txBody>
      </p:sp>
      <p:sp>
        <p:nvSpPr>
          <p:cNvPr id="41" name="Shape 38"/>
          <p:cNvSpPr/>
          <p:nvPr/>
        </p:nvSpPr>
        <p:spPr>
          <a:xfrm>
            <a:off x="599846" y="4863694"/>
            <a:ext cx="2600554" cy="9144"/>
          </a:xfrm>
          <a:prstGeom prst="rect">
            <a:avLst/>
          </a:prstGeom>
          <a:solidFill>
            <a:srgbClr val="F3F4F6"/>
          </a:solidFill>
          <a:ln/>
        </p:spPr>
        <p:txBody>
          <a:bodyPr/>
          <a:lstStyle/>
          <a:p>
            <a:endParaRPr lang="en-US"/>
          </a:p>
        </p:txBody>
      </p:sp>
      <p:sp>
        <p:nvSpPr>
          <p:cNvPr id="42" name="Shape 39"/>
          <p:cNvSpPr/>
          <p:nvPr/>
        </p:nvSpPr>
        <p:spPr>
          <a:xfrm>
            <a:off x="3194914" y="4863694"/>
            <a:ext cx="1067105" cy="9144"/>
          </a:xfrm>
          <a:prstGeom prst="rect">
            <a:avLst/>
          </a:prstGeom>
          <a:solidFill>
            <a:srgbClr val="F3F4F6"/>
          </a:solidFill>
          <a:ln/>
        </p:spPr>
        <p:txBody>
          <a:bodyPr/>
          <a:lstStyle/>
          <a:p>
            <a:endParaRPr lang="en-US"/>
          </a:p>
        </p:txBody>
      </p:sp>
      <p:sp>
        <p:nvSpPr>
          <p:cNvPr id="43" name="Shape 40"/>
          <p:cNvSpPr/>
          <p:nvPr/>
        </p:nvSpPr>
        <p:spPr>
          <a:xfrm>
            <a:off x="4262018" y="4863694"/>
            <a:ext cx="1647749" cy="9144"/>
          </a:xfrm>
          <a:prstGeom prst="rect">
            <a:avLst/>
          </a:prstGeom>
          <a:solidFill>
            <a:srgbClr val="F3F4F6"/>
          </a:solidFill>
          <a:ln/>
        </p:spPr>
        <p:txBody>
          <a:bodyPr/>
          <a:lstStyle/>
          <a:p>
            <a:endParaRPr lang="en-US"/>
          </a:p>
        </p:txBody>
      </p:sp>
      <p:sp>
        <p:nvSpPr>
          <p:cNvPr id="44" name="Shape 41"/>
          <p:cNvSpPr/>
          <p:nvPr/>
        </p:nvSpPr>
        <p:spPr>
          <a:xfrm>
            <a:off x="638251" y="4219956"/>
            <a:ext cx="2523744" cy="247802"/>
          </a:xfrm>
          <a:prstGeom prst="roundRect">
            <a:avLst>
              <a:gd name="adj" fmla="val 56770"/>
            </a:avLst>
          </a:prstGeom>
          <a:solidFill>
            <a:srgbClr val="FFFFFF">
              <a:alpha val="80000"/>
            </a:srgbClr>
          </a:solidFill>
          <a:ln w="12700">
            <a:solidFill>
              <a:srgbClr val="D1D5DB"/>
            </a:solidFill>
            <a:prstDash val="solid"/>
          </a:ln>
        </p:spPr>
        <p:txBody>
          <a:bodyPr/>
          <a:lstStyle/>
          <a:p>
            <a:endParaRPr lang="en-US"/>
          </a:p>
        </p:txBody>
      </p:sp>
      <p:sp>
        <p:nvSpPr>
          <p:cNvPr id="45" name="Shape 42"/>
          <p:cNvSpPr/>
          <p:nvPr/>
        </p:nvSpPr>
        <p:spPr>
          <a:xfrm>
            <a:off x="3233318" y="4219956"/>
            <a:ext cx="1177747" cy="247802"/>
          </a:xfrm>
          <a:prstGeom prst="roundRect">
            <a:avLst>
              <a:gd name="adj" fmla="val 56770"/>
            </a:avLst>
          </a:prstGeom>
          <a:solidFill>
            <a:srgbClr val="FFFFFF">
              <a:alpha val="80000"/>
            </a:srgbClr>
          </a:solidFill>
          <a:ln w="12700">
            <a:solidFill>
              <a:srgbClr val="D1D5DB"/>
            </a:solidFill>
            <a:prstDash val="solid"/>
          </a:ln>
        </p:spPr>
        <p:txBody>
          <a:bodyPr/>
          <a:lstStyle/>
          <a:p>
            <a:endParaRPr lang="en-US"/>
          </a:p>
        </p:txBody>
      </p:sp>
      <p:sp>
        <p:nvSpPr>
          <p:cNvPr id="46" name="Shape 43"/>
          <p:cNvSpPr/>
          <p:nvPr/>
        </p:nvSpPr>
        <p:spPr>
          <a:xfrm>
            <a:off x="638251" y="4588181"/>
            <a:ext cx="2523744" cy="247802"/>
          </a:xfrm>
          <a:prstGeom prst="roundRect">
            <a:avLst>
              <a:gd name="adj" fmla="val 56770"/>
            </a:avLst>
          </a:prstGeom>
          <a:solidFill>
            <a:srgbClr val="FFFFFF">
              <a:alpha val="80000"/>
            </a:srgbClr>
          </a:solidFill>
          <a:ln w="12700">
            <a:solidFill>
              <a:srgbClr val="D1D5DB"/>
            </a:solidFill>
            <a:prstDash val="solid"/>
          </a:ln>
        </p:spPr>
        <p:txBody>
          <a:bodyPr/>
          <a:lstStyle/>
          <a:p>
            <a:endParaRPr lang="en-US"/>
          </a:p>
        </p:txBody>
      </p:sp>
      <p:sp>
        <p:nvSpPr>
          <p:cNvPr id="47" name="Shape 44"/>
          <p:cNvSpPr/>
          <p:nvPr/>
        </p:nvSpPr>
        <p:spPr>
          <a:xfrm>
            <a:off x="3233318" y="4588181"/>
            <a:ext cx="1177747" cy="247802"/>
          </a:xfrm>
          <a:prstGeom prst="roundRect">
            <a:avLst>
              <a:gd name="adj" fmla="val 56770"/>
            </a:avLst>
          </a:prstGeom>
          <a:solidFill>
            <a:srgbClr val="FFFFFF">
              <a:alpha val="80000"/>
            </a:srgbClr>
          </a:solidFill>
          <a:ln w="12700">
            <a:solidFill>
              <a:srgbClr val="D1D5DB"/>
            </a:solidFill>
            <a:prstDash val="solid"/>
          </a:ln>
        </p:spPr>
        <p:txBody>
          <a:bodyPr/>
          <a:lstStyle/>
          <a:p>
            <a:endParaRPr lang="en-US"/>
          </a:p>
        </p:txBody>
      </p:sp>
      <p:sp>
        <p:nvSpPr>
          <p:cNvPr id="48" name="Shape 45"/>
          <p:cNvSpPr/>
          <p:nvPr/>
        </p:nvSpPr>
        <p:spPr>
          <a:xfrm>
            <a:off x="638251" y="4959427"/>
            <a:ext cx="2523744" cy="247802"/>
          </a:xfrm>
          <a:prstGeom prst="roundRect">
            <a:avLst>
              <a:gd name="adj" fmla="val 56770"/>
            </a:avLst>
          </a:prstGeom>
          <a:solidFill>
            <a:srgbClr val="FFFFFF">
              <a:alpha val="80000"/>
            </a:srgbClr>
          </a:solidFill>
          <a:ln w="12700">
            <a:solidFill>
              <a:srgbClr val="D1D5DB"/>
            </a:solidFill>
            <a:prstDash val="solid"/>
          </a:ln>
        </p:spPr>
        <p:txBody>
          <a:bodyPr/>
          <a:lstStyle/>
          <a:p>
            <a:endParaRPr lang="en-US"/>
          </a:p>
        </p:txBody>
      </p:sp>
      <p:sp>
        <p:nvSpPr>
          <p:cNvPr id="49" name="Shape 46"/>
          <p:cNvSpPr/>
          <p:nvPr/>
        </p:nvSpPr>
        <p:spPr>
          <a:xfrm>
            <a:off x="3233318" y="4959427"/>
            <a:ext cx="1177747" cy="247802"/>
          </a:xfrm>
          <a:prstGeom prst="roundRect">
            <a:avLst>
              <a:gd name="adj" fmla="val 56770"/>
            </a:avLst>
          </a:prstGeom>
          <a:solidFill>
            <a:srgbClr val="FFFFFF">
              <a:alpha val="80000"/>
            </a:srgbClr>
          </a:solidFill>
          <a:ln w="12700">
            <a:solidFill>
              <a:srgbClr val="D1D5DB"/>
            </a:solidFill>
            <a:prstDash val="solid"/>
          </a:ln>
        </p:spPr>
        <p:txBody>
          <a:bodyPr/>
          <a:lstStyle/>
          <a:p>
            <a:endParaRPr lang="en-US"/>
          </a:p>
        </p:txBody>
      </p:sp>
      <p:sp>
        <p:nvSpPr>
          <p:cNvPr id="50" name="Text 47"/>
          <p:cNvSpPr txBox="1"/>
          <p:nvPr/>
        </p:nvSpPr>
        <p:spPr>
          <a:xfrm>
            <a:off x="685800" y="4276649"/>
            <a:ext cx="2378419" cy="94541"/>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Name</a:t>
            </a:r>
            <a:endParaRPr lang="en-US" sz="900"/>
          </a:p>
        </p:txBody>
      </p:sp>
      <p:sp>
        <p:nvSpPr>
          <p:cNvPr id="51" name="Text 48"/>
          <p:cNvSpPr txBox="1"/>
          <p:nvPr/>
        </p:nvSpPr>
        <p:spPr>
          <a:xfrm>
            <a:off x="3280866" y="4276648"/>
            <a:ext cx="1049793" cy="139903"/>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Role</a:t>
            </a:r>
            <a:endParaRPr lang="en-US" sz="900"/>
          </a:p>
        </p:txBody>
      </p:sp>
      <p:sp>
        <p:nvSpPr>
          <p:cNvPr id="52" name="Text 49"/>
          <p:cNvSpPr txBox="1"/>
          <p:nvPr/>
        </p:nvSpPr>
        <p:spPr>
          <a:xfrm>
            <a:off x="685800" y="4645788"/>
            <a:ext cx="2378419" cy="106707"/>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Name</a:t>
            </a:r>
            <a:endParaRPr lang="en-US" sz="900"/>
          </a:p>
        </p:txBody>
      </p:sp>
      <p:sp>
        <p:nvSpPr>
          <p:cNvPr id="53" name="Text 50"/>
          <p:cNvSpPr txBox="1"/>
          <p:nvPr/>
        </p:nvSpPr>
        <p:spPr>
          <a:xfrm>
            <a:off x="3280867" y="4645788"/>
            <a:ext cx="1051436" cy="131317"/>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Role</a:t>
            </a:r>
            <a:endParaRPr lang="en-US" sz="900"/>
          </a:p>
        </p:txBody>
      </p:sp>
      <p:sp>
        <p:nvSpPr>
          <p:cNvPr id="54" name="Text 51"/>
          <p:cNvSpPr txBox="1"/>
          <p:nvPr/>
        </p:nvSpPr>
        <p:spPr>
          <a:xfrm>
            <a:off x="685800" y="5017034"/>
            <a:ext cx="2378419" cy="141096"/>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Name</a:t>
            </a:r>
            <a:endParaRPr lang="en-US" sz="900"/>
          </a:p>
        </p:txBody>
      </p:sp>
      <p:sp>
        <p:nvSpPr>
          <p:cNvPr id="55" name="Text 52"/>
          <p:cNvSpPr txBox="1"/>
          <p:nvPr/>
        </p:nvSpPr>
        <p:spPr>
          <a:xfrm>
            <a:off x="3280867" y="5017033"/>
            <a:ext cx="1051436" cy="138989"/>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Role</a:t>
            </a:r>
            <a:endParaRPr lang="en-US" sz="900"/>
          </a:p>
        </p:txBody>
      </p:sp>
      <p:sp>
        <p:nvSpPr>
          <p:cNvPr id="56" name="Shape 53"/>
          <p:cNvSpPr/>
          <p:nvPr/>
        </p:nvSpPr>
        <p:spPr>
          <a:xfrm>
            <a:off x="4817059" y="4190695"/>
            <a:ext cx="152705" cy="152705"/>
          </a:xfrm>
          <a:prstGeom prst="ellipse">
            <a:avLst/>
          </a:prstGeom>
          <a:noFill/>
          <a:ln w="25400">
            <a:solidFill>
              <a:srgbClr val="002C77"/>
            </a:solidFill>
            <a:prstDash val="solid"/>
          </a:ln>
        </p:spPr>
        <p:txBody>
          <a:bodyPr/>
          <a:lstStyle/>
          <a:p>
            <a:endParaRPr lang="en-US"/>
          </a:p>
        </p:txBody>
      </p:sp>
      <p:sp>
        <p:nvSpPr>
          <p:cNvPr id="57" name="Shape 54"/>
          <p:cNvSpPr/>
          <p:nvPr/>
        </p:nvSpPr>
        <p:spPr>
          <a:xfrm>
            <a:off x="5229426" y="4195369"/>
            <a:ext cx="152705" cy="152705"/>
          </a:xfrm>
          <a:prstGeom prst="ellipse">
            <a:avLst/>
          </a:prstGeom>
          <a:noFill/>
          <a:ln w="25400">
            <a:solidFill>
              <a:srgbClr val="002C77"/>
            </a:solidFill>
            <a:prstDash val="solid"/>
          </a:ln>
        </p:spPr>
        <p:txBody>
          <a:bodyPr/>
          <a:lstStyle/>
          <a:p>
            <a:endParaRPr lang="en-US"/>
          </a:p>
        </p:txBody>
      </p:sp>
      <p:sp>
        <p:nvSpPr>
          <p:cNvPr id="58" name="Shape 55"/>
          <p:cNvSpPr/>
          <p:nvPr/>
        </p:nvSpPr>
        <p:spPr>
          <a:xfrm>
            <a:off x="5593386" y="4184650"/>
            <a:ext cx="152705" cy="152705"/>
          </a:xfrm>
          <a:prstGeom prst="ellipse">
            <a:avLst/>
          </a:prstGeom>
          <a:noFill/>
          <a:ln w="25400">
            <a:solidFill>
              <a:srgbClr val="002C77"/>
            </a:solidFill>
            <a:prstDash val="solid"/>
          </a:ln>
        </p:spPr>
        <p:txBody>
          <a:bodyPr/>
          <a:lstStyle/>
          <a:p>
            <a:endParaRPr lang="en-US"/>
          </a:p>
        </p:txBody>
      </p:sp>
      <p:sp>
        <p:nvSpPr>
          <p:cNvPr id="65" name="Text 62"/>
          <p:cNvSpPr txBox="1"/>
          <p:nvPr/>
        </p:nvSpPr>
        <p:spPr>
          <a:xfrm>
            <a:off x="4831232" y="4175760"/>
            <a:ext cx="124358" cy="191110"/>
          </a:xfrm>
          <a:prstGeom prst="rect">
            <a:avLst/>
          </a:prstGeom>
          <a:noFill/>
          <a:ln/>
        </p:spPr>
        <p:txBody>
          <a:bodyPr wrap="square" lIns="0" tIns="0" rIns="0" bIns="0" rtlCol="0" anchor="ctr"/>
          <a:lstStyle/>
          <a:p>
            <a:pPr marL="0" indent="0" algn="ctr">
              <a:buNone/>
            </a:pPr>
            <a:r>
              <a:rPr lang="en-US" sz="800">
                <a:solidFill>
                  <a:srgbClr val="002C77"/>
                </a:solidFill>
                <a:latin typeface="Roboto" pitchFamily="34" charset="0"/>
                <a:ea typeface="Roboto" pitchFamily="34" charset="-122"/>
                <a:cs typeface="Roboto" pitchFamily="34" charset="-120"/>
              </a:rPr>
              <a:t>E</a:t>
            </a:r>
            <a:endParaRPr lang="en-US" sz="800"/>
          </a:p>
        </p:txBody>
      </p:sp>
      <p:sp>
        <p:nvSpPr>
          <p:cNvPr id="66" name="Text 63"/>
          <p:cNvSpPr txBox="1"/>
          <p:nvPr/>
        </p:nvSpPr>
        <p:spPr>
          <a:xfrm>
            <a:off x="5233177" y="4180080"/>
            <a:ext cx="143561" cy="191110"/>
          </a:xfrm>
          <a:prstGeom prst="rect">
            <a:avLst/>
          </a:prstGeom>
          <a:noFill/>
          <a:ln/>
        </p:spPr>
        <p:txBody>
          <a:bodyPr wrap="square" lIns="0" tIns="0" rIns="0" bIns="0" rtlCol="0" anchor="ctr"/>
          <a:lstStyle/>
          <a:p>
            <a:pPr marL="0" indent="0" algn="ctr">
              <a:buNone/>
            </a:pPr>
            <a:r>
              <a:rPr lang="en-US" sz="800">
                <a:solidFill>
                  <a:srgbClr val="002C77"/>
                </a:solidFill>
                <a:latin typeface="Roboto" pitchFamily="34" charset="0"/>
                <a:ea typeface="Roboto" pitchFamily="34" charset="-122"/>
                <a:cs typeface="Roboto" pitchFamily="34" charset="-120"/>
              </a:rPr>
              <a:t>M</a:t>
            </a:r>
            <a:endParaRPr lang="en-US" sz="800"/>
          </a:p>
        </p:txBody>
      </p:sp>
      <p:sp>
        <p:nvSpPr>
          <p:cNvPr id="67" name="Text 64"/>
          <p:cNvSpPr txBox="1"/>
          <p:nvPr/>
        </p:nvSpPr>
        <p:spPr>
          <a:xfrm>
            <a:off x="5602987" y="4169920"/>
            <a:ext cx="133502" cy="191110"/>
          </a:xfrm>
          <a:prstGeom prst="rect">
            <a:avLst/>
          </a:prstGeom>
          <a:noFill/>
          <a:ln/>
        </p:spPr>
        <p:txBody>
          <a:bodyPr wrap="square" lIns="0" tIns="0" rIns="0" bIns="0" rtlCol="0" anchor="ctr"/>
          <a:lstStyle/>
          <a:p>
            <a:pPr marL="0" indent="0" algn="ctr">
              <a:buNone/>
            </a:pPr>
            <a:r>
              <a:rPr lang="en-US" sz="800">
                <a:solidFill>
                  <a:srgbClr val="002C77"/>
                </a:solidFill>
                <a:latin typeface="Roboto" pitchFamily="34" charset="0"/>
                <a:ea typeface="Roboto" pitchFamily="34" charset="-122"/>
                <a:cs typeface="Roboto" pitchFamily="34" charset="-120"/>
              </a:rPr>
              <a:t>N</a:t>
            </a:r>
            <a:endParaRPr lang="en-US" sz="800"/>
          </a:p>
        </p:txBody>
      </p:sp>
      <p:sp>
        <p:nvSpPr>
          <p:cNvPr id="74" name="Text 71"/>
          <p:cNvSpPr txBox="1"/>
          <p:nvPr/>
        </p:nvSpPr>
        <p:spPr>
          <a:xfrm>
            <a:off x="4696078" y="4401007"/>
            <a:ext cx="425475" cy="6309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Exceeds</a:t>
            </a:r>
            <a:endParaRPr lang="en-US" sz="800"/>
          </a:p>
        </p:txBody>
      </p:sp>
      <p:sp>
        <p:nvSpPr>
          <p:cNvPr id="75" name="Text 72"/>
          <p:cNvSpPr txBox="1"/>
          <p:nvPr/>
        </p:nvSpPr>
        <p:spPr>
          <a:xfrm>
            <a:off x="5150431" y="4404766"/>
            <a:ext cx="336855" cy="6309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Meets</a:t>
            </a:r>
            <a:endParaRPr lang="en-US" sz="800"/>
          </a:p>
        </p:txBody>
      </p:sp>
      <p:sp>
        <p:nvSpPr>
          <p:cNvPr id="76" name="Text 73"/>
          <p:cNvSpPr txBox="1"/>
          <p:nvPr/>
        </p:nvSpPr>
        <p:spPr>
          <a:xfrm>
            <a:off x="5486971" y="4396893"/>
            <a:ext cx="393116" cy="6309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Needs</a:t>
            </a:r>
            <a:endParaRPr lang="en-US" sz="800"/>
          </a:p>
        </p:txBody>
      </p:sp>
      <p:pic>
        <p:nvPicPr>
          <p:cNvPr id="77" name="Image 1" descr="preencoded.png"/>
          <p:cNvPicPr>
            <a:picLocks noChangeAspect="1"/>
          </p:cNvPicPr>
          <p:nvPr/>
        </p:nvPicPr>
        <p:blipFill>
          <a:blip r:embed="rId4"/>
          <a:srcRect/>
          <a:stretch/>
        </p:blipFill>
        <p:spPr>
          <a:xfrm>
            <a:off x="6314846" y="1466698"/>
            <a:ext cx="152705" cy="152705"/>
          </a:xfrm>
          <a:prstGeom prst="rect">
            <a:avLst/>
          </a:prstGeom>
        </p:spPr>
      </p:pic>
      <p:sp>
        <p:nvSpPr>
          <p:cNvPr id="78" name="Text 74"/>
          <p:cNvSpPr txBox="1"/>
          <p:nvPr/>
        </p:nvSpPr>
        <p:spPr>
          <a:xfrm>
            <a:off x="6505956" y="1466698"/>
            <a:ext cx="1209751" cy="152705"/>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Meeting Efficiency</a:t>
            </a:r>
            <a:endParaRPr lang="en-US" sz="1100"/>
          </a:p>
        </p:txBody>
      </p:sp>
      <p:sp>
        <p:nvSpPr>
          <p:cNvPr id="79" name="Text 75"/>
          <p:cNvSpPr txBox="1"/>
          <p:nvPr/>
        </p:nvSpPr>
        <p:spPr>
          <a:xfrm>
            <a:off x="6543446" y="1686154"/>
            <a:ext cx="972007" cy="133502"/>
          </a:xfrm>
          <a:prstGeom prst="rect">
            <a:avLst/>
          </a:prstGeom>
          <a:noFill/>
          <a:ln/>
        </p:spPr>
        <p:txBody>
          <a:bodyPr wrap="square" lIns="0" tIns="0" rIns="0" bIns="0" rtlCol="0" anchor="ctr"/>
          <a:lstStyle/>
          <a:p>
            <a:pPr marL="0" indent="0" algn="l">
              <a:buNone/>
            </a:pPr>
            <a:r>
              <a:rPr lang="en-US" sz="900">
                <a:solidFill>
                  <a:srgbClr val="4B5563"/>
                </a:solidFill>
                <a:latin typeface="Roboto" pitchFamily="34" charset="0"/>
                <a:ea typeface="Roboto" pitchFamily="34" charset="-122"/>
                <a:cs typeface="Roboto" pitchFamily="34" charset="-120"/>
              </a:rPr>
              <a:t>Meetings on time</a:t>
            </a:r>
            <a:endParaRPr lang="en-US" sz="900"/>
          </a:p>
        </p:txBody>
      </p:sp>
      <p:sp>
        <p:nvSpPr>
          <p:cNvPr id="80" name="Text 76"/>
          <p:cNvSpPr txBox="1"/>
          <p:nvPr/>
        </p:nvSpPr>
        <p:spPr>
          <a:xfrm>
            <a:off x="6543446" y="1876349"/>
            <a:ext cx="762610" cy="133502"/>
          </a:xfrm>
          <a:prstGeom prst="rect">
            <a:avLst/>
          </a:prstGeom>
          <a:noFill/>
          <a:ln/>
        </p:spPr>
        <p:txBody>
          <a:bodyPr wrap="square" lIns="0" tIns="0" rIns="0" bIns="0" rtlCol="0" anchor="ctr"/>
          <a:lstStyle/>
          <a:p>
            <a:pPr marL="0" indent="0" algn="l">
              <a:buNone/>
            </a:pPr>
            <a:r>
              <a:rPr lang="en-US" sz="900">
                <a:solidFill>
                  <a:srgbClr val="4B5563"/>
                </a:solidFill>
                <a:latin typeface="Roboto" pitchFamily="34" charset="0"/>
                <a:ea typeface="Roboto" pitchFamily="34" charset="-122"/>
                <a:cs typeface="Roboto" pitchFamily="34" charset="-120"/>
              </a:rPr>
              <a:t>Clear agenda</a:t>
            </a:r>
            <a:endParaRPr lang="en-US" sz="900"/>
          </a:p>
        </p:txBody>
      </p:sp>
      <p:sp>
        <p:nvSpPr>
          <p:cNvPr id="81" name="Shape 77"/>
          <p:cNvSpPr/>
          <p:nvPr/>
        </p:nvSpPr>
        <p:spPr>
          <a:xfrm>
            <a:off x="8015630" y="1676095"/>
            <a:ext cx="152705" cy="152705"/>
          </a:xfrm>
          <a:prstGeom prst="ellipse">
            <a:avLst/>
          </a:prstGeom>
          <a:noFill/>
          <a:ln w="25400">
            <a:solidFill>
              <a:srgbClr val="002C77"/>
            </a:solidFill>
            <a:prstDash val="solid"/>
          </a:ln>
        </p:spPr>
        <p:txBody>
          <a:bodyPr/>
          <a:lstStyle/>
          <a:p>
            <a:endParaRPr lang="en-US"/>
          </a:p>
        </p:txBody>
      </p:sp>
      <p:sp>
        <p:nvSpPr>
          <p:cNvPr id="82" name="Shape 78"/>
          <p:cNvSpPr/>
          <p:nvPr/>
        </p:nvSpPr>
        <p:spPr>
          <a:xfrm>
            <a:off x="8205826" y="1676095"/>
            <a:ext cx="152705" cy="152705"/>
          </a:xfrm>
          <a:prstGeom prst="ellipse">
            <a:avLst/>
          </a:prstGeom>
          <a:noFill/>
          <a:ln w="25400">
            <a:solidFill>
              <a:srgbClr val="002C77"/>
            </a:solidFill>
            <a:prstDash val="solid"/>
          </a:ln>
        </p:spPr>
        <p:txBody>
          <a:bodyPr/>
          <a:lstStyle/>
          <a:p>
            <a:endParaRPr lang="en-US"/>
          </a:p>
        </p:txBody>
      </p:sp>
      <p:sp>
        <p:nvSpPr>
          <p:cNvPr id="83" name="Shape 79"/>
          <p:cNvSpPr/>
          <p:nvPr/>
        </p:nvSpPr>
        <p:spPr>
          <a:xfrm>
            <a:off x="8396021" y="1676095"/>
            <a:ext cx="152705" cy="152705"/>
          </a:xfrm>
          <a:prstGeom prst="ellipse">
            <a:avLst/>
          </a:prstGeom>
          <a:noFill/>
          <a:ln w="25400">
            <a:solidFill>
              <a:srgbClr val="002C77"/>
            </a:solidFill>
            <a:prstDash val="solid"/>
          </a:ln>
        </p:spPr>
        <p:txBody>
          <a:bodyPr/>
          <a:lstStyle/>
          <a:p>
            <a:endParaRPr lang="en-US"/>
          </a:p>
        </p:txBody>
      </p:sp>
      <p:sp>
        <p:nvSpPr>
          <p:cNvPr id="84" name="Shape 80"/>
          <p:cNvSpPr/>
          <p:nvPr/>
        </p:nvSpPr>
        <p:spPr>
          <a:xfrm>
            <a:off x="8587130" y="1676095"/>
            <a:ext cx="152705" cy="152705"/>
          </a:xfrm>
          <a:prstGeom prst="ellipse">
            <a:avLst/>
          </a:prstGeom>
          <a:noFill/>
          <a:ln w="25400">
            <a:solidFill>
              <a:srgbClr val="002C77"/>
            </a:solidFill>
            <a:prstDash val="solid"/>
          </a:ln>
        </p:spPr>
        <p:txBody>
          <a:bodyPr/>
          <a:lstStyle/>
          <a:p>
            <a:endParaRPr lang="en-US"/>
          </a:p>
        </p:txBody>
      </p:sp>
      <p:sp>
        <p:nvSpPr>
          <p:cNvPr id="85" name="Shape 81"/>
          <p:cNvSpPr/>
          <p:nvPr/>
        </p:nvSpPr>
        <p:spPr>
          <a:xfrm>
            <a:off x="8777326" y="1676095"/>
            <a:ext cx="152705" cy="152705"/>
          </a:xfrm>
          <a:prstGeom prst="ellipse">
            <a:avLst/>
          </a:prstGeom>
          <a:noFill/>
          <a:ln w="25400">
            <a:solidFill>
              <a:srgbClr val="002C77"/>
            </a:solidFill>
            <a:prstDash val="solid"/>
          </a:ln>
        </p:spPr>
        <p:txBody>
          <a:bodyPr/>
          <a:lstStyle/>
          <a:p>
            <a:endParaRPr lang="en-US"/>
          </a:p>
        </p:txBody>
      </p:sp>
      <p:sp>
        <p:nvSpPr>
          <p:cNvPr id="86" name="Shape 82"/>
          <p:cNvSpPr/>
          <p:nvPr/>
        </p:nvSpPr>
        <p:spPr>
          <a:xfrm>
            <a:off x="8015630" y="1867205"/>
            <a:ext cx="152705" cy="152705"/>
          </a:xfrm>
          <a:prstGeom prst="ellipse">
            <a:avLst/>
          </a:prstGeom>
          <a:noFill/>
          <a:ln w="25400">
            <a:solidFill>
              <a:srgbClr val="002C77"/>
            </a:solidFill>
            <a:prstDash val="solid"/>
          </a:ln>
        </p:spPr>
        <p:txBody>
          <a:bodyPr/>
          <a:lstStyle/>
          <a:p>
            <a:endParaRPr lang="en-US"/>
          </a:p>
        </p:txBody>
      </p:sp>
      <p:sp>
        <p:nvSpPr>
          <p:cNvPr id="87" name="Shape 83"/>
          <p:cNvSpPr/>
          <p:nvPr/>
        </p:nvSpPr>
        <p:spPr>
          <a:xfrm>
            <a:off x="8205826" y="1867205"/>
            <a:ext cx="152705" cy="152705"/>
          </a:xfrm>
          <a:prstGeom prst="ellipse">
            <a:avLst/>
          </a:prstGeom>
          <a:noFill/>
          <a:ln w="25400">
            <a:solidFill>
              <a:srgbClr val="002C77"/>
            </a:solidFill>
            <a:prstDash val="solid"/>
          </a:ln>
        </p:spPr>
        <p:txBody>
          <a:bodyPr/>
          <a:lstStyle/>
          <a:p>
            <a:endParaRPr lang="en-US"/>
          </a:p>
        </p:txBody>
      </p:sp>
      <p:sp>
        <p:nvSpPr>
          <p:cNvPr id="88" name="Shape 84"/>
          <p:cNvSpPr/>
          <p:nvPr/>
        </p:nvSpPr>
        <p:spPr>
          <a:xfrm>
            <a:off x="8396021" y="1867205"/>
            <a:ext cx="152705" cy="152705"/>
          </a:xfrm>
          <a:prstGeom prst="ellipse">
            <a:avLst/>
          </a:prstGeom>
          <a:noFill/>
          <a:ln w="25400">
            <a:solidFill>
              <a:srgbClr val="002C77"/>
            </a:solidFill>
            <a:prstDash val="solid"/>
          </a:ln>
        </p:spPr>
        <p:txBody>
          <a:bodyPr/>
          <a:lstStyle/>
          <a:p>
            <a:endParaRPr lang="en-US"/>
          </a:p>
        </p:txBody>
      </p:sp>
      <p:sp>
        <p:nvSpPr>
          <p:cNvPr id="89" name="Shape 85"/>
          <p:cNvSpPr/>
          <p:nvPr/>
        </p:nvSpPr>
        <p:spPr>
          <a:xfrm>
            <a:off x="8587130" y="1867205"/>
            <a:ext cx="152705" cy="152705"/>
          </a:xfrm>
          <a:prstGeom prst="ellipse">
            <a:avLst/>
          </a:prstGeom>
          <a:noFill/>
          <a:ln w="25400">
            <a:solidFill>
              <a:srgbClr val="002C77"/>
            </a:solidFill>
            <a:prstDash val="solid"/>
          </a:ln>
        </p:spPr>
        <p:txBody>
          <a:bodyPr/>
          <a:lstStyle/>
          <a:p>
            <a:endParaRPr lang="en-US"/>
          </a:p>
        </p:txBody>
      </p:sp>
      <p:sp>
        <p:nvSpPr>
          <p:cNvPr id="90" name="Shape 86"/>
          <p:cNvSpPr/>
          <p:nvPr/>
        </p:nvSpPr>
        <p:spPr>
          <a:xfrm>
            <a:off x="8777326" y="1867205"/>
            <a:ext cx="152705" cy="152705"/>
          </a:xfrm>
          <a:prstGeom prst="ellipse">
            <a:avLst/>
          </a:prstGeom>
          <a:noFill/>
          <a:ln w="25400">
            <a:solidFill>
              <a:srgbClr val="002C77"/>
            </a:solidFill>
            <a:prstDash val="solid"/>
          </a:ln>
        </p:spPr>
        <p:txBody>
          <a:bodyPr/>
          <a:lstStyle/>
          <a:p>
            <a:endParaRPr lang="en-US"/>
          </a:p>
        </p:txBody>
      </p:sp>
      <p:sp>
        <p:nvSpPr>
          <p:cNvPr id="91" name="Text 87"/>
          <p:cNvSpPr txBox="1"/>
          <p:nvPr/>
        </p:nvSpPr>
        <p:spPr>
          <a:xfrm>
            <a:off x="8069580" y="1695298"/>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1</a:t>
            </a:r>
            <a:endParaRPr lang="en-US" sz="800"/>
          </a:p>
        </p:txBody>
      </p:sp>
      <p:sp>
        <p:nvSpPr>
          <p:cNvPr id="92" name="Text 88"/>
          <p:cNvSpPr txBox="1"/>
          <p:nvPr/>
        </p:nvSpPr>
        <p:spPr>
          <a:xfrm>
            <a:off x="8260690" y="1695298"/>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2</a:t>
            </a:r>
            <a:endParaRPr lang="en-US" sz="800"/>
          </a:p>
        </p:txBody>
      </p:sp>
      <p:sp>
        <p:nvSpPr>
          <p:cNvPr id="93" name="Text 89"/>
          <p:cNvSpPr txBox="1"/>
          <p:nvPr/>
        </p:nvSpPr>
        <p:spPr>
          <a:xfrm>
            <a:off x="8450885" y="1695298"/>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3</a:t>
            </a:r>
            <a:endParaRPr lang="en-US" sz="800"/>
          </a:p>
        </p:txBody>
      </p:sp>
      <p:sp>
        <p:nvSpPr>
          <p:cNvPr id="94" name="Text 90"/>
          <p:cNvSpPr txBox="1"/>
          <p:nvPr/>
        </p:nvSpPr>
        <p:spPr>
          <a:xfrm>
            <a:off x="8641080" y="1695298"/>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4</a:t>
            </a:r>
            <a:endParaRPr lang="en-US" sz="800"/>
          </a:p>
        </p:txBody>
      </p:sp>
      <p:sp>
        <p:nvSpPr>
          <p:cNvPr id="95" name="Text 91"/>
          <p:cNvSpPr txBox="1"/>
          <p:nvPr/>
        </p:nvSpPr>
        <p:spPr>
          <a:xfrm>
            <a:off x="8832190" y="1695298"/>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5</a:t>
            </a:r>
            <a:endParaRPr lang="en-US" sz="800"/>
          </a:p>
        </p:txBody>
      </p:sp>
      <p:sp>
        <p:nvSpPr>
          <p:cNvPr id="96" name="Text 92"/>
          <p:cNvSpPr txBox="1"/>
          <p:nvPr/>
        </p:nvSpPr>
        <p:spPr>
          <a:xfrm>
            <a:off x="8069580"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1</a:t>
            </a:r>
            <a:endParaRPr lang="en-US" sz="800"/>
          </a:p>
        </p:txBody>
      </p:sp>
      <p:sp>
        <p:nvSpPr>
          <p:cNvPr id="97" name="Text 93"/>
          <p:cNvSpPr txBox="1"/>
          <p:nvPr/>
        </p:nvSpPr>
        <p:spPr>
          <a:xfrm>
            <a:off x="8260690"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2</a:t>
            </a:r>
            <a:endParaRPr lang="en-US" sz="800"/>
          </a:p>
        </p:txBody>
      </p:sp>
      <p:sp>
        <p:nvSpPr>
          <p:cNvPr id="98" name="Text 94"/>
          <p:cNvSpPr txBox="1"/>
          <p:nvPr/>
        </p:nvSpPr>
        <p:spPr>
          <a:xfrm>
            <a:off x="8450885"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3</a:t>
            </a:r>
            <a:endParaRPr lang="en-US" sz="800"/>
          </a:p>
        </p:txBody>
      </p:sp>
      <p:sp>
        <p:nvSpPr>
          <p:cNvPr id="99" name="Text 95"/>
          <p:cNvSpPr txBox="1"/>
          <p:nvPr/>
        </p:nvSpPr>
        <p:spPr>
          <a:xfrm>
            <a:off x="8641080"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4</a:t>
            </a:r>
            <a:endParaRPr lang="en-US" sz="800"/>
          </a:p>
        </p:txBody>
      </p:sp>
      <p:sp>
        <p:nvSpPr>
          <p:cNvPr id="100" name="Text 96"/>
          <p:cNvSpPr txBox="1"/>
          <p:nvPr/>
        </p:nvSpPr>
        <p:spPr>
          <a:xfrm>
            <a:off x="8832190"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5</a:t>
            </a:r>
            <a:endParaRPr lang="en-US" sz="800"/>
          </a:p>
        </p:txBody>
      </p:sp>
      <p:pic>
        <p:nvPicPr>
          <p:cNvPr id="101" name="Image 2" descr="preencoded.png"/>
          <p:cNvPicPr>
            <a:picLocks noChangeAspect="1"/>
          </p:cNvPicPr>
          <p:nvPr/>
        </p:nvPicPr>
        <p:blipFill>
          <a:blip r:embed="rId5"/>
          <a:srcRect t="-180" b="-180"/>
          <a:stretch/>
        </p:blipFill>
        <p:spPr>
          <a:xfrm>
            <a:off x="9005926" y="1466698"/>
            <a:ext cx="190195" cy="152705"/>
          </a:xfrm>
          <a:prstGeom prst="rect">
            <a:avLst/>
          </a:prstGeom>
        </p:spPr>
      </p:pic>
      <p:sp>
        <p:nvSpPr>
          <p:cNvPr id="102" name="Shape 97"/>
          <p:cNvSpPr/>
          <p:nvPr/>
        </p:nvSpPr>
        <p:spPr>
          <a:xfrm>
            <a:off x="6172200" y="2971800"/>
            <a:ext cx="5562295" cy="2952598"/>
          </a:xfrm>
          <a:prstGeom prst="roundRect">
            <a:avLst>
              <a:gd name="adj" fmla="val 400"/>
            </a:avLst>
          </a:prstGeom>
          <a:solidFill>
            <a:srgbClr val="F0F4F8"/>
          </a:solidFill>
          <a:ln/>
        </p:spPr>
        <p:txBody>
          <a:bodyPr/>
          <a:lstStyle/>
          <a:p>
            <a:endParaRPr lang="en-US"/>
          </a:p>
        </p:txBody>
      </p:sp>
      <p:sp>
        <p:nvSpPr>
          <p:cNvPr id="103" name="Shape 98"/>
          <p:cNvSpPr/>
          <p:nvPr/>
        </p:nvSpPr>
        <p:spPr>
          <a:xfrm>
            <a:off x="6172200" y="2971800"/>
            <a:ext cx="28346" cy="2952598"/>
          </a:xfrm>
          <a:prstGeom prst="rect">
            <a:avLst/>
          </a:prstGeom>
          <a:solidFill>
            <a:srgbClr val="002C77"/>
          </a:solidFill>
          <a:ln/>
        </p:spPr>
        <p:txBody>
          <a:bodyPr/>
          <a:lstStyle/>
          <a:p>
            <a:endParaRPr lang="en-US"/>
          </a:p>
        </p:txBody>
      </p:sp>
      <p:sp>
        <p:nvSpPr>
          <p:cNvPr id="104" name="Text 99"/>
          <p:cNvSpPr txBox="1"/>
          <p:nvPr/>
        </p:nvSpPr>
        <p:spPr>
          <a:xfrm>
            <a:off x="6314846" y="3105302"/>
            <a:ext cx="2514600" cy="228600"/>
          </a:xfrm>
          <a:prstGeom prst="rect">
            <a:avLst/>
          </a:prstGeom>
          <a:noFill/>
          <a:ln/>
        </p:spPr>
        <p:txBody>
          <a:bodyPr wrap="square" lIns="0" tIns="0" rIns="0" bIns="0" rtlCol="0" anchor="ctr"/>
          <a:lstStyle/>
          <a:p>
            <a:pPr marL="0" indent="0" algn="l">
              <a:buNone/>
            </a:pPr>
            <a:r>
              <a:rPr lang="en-US" sz="1500" b="1">
                <a:solidFill>
                  <a:srgbClr val="002C77"/>
                </a:solidFill>
                <a:latin typeface="Roboto" pitchFamily="34" charset="0"/>
                <a:ea typeface="Roboto" pitchFamily="34" charset="-122"/>
                <a:cs typeface="Roboto" pitchFamily="34" charset="-120"/>
              </a:rPr>
              <a:t>Impact Measurement Guide</a:t>
            </a:r>
            <a:endParaRPr lang="en-US" sz="1500"/>
          </a:p>
        </p:txBody>
      </p:sp>
      <p:sp>
        <p:nvSpPr>
          <p:cNvPr id="105" name="Text 100"/>
          <p:cNvSpPr txBox="1"/>
          <p:nvPr/>
        </p:nvSpPr>
        <p:spPr>
          <a:xfrm>
            <a:off x="6314846" y="2152498"/>
            <a:ext cx="2181758" cy="152705"/>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Suggested process improvements:</a:t>
            </a:r>
            <a:endParaRPr lang="en-US" sz="1100"/>
          </a:p>
        </p:txBody>
      </p:sp>
      <p:sp>
        <p:nvSpPr>
          <p:cNvPr id="106" name="Text 101"/>
          <p:cNvSpPr txBox="1"/>
          <p:nvPr/>
        </p:nvSpPr>
        <p:spPr>
          <a:xfrm>
            <a:off x="9234526" y="1466698"/>
            <a:ext cx="1019556" cy="152705"/>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Documentation</a:t>
            </a:r>
            <a:endParaRPr lang="en-US" sz="1100"/>
          </a:p>
        </p:txBody>
      </p:sp>
      <p:sp>
        <p:nvSpPr>
          <p:cNvPr id="107" name="Text 102"/>
          <p:cNvSpPr txBox="1"/>
          <p:nvPr/>
        </p:nvSpPr>
        <p:spPr>
          <a:xfrm>
            <a:off x="9234526" y="1686154"/>
            <a:ext cx="667512" cy="133502"/>
          </a:xfrm>
          <a:prstGeom prst="rect">
            <a:avLst/>
          </a:prstGeom>
          <a:noFill/>
          <a:ln/>
        </p:spPr>
        <p:txBody>
          <a:bodyPr wrap="square" lIns="0" tIns="0" rIns="0" bIns="0" rtlCol="0" anchor="ctr"/>
          <a:lstStyle/>
          <a:p>
            <a:pPr marL="0" indent="0" algn="l">
              <a:buNone/>
            </a:pPr>
            <a:r>
              <a:rPr lang="en-US" sz="900">
                <a:solidFill>
                  <a:srgbClr val="4B5563"/>
                </a:solidFill>
                <a:latin typeface="Roboto" pitchFamily="34" charset="0"/>
                <a:ea typeface="Roboto" pitchFamily="34" charset="-122"/>
                <a:cs typeface="Roboto" pitchFamily="34" charset="-120"/>
              </a:rPr>
              <a:t>Clear notes</a:t>
            </a:r>
            <a:endParaRPr lang="en-US" sz="900"/>
          </a:p>
        </p:txBody>
      </p:sp>
      <p:sp>
        <p:nvSpPr>
          <p:cNvPr id="108" name="Text 103"/>
          <p:cNvSpPr txBox="1"/>
          <p:nvPr/>
        </p:nvSpPr>
        <p:spPr>
          <a:xfrm>
            <a:off x="9234526" y="1876349"/>
            <a:ext cx="1223924" cy="133502"/>
          </a:xfrm>
          <a:prstGeom prst="rect">
            <a:avLst/>
          </a:prstGeom>
          <a:noFill/>
          <a:ln/>
        </p:spPr>
        <p:txBody>
          <a:bodyPr wrap="square" lIns="0" tIns="0" rIns="0" bIns="0" rtlCol="0" anchor="ctr"/>
          <a:lstStyle/>
          <a:p>
            <a:pPr marL="0" indent="0" algn="l">
              <a:buNone/>
            </a:pPr>
            <a:r>
              <a:rPr lang="en-US" sz="900">
                <a:solidFill>
                  <a:srgbClr val="4B5563"/>
                </a:solidFill>
                <a:latin typeface="Roboto" pitchFamily="34" charset="0"/>
                <a:ea typeface="Roboto" pitchFamily="34" charset="-122"/>
                <a:cs typeface="Roboto" pitchFamily="34" charset="-120"/>
              </a:rPr>
              <a:t>Timely communication</a:t>
            </a:r>
            <a:endParaRPr lang="en-US" sz="900"/>
          </a:p>
        </p:txBody>
      </p:sp>
      <p:sp>
        <p:nvSpPr>
          <p:cNvPr id="109" name="Shape 104"/>
          <p:cNvSpPr/>
          <p:nvPr/>
        </p:nvSpPr>
        <p:spPr>
          <a:xfrm>
            <a:off x="10705795" y="1676095"/>
            <a:ext cx="152705" cy="152705"/>
          </a:xfrm>
          <a:prstGeom prst="ellipse">
            <a:avLst/>
          </a:prstGeom>
          <a:noFill/>
          <a:ln w="25400">
            <a:solidFill>
              <a:srgbClr val="002C77"/>
            </a:solidFill>
            <a:prstDash val="solid"/>
          </a:ln>
        </p:spPr>
        <p:txBody>
          <a:bodyPr/>
          <a:lstStyle/>
          <a:p>
            <a:endParaRPr lang="en-US"/>
          </a:p>
        </p:txBody>
      </p:sp>
      <p:sp>
        <p:nvSpPr>
          <p:cNvPr id="110" name="Shape 105"/>
          <p:cNvSpPr/>
          <p:nvPr/>
        </p:nvSpPr>
        <p:spPr>
          <a:xfrm>
            <a:off x="10896905" y="1676095"/>
            <a:ext cx="152705" cy="152705"/>
          </a:xfrm>
          <a:prstGeom prst="ellipse">
            <a:avLst/>
          </a:prstGeom>
          <a:noFill/>
          <a:ln w="25400">
            <a:solidFill>
              <a:srgbClr val="002C77"/>
            </a:solidFill>
            <a:prstDash val="solid"/>
          </a:ln>
        </p:spPr>
        <p:txBody>
          <a:bodyPr/>
          <a:lstStyle/>
          <a:p>
            <a:endParaRPr lang="en-US"/>
          </a:p>
        </p:txBody>
      </p:sp>
      <p:sp>
        <p:nvSpPr>
          <p:cNvPr id="111" name="Shape 106"/>
          <p:cNvSpPr/>
          <p:nvPr/>
        </p:nvSpPr>
        <p:spPr>
          <a:xfrm>
            <a:off x="11087100" y="1676095"/>
            <a:ext cx="152705" cy="152705"/>
          </a:xfrm>
          <a:prstGeom prst="ellipse">
            <a:avLst/>
          </a:prstGeom>
          <a:noFill/>
          <a:ln w="25400">
            <a:solidFill>
              <a:srgbClr val="002C77"/>
            </a:solidFill>
            <a:prstDash val="solid"/>
          </a:ln>
        </p:spPr>
        <p:txBody>
          <a:bodyPr/>
          <a:lstStyle/>
          <a:p>
            <a:endParaRPr lang="en-US"/>
          </a:p>
        </p:txBody>
      </p:sp>
      <p:sp>
        <p:nvSpPr>
          <p:cNvPr id="112" name="Shape 107"/>
          <p:cNvSpPr/>
          <p:nvPr/>
        </p:nvSpPr>
        <p:spPr>
          <a:xfrm>
            <a:off x="11277295" y="1676095"/>
            <a:ext cx="152705" cy="152705"/>
          </a:xfrm>
          <a:prstGeom prst="ellipse">
            <a:avLst/>
          </a:prstGeom>
          <a:noFill/>
          <a:ln w="25400">
            <a:solidFill>
              <a:srgbClr val="002C77"/>
            </a:solidFill>
            <a:prstDash val="solid"/>
          </a:ln>
        </p:spPr>
        <p:txBody>
          <a:bodyPr/>
          <a:lstStyle/>
          <a:p>
            <a:endParaRPr lang="en-US"/>
          </a:p>
        </p:txBody>
      </p:sp>
      <p:sp>
        <p:nvSpPr>
          <p:cNvPr id="113" name="Shape 108"/>
          <p:cNvSpPr/>
          <p:nvPr/>
        </p:nvSpPr>
        <p:spPr>
          <a:xfrm>
            <a:off x="11468405" y="1676095"/>
            <a:ext cx="152705" cy="152705"/>
          </a:xfrm>
          <a:prstGeom prst="ellipse">
            <a:avLst/>
          </a:prstGeom>
          <a:noFill/>
          <a:ln w="25400">
            <a:solidFill>
              <a:srgbClr val="002C77"/>
            </a:solidFill>
            <a:prstDash val="solid"/>
          </a:ln>
        </p:spPr>
        <p:txBody>
          <a:bodyPr/>
          <a:lstStyle/>
          <a:p>
            <a:endParaRPr lang="en-US"/>
          </a:p>
        </p:txBody>
      </p:sp>
      <p:sp>
        <p:nvSpPr>
          <p:cNvPr id="114" name="Shape 109"/>
          <p:cNvSpPr/>
          <p:nvPr/>
        </p:nvSpPr>
        <p:spPr>
          <a:xfrm>
            <a:off x="10705795" y="1867205"/>
            <a:ext cx="152705" cy="152705"/>
          </a:xfrm>
          <a:prstGeom prst="ellipse">
            <a:avLst/>
          </a:prstGeom>
          <a:noFill/>
          <a:ln w="25400">
            <a:solidFill>
              <a:srgbClr val="002C77"/>
            </a:solidFill>
            <a:prstDash val="solid"/>
          </a:ln>
        </p:spPr>
        <p:txBody>
          <a:bodyPr/>
          <a:lstStyle/>
          <a:p>
            <a:endParaRPr lang="en-US"/>
          </a:p>
        </p:txBody>
      </p:sp>
      <p:sp>
        <p:nvSpPr>
          <p:cNvPr id="115" name="Shape 110"/>
          <p:cNvSpPr/>
          <p:nvPr/>
        </p:nvSpPr>
        <p:spPr>
          <a:xfrm>
            <a:off x="10896905" y="1867205"/>
            <a:ext cx="152705" cy="152705"/>
          </a:xfrm>
          <a:prstGeom prst="ellipse">
            <a:avLst/>
          </a:prstGeom>
          <a:noFill/>
          <a:ln w="25400">
            <a:solidFill>
              <a:srgbClr val="002C77"/>
            </a:solidFill>
            <a:prstDash val="solid"/>
          </a:ln>
        </p:spPr>
        <p:txBody>
          <a:bodyPr/>
          <a:lstStyle/>
          <a:p>
            <a:endParaRPr lang="en-US"/>
          </a:p>
        </p:txBody>
      </p:sp>
      <p:sp>
        <p:nvSpPr>
          <p:cNvPr id="116" name="Shape 111"/>
          <p:cNvSpPr/>
          <p:nvPr/>
        </p:nvSpPr>
        <p:spPr>
          <a:xfrm>
            <a:off x="11087100" y="1867205"/>
            <a:ext cx="152705" cy="152705"/>
          </a:xfrm>
          <a:prstGeom prst="ellipse">
            <a:avLst/>
          </a:prstGeom>
          <a:noFill/>
          <a:ln w="25400">
            <a:solidFill>
              <a:srgbClr val="002C77"/>
            </a:solidFill>
            <a:prstDash val="solid"/>
          </a:ln>
        </p:spPr>
        <p:txBody>
          <a:bodyPr/>
          <a:lstStyle/>
          <a:p>
            <a:endParaRPr lang="en-US"/>
          </a:p>
        </p:txBody>
      </p:sp>
      <p:sp>
        <p:nvSpPr>
          <p:cNvPr id="117" name="Shape 112"/>
          <p:cNvSpPr/>
          <p:nvPr/>
        </p:nvSpPr>
        <p:spPr>
          <a:xfrm>
            <a:off x="11277295" y="1867205"/>
            <a:ext cx="152705" cy="152705"/>
          </a:xfrm>
          <a:prstGeom prst="ellipse">
            <a:avLst/>
          </a:prstGeom>
          <a:noFill/>
          <a:ln w="25400">
            <a:solidFill>
              <a:srgbClr val="002C77"/>
            </a:solidFill>
            <a:prstDash val="solid"/>
          </a:ln>
        </p:spPr>
        <p:txBody>
          <a:bodyPr/>
          <a:lstStyle/>
          <a:p>
            <a:endParaRPr lang="en-US"/>
          </a:p>
        </p:txBody>
      </p:sp>
      <p:sp>
        <p:nvSpPr>
          <p:cNvPr id="118" name="Shape 113"/>
          <p:cNvSpPr/>
          <p:nvPr/>
        </p:nvSpPr>
        <p:spPr>
          <a:xfrm>
            <a:off x="11468405" y="1867205"/>
            <a:ext cx="152705" cy="152705"/>
          </a:xfrm>
          <a:prstGeom prst="ellipse">
            <a:avLst/>
          </a:prstGeom>
          <a:noFill/>
          <a:ln w="25400">
            <a:solidFill>
              <a:srgbClr val="002C77"/>
            </a:solidFill>
            <a:prstDash val="solid"/>
          </a:ln>
        </p:spPr>
        <p:txBody>
          <a:bodyPr/>
          <a:lstStyle/>
          <a:p>
            <a:endParaRPr lang="en-US"/>
          </a:p>
        </p:txBody>
      </p:sp>
      <p:sp>
        <p:nvSpPr>
          <p:cNvPr id="119" name="Text 114"/>
          <p:cNvSpPr txBox="1"/>
          <p:nvPr/>
        </p:nvSpPr>
        <p:spPr>
          <a:xfrm>
            <a:off x="10760659" y="1695298"/>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1</a:t>
            </a:r>
            <a:endParaRPr lang="en-US" sz="800"/>
          </a:p>
        </p:txBody>
      </p:sp>
      <p:sp>
        <p:nvSpPr>
          <p:cNvPr id="120" name="Text 115"/>
          <p:cNvSpPr txBox="1"/>
          <p:nvPr/>
        </p:nvSpPr>
        <p:spPr>
          <a:xfrm>
            <a:off x="10950854" y="1695298"/>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2</a:t>
            </a:r>
            <a:endParaRPr lang="en-US" sz="800"/>
          </a:p>
        </p:txBody>
      </p:sp>
      <p:sp>
        <p:nvSpPr>
          <p:cNvPr id="121" name="Text 116"/>
          <p:cNvSpPr txBox="1"/>
          <p:nvPr/>
        </p:nvSpPr>
        <p:spPr>
          <a:xfrm>
            <a:off x="11141964" y="1695298"/>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3</a:t>
            </a:r>
            <a:endParaRPr lang="en-US" sz="800"/>
          </a:p>
        </p:txBody>
      </p:sp>
      <p:sp>
        <p:nvSpPr>
          <p:cNvPr id="122" name="Text 117"/>
          <p:cNvSpPr txBox="1"/>
          <p:nvPr/>
        </p:nvSpPr>
        <p:spPr>
          <a:xfrm>
            <a:off x="11332159" y="1695298"/>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4</a:t>
            </a:r>
            <a:endParaRPr lang="en-US" sz="800"/>
          </a:p>
        </p:txBody>
      </p:sp>
      <p:sp>
        <p:nvSpPr>
          <p:cNvPr id="123" name="Text 118"/>
          <p:cNvSpPr txBox="1"/>
          <p:nvPr/>
        </p:nvSpPr>
        <p:spPr>
          <a:xfrm>
            <a:off x="11523574" y="1699870"/>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5</a:t>
            </a:r>
            <a:endParaRPr lang="en-US" sz="800"/>
          </a:p>
        </p:txBody>
      </p:sp>
      <p:sp>
        <p:nvSpPr>
          <p:cNvPr id="124" name="Text 119"/>
          <p:cNvSpPr txBox="1"/>
          <p:nvPr/>
        </p:nvSpPr>
        <p:spPr>
          <a:xfrm>
            <a:off x="10760659"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1</a:t>
            </a:r>
            <a:endParaRPr lang="en-US" sz="800"/>
          </a:p>
        </p:txBody>
      </p:sp>
      <p:sp>
        <p:nvSpPr>
          <p:cNvPr id="125" name="Text 120"/>
          <p:cNvSpPr txBox="1"/>
          <p:nvPr/>
        </p:nvSpPr>
        <p:spPr>
          <a:xfrm>
            <a:off x="10950854"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2</a:t>
            </a:r>
            <a:endParaRPr lang="en-US" sz="800"/>
          </a:p>
        </p:txBody>
      </p:sp>
      <p:sp>
        <p:nvSpPr>
          <p:cNvPr id="126" name="Text 121"/>
          <p:cNvSpPr txBox="1"/>
          <p:nvPr/>
        </p:nvSpPr>
        <p:spPr>
          <a:xfrm>
            <a:off x="11141964"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3</a:t>
            </a:r>
            <a:endParaRPr lang="en-US" sz="800"/>
          </a:p>
        </p:txBody>
      </p:sp>
      <p:sp>
        <p:nvSpPr>
          <p:cNvPr id="127" name="Text 122"/>
          <p:cNvSpPr txBox="1"/>
          <p:nvPr/>
        </p:nvSpPr>
        <p:spPr>
          <a:xfrm>
            <a:off x="11332159"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4</a:t>
            </a:r>
            <a:endParaRPr lang="en-US" sz="800"/>
          </a:p>
        </p:txBody>
      </p:sp>
      <p:sp>
        <p:nvSpPr>
          <p:cNvPr id="128" name="Text 123"/>
          <p:cNvSpPr txBox="1"/>
          <p:nvPr/>
        </p:nvSpPr>
        <p:spPr>
          <a:xfrm>
            <a:off x="11522354" y="1886407"/>
            <a:ext cx="124358" cy="114300"/>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5</a:t>
            </a:r>
            <a:endParaRPr lang="en-US" sz="800"/>
          </a:p>
        </p:txBody>
      </p:sp>
      <p:sp>
        <p:nvSpPr>
          <p:cNvPr id="129" name="Shape 124"/>
          <p:cNvSpPr/>
          <p:nvPr/>
        </p:nvSpPr>
        <p:spPr>
          <a:xfrm>
            <a:off x="6314846" y="2361895"/>
            <a:ext cx="5305349" cy="381305"/>
          </a:xfrm>
          <a:prstGeom prst="roundRect">
            <a:avLst>
              <a:gd name="adj" fmla="val 23981"/>
            </a:avLst>
          </a:prstGeom>
          <a:solidFill>
            <a:srgbClr val="FFFFFF">
              <a:alpha val="80000"/>
            </a:srgbClr>
          </a:solidFill>
          <a:ln w="12700">
            <a:solidFill>
              <a:srgbClr val="D1D5DB"/>
            </a:solidFill>
            <a:prstDash val="solid"/>
          </a:ln>
        </p:spPr>
        <p:txBody>
          <a:bodyPr/>
          <a:lstStyle/>
          <a:p>
            <a:endParaRPr lang="en-US"/>
          </a:p>
        </p:txBody>
      </p:sp>
      <p:sp>
        <p:nvSpPr>
          <p:cNvPr id="130" name="Text 125"/>
          <p:cNvSpPr txBox="1"/>
          <p:nvPr/>
        </p:nvSpPr>
        <p:spPr>
          <a:xfrm>
            <a:off x="6400800" y="2457907"/>
            <a:ext cx="5163008" cy="228600"/>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Click to add text</a:t>
            </a:r>
            <a:endParaRPr lang="en-US" sz="900"/>
          </a:p>
        </p:txBody>
      </p:sp>
      <p:sp>
        <p:nvSpPr>
          <p:cNvPr id="131" name="Shape 126"/>
          <p:cNvSpPr/>
          <p:nvPr/>
        </p:nvSpPr>
        <p:spPr>
          <a:xfrm>
            <a:off x="6314846" y="3390595"/>
            <a:ext cx="2619756" cy="1257300"/>
          </a:xfrm>
          <a:prstGeom prst="roundRect">
            <a:avLst>
              <a:gd name="adj" fmla="val 2204"/>
            </a:avLst>
          </a:prstGeom>
          <a:solidFill>
            <a:srgbClr val="FFFFFF"/>
          </a:solidFill>
          <a:ln w="12700">
            <a:solidFill>
              <a:srgbClr val="E5E7EB"/>
            </a:solidFill>
            <a:prstDash val="solid"/>
          </a:ln>
        </p:spPr>
        <p:txBody>
          <a:bodyPr/>
          <a:lstStyle/>
          <a:p>
            <a:endParaRPr lang="en-US"/>
          </a:p>
        </p:txBody>
      </p:sp>
      <p:pic>
        <p:nvPicPr>
          <p:cNvPr id="132" name="Image 3" descr="preencoded.png"/>
          <p:cNvPicPr>
            <a:picLocks noChangeAspect="1"/>
          </p:cNvPicPr>
          <p:nvPr/>
        </p:nvPicPr>
        <p:blipFill>
          <a:blip r:embed="rId6"/>
          <a:srcRect/>
          <a:stretch/>
        </p:blipFill>
        <p:spPr>
          <a:xfrm>
            <a:off x="6400800" y="3495751"/>
            <a:ext cx="152705" cy="152705"/>
          </a:xfrm>
          <a:prstGeom prst="rect">
            <a:avLst/>
          </a:prstGeom>
        </p:spPr>
      </p:pic>
      <p:sp>
        <p:nvSpPr>
          <p:cNvPr id="133" name="Shape 127"/>
          <p:cNvSpPr/>
          <p:nvPr/>
        </p:nvSpPr>
        <p:spPr>
          <a:xfrm>
            <a:off x="9005926" y="3390595"/>
            <a:ext cx="2619756" cy="1257300"/>
          </a:xfrm>
          <a:prstGeom prst="roundRect">
            <a:avLst>
              <a:gd name="adj" fmla="val 2204"/>
            </a:avLst>
          </a:prstGeom>
          <a:solidFill>
            <a:srgbClr val="FFFFFF"/>
          </a:solidFill>
          <a:ln w="12700">
            <a:solidFill>
              <a:srgbClr val="E5E7EB"/>
            </a:solidFill>
            <a:prstDash val="solid"/>
          </a:ln>
        </p:spPr>
        <p:txBody>
          <a:bodyPr/>
          <a:lstStyle/>
          <a:p>
            <a:endParaRPr lang="en-US"/>
          </a:p>
        </p:txBody>
      </p:sp>
      <p:sp>
        <p:nvSpPr>
          <p:cNvPr id="134" name="Text 128"/>
          <p:cNvSpPr txBox="1"/>
          <p:nvPr/>
        </p:nvSpPr>
        <p:spPr>
          <a:xfrm>
            <a:off x="6590995" y="3495751"/>
            <a:ext cx="1191463" cy="152705"/>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Goal Achievement</a:t>
            </a:r>
            <a:endParaRPr lang="en-US" sz="1100"/>
          </a:p>
        </p:txBody>
      </p:sp>
      <p:sp>
        <p:nvSpPr>
          <p:cNvPr id="135" name="Shape 129"/>
          <p:cNvSpPr/>
          <p:nvPr/>
        </p:nvSpPr>
        <p:spPr>
          <a:xfrm>
            <a:off x="6400800" y="3715207"/>
            <a:ext cx="133502" cy="133502"/>
          </a:xfrm>
          <a:prstGeom prst="rect">
            <a:avLst/>
          </a:prstGeom>
          <a:noFill/>
          <a:ln w="25400">
            <a:solidFill>
              <a:srgbClr val="002C77"/>
            </a:solidFill>
            <a:prstDash val="solid"/>
          </a:ln>
        </p:spPr>
        <p:txBody>
          <a:bodyPr/>
          <a:lstStyle/>
          <a:p>
            <a:endParaRPr lang="en-US"/>
          </a:p>
        </p:txBody>
      </p:sp>
      <p:sp>
        <p:nvSpPr>
          <p:cNvPr id="136" name="Shape 130"/>
          <p:cNvSpPr/>
          <p:nvPr/>
        </p:nvSpPr>
        <p:spPr>
          <a:xfrm>
            <a:off x="6400800" y="3886200"/>
            <a:ext cx="133502" cy="133502"/>
          </a:xfrm>
          <a:prstGeom prst="rect">
            <a:avLst/>
          </a:prstGeom>
          <a:noFill/>
          <a:ln w="25400">
            <a:solidFill>
              <a:srgbClr val="002C77"/>
            </a:solidFill>
            <a:prstDash val="solid"/>
          </a:ln>
        </p:spPr>
        <p:txBody>
          <a:bodyPr/>
          <a:lstStyle/>
          <a:p>
            <a:endParaRPr lang="en-US"/>
          </a:p>
        </p:txBody>
      </p:sp>
      <p:sp>
        <p:nvSpPr>
          <p:cNvPr id="137" name="Shape 131"/>
          <p:cNvSpPr/>
          <p:nvPr/>
        </p:nvSpPr>
        <p:spPr>
          <a:xfrm>
            <a:off x="6400800" y="4058107"/>
            <a:ext cx="133502" cy="133502"/>
          </a:xfrm>
          <a:prstGeom prst="rect">
            <a:avLst/>
          </a:prstGeom>
          <a:noFill/>
          <a:ln w="25400">
            <a:solidFill>
              <a:srgbClr val="002C77"/>
            </a:solidFill>
            <a:prstDash val="solid"/>
          </a:ln>
        </p:spPr>
        <p:txBody>
          <a:bodyPr/>
          <a:lstStyle/>
          <a:p>
            <a:endParaRPr lang="en-US"/>
          </a:p>
        </p:txBody>
      </p:sp>
      <p:sp>
        <p:nvSpPr>
          <p:cNvPr id="138" name="Shape 132"/>
          <p:cNvSpPr/>
          <p:nvPr/>
        </p:nvSpPr>
        <p:spPr>
          <a:xfrm>
            <a:off x="6400800" y="4229100"/>
            <a:ext cx="133502" cy="133502"/>
          </a:xfrm>
          <a:prstGeom prst="rect">
            <a:avLst/>
          </a:prstGeom>
          <a:noFill/>
          <a:ln w="25400">
            <a:solidFill>
              <a:srgbClr val="002C77"/>
            </a:solidFill>
            <a:prstDash val="solid"/>
          </a:ln>
        </p:spPr>
        <p:txBody>
          <a:bodyPr/>
          <a:lstStyle/>
          <a:p>
            <a:endParaRPr lang="en-US"/>
          </a:p>
        </p:txBody>
      </p:sp>
      <p:sp>
        <p:nvSpPr>
          <p:cNvPr id="139" name="Shape 133"/>
          <p:cNvSpPr/>
          <p:nvPr/>
        </p:nvSpPr>
        <p:spPr>
          <a:xfrm>
            <a:off x="6400800" y="4401007"/>
            <a:ext cx="133502" cy="133502"/>
          </a:xfrm>
          <a:prstGeom prst="rect">
            <a:avLst/>
          </a:prstGeom>
          <a:noFill/>
          <a:ln w="25400">
            <a:solidFill>
              <a:srgbClr val="002C77"/>
            </a:solidFill>
            <a:prstDash val="solid"/>
          </a:ln>
        </p:spPr>
        <p:txBody>
          <a:bodyPr/>
          <a:lstStyle/>
          <a:p>
            <a:endParaRPr lang="en-US"/>
          </a:p>
        </p:txBody>
      </p:sp>
      <p:sp>
        <p:nvSpPr>
          <p:cNvPr id="140" name="Text 134"/>
          <p:cNvSpPr txBox="1"/>
          <p:nvPr/>
        </p:nvSpPr>
        <p:spPr>
          <a:xfrm>
            <a:off x="6581851" y="3715207"/>
            <a:ext cx="914400" cy="133502"/>
          </a:xfrm>
          <a:prstGeom prst="rect">
            <a:avLst/>
          </a:prstGeom>
          <a:noFill/>
          <a:ln/>
        </p:spPr>
        <p:txBody>
          <a:bodyPr wrap="square" lIns="0" tIns="0" rIns="0" bIns="0" rtlCol="0" anchor="ctr"/>
          <a:lstStyle/>
          <a:p>
            <a:pPr marL="0" indent="0" algn="l">
              <a:buNone/>
            </a:pPr>
            <a:r>
              <a:rPr lang="en-US" sz="900">
                <a:solidFill>
                  <a:srgbClr val="000000"/>
                </a:solidFill>
                <a:latin typeface="Roboto" pitchFamily="34" charset="0"/>
                <a:ea typeface="Roboto" pitchFamily="34" charset="-122"/>
                <a:cs typeface="Roboto" pitchFamily="34" charset="-120"/>
              </a:rPr>
              <a:t>100% (All goals)</a:t>
            </a:r>
            <a:endParaRPr lang="en-US" sz="900"/>
          </a:p>
        </p:txBody>
      </p:sp>
      <p:sp>
        <p:nvSpPr>
          <p:cNvPr id="141" name="Text 135"/>
          <p:cNvSpPr txBox="1"/>
          <p:nvPr/>
        </p:nvSpPr>
        <p:spPr>
          <a:xfrm>
            <a:off x="6581851" y="3886200"/>
            <a:ext cx="981151" cy="133502"/>
          </a:xfrm>
          <a:prstGeom prst="rect">
            <a:avLst/>
          </a:prstGeom>
          <a:noFill/>
          <a:ln/>
        </p:spPr>
        <p:txBody>
          <a:bodyPr wrap="square" lIns="0" tIns="0" rIns="0" bIns="0" rtlCol="0" anchor="ctr"/>
          <a:lstStyle/>
          <a:p>
            <a:pPr marL="0" indent="0" algn="l">
              <a:buNone/>
            </a:pPr>
            <a:r>
              <a:rPr lang="en-US" sz="900">
                <a:solidFill>
                  <a:srgbClr val="000000"/>
                </a:solidFill>
                <a:latin typeface="Roboto" pitchFamily="34" charset="0"/>
                <a:ea typeface="Roboto" pitchFamily="34" charset="-122"/>
                <a:cs typeface="Roboto" pitchFamily="34" charset="-120"/>
              </a:rPr>
              <a:t>75% (Most goals)</a:t>
            </a:r>
            <a:endParaRPr lang="en-US" sz="900"/>
          </a:p>
        </p:txBody>
      </p:sp>
      <p:sp>
        <p:nvSpPr>
          <p:cNvPr id="142" name="Text 136"/>
          <p:cNvSpPr txBox="1"/>
          <p:nvPr/>
        </p:nvSpPr>
        <p:spPr>
          <a:xfrm>
            <a:off x="6581851" y="4058107"/>
            <a:ext cx="1057961" cy="133502"/>
          </a:xfrm>
          <a:prstGeom prst="rect">
            <a:avLst/>
          </a:prstGeom>
          <a:noFill/>
          <a:ln/>
        </p:spPr>
        <p:txBody>
          <a:bodyPr wrap="square" lIns="0" tIns="0" rIns="0" bIns="0" rtlCol="0" anchor="ctr"/>
          <a:lstStyle/>
          <a:p>
            <a:pPr marL="0" indent="0" algn="l">
              <a:buNone/>
            </a:pPr>
            <a:r>
              <a:rPr lang="en-US" sz="900">
                <a:solidFill>
                  <a:srgbClr val="000000"/>
                </a:solidFill>
                <a:latin typeface="Roboto" pitchFamily="34" charset="0"/>
                <a:ea typeface="Roboto" pitchFamily="34" charset="-122"/>
                <a:cs typeface="Roboto" pitchFamily="34" charset="-120"/>
              </a:rPr>
              <a:t>50% (Half of goals)</a:t>
            </a:r>
            <a:endParaRPr lang="en-US" sz="900"/>
          </a:p>
        </p:txBody>
      </p:sp>
      <p:sp>
        <p:nvSpPr>
          <p:cNvPr id="143" name="Text 137"/>
          <p:cNvSpPr txBox="1"/>
          <p:nvPr/>
        </p:nvSpPr>
        <p:spPr>
          <a:xfrm>
            <a:off x="6581851" y="4229100"/>
            <a:ext cx="924458" cy="133502"/>
          </a:xfrm>
          <a:prstGeom prst="rect">
            <a:avLst/>
          </a:prstGeom>
          <a:noFill/>
          <a:ln/>
        </p:spPr>
        <p:txBody>
          <a:bodyPr wrap="square" lIns="0" tIns="0" rIns="0" bIns="0" rtlCol="0" anchor="ctr"/>
          <a:lstStyle/>
          <a:p>
            <a:pPr marL="0" indent="0" algn="l">
              <a:buNone/>
            </a:pPr>
            <a:r>
              <a:rPr lang="en-US" sz="900">
                <a:solidFill>
                  <a:srgbClr val="000000"/>
                </a:solidFill>
                <a:latin typeface="Roboto" pitchFamily="34" charset="0"/>
                <a:ea typeface="Roboto" pitchFamily="34" charset="-122"/>
                <a:cs typeface="Roboto" pitchFamily="34" charset="-120"/>
              </a:rPr>
              <a:t>25% (Few goals)</a:t>
            </a:r>
            <a:endParaRPr lang="en-US" sz="900"/>
          </a:p>
        </p:txBody>
      </p:sp>
      <p:sp>
        <p:nvSpPr>
          <p:cNvPr id="144" name="Text 138"/>
          <p:cNvSpPr txBox="1"/>
          <p:nvPr/>
        </p:nvSpPr>
        <p:spPr>
          <a:xfrm>
            <a:off x="6581851" y="4401007"/>
            <a:ext cx="800100" cy="133502"/>
          </a:xfrm>
          <a:prstGeom prst="rect">
            <a:avLst/>
          </a:prstGeom>
          <a:noFill/>
          <a:ln/>
        </p:spPr>
        <p:txBody>
          <a:bodyPr wrap="square" lIns="0" tIns="0" rIns="0" bIns="0" rtlCol="0" anchor="ctr"/>
          <a:lstStyle/>
          <a:p>
            <a:pPr marL="0" indent="0" algn="l">
              <a:buNone/>
            </a:pPr>
            <a:r>
              <a:rPr lang="en-US" sz="900">
                <a:solidFill>
                  <a:srgbClr val="000000"/>
                </a:solidFill>
                <a:latin typeface="Roboto" pitchFamily="34" charset="0"/>
                <a:ea typeface="Roboto" pitchFamily="34" charset="-122"/>
                <a:cs typeface="Roboto" pitchFamily="34" charset="-120"/>
              </a:rPr>
              <a:t>0% (No goals)</a:t>
            </a:r>
            <a:endParaRPr lang="en-US" sz="900"/>
          </a:p>
        </p:txBody>
      </p:sp>
      <p:pic>
        <p:nvPicPr>
          <p:cNvPr id="145" name="Image 4" descr="preencoded.png"/>
          <p:cNvPicPr>
            <a:picLocks noChangeAspect="1"/>
          </p:cNvPicPr>
          <p:nvPr/>
        </p:nvPicPr>
        <p:blipFill>
          <a:blip r:embed="rId7"/>
          <a:srcRect t="-43" b="-43"/>
          <a:stretch/>
        </p:blipFill>
        <p:spPr>
          <a:xfrm>
            <a:off x="9091879" y="3495751"/>
            <a:ext cx="133502" cy="152705"/>
          </a:xfrm>
          <a:prstGeom prst="rect">
            <a:avLst/>
          </a:prstGeom>
        </p:spPr>
      </p:pic>
      <p:sp>
        <p:nvSpPr>
          <p:cNvPr id="146" name="Shape 139"/>
          <p:cNvSpPr/>
          <p:nvPr/>
        </p:nvSpPr>
        <p:spPr>
          <a:xfrm>
            <a:off x="6314846" y="4724705"/>
            <a:ext cx="2619756" cy="1086307"/>
          </a:xfrm>
          <a:prstGeom prst="roundRect">
            <a:avLst>
              <a:gd name="adj" fmla="val 2954"/>
            </a:avLst>
          </a:prstGeom>
          <a:solidFill>
            <a:srgbClr val="FFFFFF"/>
          </a:solidFill>
          <a:ln w="12700">
            <a:solidFill>
              <a:srgbClr val="E5E7EB"/>
            </a:solidFill>
            <a:prstDash val="solid"/>
          </a:ln>
        </p:spPr>
        <p:txBody>
          <a:bodyPr/>
          <a:lstStyle/>
          <a:p>
            <a:endParaRPr lang="en-US"/>
          </a:p>
        </p:txBody>
      </p:sp>
      <p:sp>
        <p:nvSpPr>
          <p:cNvPr id="147" name="Shape 140"/>
          <p:cNvSpPr/>
          <p:nvPr/>
        </p:nvSpPr>
        <p:spPr>
          <a:xfrm>
            <a:off x="9005926" y="4724705"/>
            <a:ext cx="2619756" cy="1086307"/>
          </a:xfrm>
          <a:prstGeom prst="roundRect">
            <a:avLst>
              <a:gd name="adj" fmla="val 2954"/>
            </a:avLst>
          </a:prstGeom>
          <a:solidFill>
            <a:srgbClr val="FFFFFF"/>
          </a:solidFill>
          <a:ln w="12700">
            <a:solidFill>
              <a:srgbClr val="E5E7EB"/>
            </a:solidFill>
            <a:prstDash val="solid"/>
          </a:ln>
        </p:spPr>
        <p:txBody>
          <a:bodyPr/>
          <a:lstStyle/>
          <a:p>
            <a:endParaRPr lang="en-US"/>
          </a:p>
        </p:txBody>
      </p:sp>
      <p:sp>
        <p:nvSpPr>
          <p:cNvPr id="148" name="Text 141"/>
          <p:cNvSpPr txBox="1"/>
          <p:nvPr/>
        </p:nvSpPr>
        <p:spPr>
          <a:xfrm>
            <a:off x="9262872" y="3495751"/>
            <a:ext cx="962863" cy="152705"/>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Deadlines Met</a:t>
            </a:r>
            <a:endParaRPr lang="en-US" sz="1100"/>
          </a:p>
        </p:txBody>
      </p:sp>
      <p:sp>
        <p:nvSpPr>
          <p:cNvPr id="149" name="Text 142"/>
          <p:cNvSpPr txBox="1"/>
          <p:nvPr/>
        </p:nvSpPr>
        <p:spPr>
          <a:xfrm>
            <a:off x="6590995" y="4828946"/>
            <a:ext cx="1239012" cy="152705"/>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Stakeholder Rating</a:t>
            </a:r>
            <a:endParaRPr lang="en-US" sz="1100"/>
          </a:p>
        </p:txBody>
      </p:sp>
      <p:sp>
        <p:nvSpPr>
          <p:cNvPr id="150" name="Text 143"/>
          <p:cNvSpPr txBox="1"/>
          <p:nvPr/>
        </p:nvSpPr>
        <p:spPr>
          <a:xfrm>
            <a:off x="9243670" y="4828946"/>
            <a:ext cx="734263" cy="152705"/>
          </a:xfrm>
          <a:prstGeom prst="rect">
            <a:avLst/>
          </a:prstGeom>
          <a:noFill/>
          <a:ln/>
        </p:spPr>
        <p:txBody>
          <a:bodyPr wrap="square" lIns="0" tIns="0" rIns="0" bIns="0" rtlCol="0" anchor="ctr"/>
          <a:lstStyle/>
          <a:p>
            <a:pPr marL="0" indent="0" algn="l">
              <a:buNone/>
            </a:pPr>
            <a:r>
              <a:rPr lang="en-US" sz="1100">
                <a:solidFill>
                  <a:srgbClr val="374151"/>
                </a:solidFill>
                <a:latin typeface="Roboto" pitchFamily="34" charset="0"/>
                <a:ea typeface="Roboto" pitchFamily="34" charset="-122"/>
                <a:cs typeface="Roboto" pitchFamily="34" charset="-120"/>
              </a:rPr>
              <a:t>New Ideas</a:t>
            </a:r>
            <a:endParaRPr lang="en-US" sz="1100"/>
          </a:p>
        </p:txBody>
      </p:sp>
      <p:sp>
        <p:nvSpPr>
          <p:cNvPr id="151" name="Shape 144"/>
          <p:cNvSpPr/>
          <p:nvPr/>
        </p:nvSpPr>
        <p:spPr>
          <a:xfrm>
            <a:off x="9091879" y="5048402"/>
            <a:ext cx="133502" cy="133502"/>
          </a:xfrm>
          <a:prstGeom prst="rect">
            <a:avLst/>
          </a:prstGeom>
          <a:noFill/>
          <a:ln w="25400">
            <a:solidFill>
              <a:srgbClr val="002C77"/>
            </a:solidFill>
            <a:prstDash val="solid"/>
          </a:ln>
        </p:spPr>
        <p:txBody>
          <a:bodyPr/>
          <a:lstStyle/>
          <a:p>
            <a:endParaRPr lang="en-US"/>
          </a:p>
        </p:txBody>
      </p:sp>
      <p:sp>
        <p:nvSpPr>
          <p:cNvPr id="152" name="Shape 145"/>
          <p:cNvSpPr/>
          <p:nvPr/>
        </p:nvSpPr>
        <p:spPr>
          <a:xfrm>
            <a:off x="9091879" y="5219395"/>
            <a:ext cx="133502" cy="133502"/>
          </a:xfrm>
          <a:prstGeom prst="rect">
            <a:avLst/>
          </a:prstGeom>
          <a:noFill/>
          <a:ln w="25400">
            <a:solidFill>
              <a:srgbClr val="002C77"/>
            </a:solidFill>
            <a:prstDash val="solid"/>
          </a:ln>
        </p:spPr>
        <p:txBody>
          <a:bodyPr/>
          <a:lstStyle/>
          <a:p>
            <a:endParaRPr lang="en-US"/>
          </a:p>
        </p:txBody>
      </p:sp>
      <p:sp>
        <p:nvSpPr>
          <p:cNvPr id="153" name="Shape 146"/>
          <p:cNvSpPr/>
          <p:nvPr/>
        </p:nvSpPr>
        <p:spPr>
          <a:xfrm>
            <a:off x="9091879" y="5391302"/>
            <a:ext cx="133502" cy="133502"/>
          </a:xfrm>
          <a:prstGeom prst="rect">
            <a:avLst/>
          </a:prstGeom>
          <a:noFill/>
          <a:ln w="25400">
            <a:solidFill>
              <a:srgbClr val="002C77"/>
            </a:solidFill>
            <a:prstDash val="solid"/>
          </a:ln>
        </p:spPr>
        <p:txBody>
          <a:bodyPr/>
          <a:lstStyle/>
          <a:p>
            <a:endParaRPr lang="en-US"/>
          </a:p>
        </p:txBody>
      </p:sp>
      <p:sp>
        <p:nvSpPr>
          <p:cNvPr id="154" name="Shape 147"/>
          <p:cNvSpPr/>
          <p:nvPr/>
        </p:nvSpPr>
        <p:spPr>
          <a:xfrm>
            <a:off x="9091879" y="5562295"/>
            <a:ext cx="133502" cy="133502"/>
          </a:xfrm>
          <a:prstGeom prst="rect">
            <a:avLst/>
          </a:prstGeom>
          <a:noFill/>
          <a:ln w="25400">
            <a:solidFill>
              <a:srgbClr val="002C77"/>
            </a:solidFill>
            <a:prstDash val="solid"/>
          </a:ln>
        </p:spPr>
        <p:txBody>
          <a:bodyPr/>
          <a:lstStyle/>
          <a:p>
            <a:endParaRPr lang="en-US"/>
          </a:p>
        </p:txBody>
      </p:sp>
      <p:sp>
        <p:nvSpPr>
          <p:cNvPr id="155" name="Text 148"/>
          <p:cNvSpPr txBox="1"/>
          <p:nvPr/>
        </p:nvSpPr>
        <p:spPr>
          <a:xfrm>
            <a:off x="9272930" y="5048402"/>
            <a:ext cx="1219810" cy="133502"/>
          </a:xfrm>
          <a:prstGeom prst="rect">
            <a:avLst/>
          </a:prstGeom>
          <a:noFill/>
          <a:ln/>
        </p:spPr>
        <p:txBody>
          <a:bodyPr wrap="square" lIns="0" tIns="0" rIns="0" bIns="0" rtlCol="0" anchor="ctr"/>
          <a:lstStyle/>
          <a:p>
            <a:pPr marL="0" indent="0" algn="l">
              <a:buNone/>
            </a:pPr>
            <a:r>
              <a:rPr lang="en-US" sz="900">
                <a:solidFill>
                  <a:srgbClr val="000000"/>
                </a:solidFill>
                <a:latin typeface="Roboto" pitchFamily="34" charset="0"/>
                <a:ea typeface="Roboto" pitchFamily="34" charset="-122"/>
                <a:cs typeface="Roboto" pitchFamily="34" charset="-120"/>
              </a:rPr>
              <a:t>5+ ideas implemented</a:t>
            </a:r>
            <a:endParaRPr lang="en-US" sz="900"/>
          </a:p>
        </p:txBody>
      </p:sp>
      <p:sp>
        <p:nvSpPr>
          <p:cNvPr id="156" name="Text 149"/>
          <p:cNvSpPr txBox="1"/>
          <p:nvPr/>
        </p:nvSpPr>
        <p:spPr>
          <a:xfrm>
            <a:off x="9272930" y="5219395"/>
            <a:ext cx="1248156" cy="133502"/>
          </a:xfrm>
          <a:prstGeom prst="rect">
            <a:avLst/>
          </a:prstGeom>
          <a:noFill/>
          <a:ln/>
        </p:spPr>
        <p:txBody>
          <a:bodyPr wrap="square" lIns="0" tIns="0" rIns="0" bIns="0" rtlCol="0" anchor="ctr"/>
          <a:lstStyle/>
          <a:p>
            <a:pPr marL="0" indent="0" algn="l">
              <a:buNone/>
            </a:pPr>
            <a:r>
              <a:rPr lang="en-US" sz="900">
                <a:solidFill>
                  <a:srgbClr val="000000"/>
                </a:solidFill>
                <a:latin typeface="Roboto" pitchFamily="34" charset="0"/>
                <a:ea typeface="Roboto" pitchFamily="34" charset="-122"/>
                <a:cs typeface="Roboto" pitchFamily="34" charset="-120"/>
              </a:rPr>
              <a:t>3-4 ideas implemented</a:t>
            </a:r>
            <a:endParaRPr lang="en-US" sz="900"/>
          </a:p>
        </p:txBody>
      </p:sp>
      <p:sp>
        <p:nvSpPr>
          <p:cNvPr id="157" name="Text 150"/>
          <p:cNvSpPr txBox="1"/>
          <p:nvPr/>
        </p:nvSpPr>
        <p:spPr>
          <a:xfrm>
            <a:off x="9272930" y="5391302"/>
            <a:ext cx="1248156" cy="133502"/>
          </a:xfrm>
          <a:prstGeom prst="rect">
            <a:avLst/>
          </a:prstGeom>
          <a:noFill/>
          <a:ln/>
        </p:spPr>
        <p:txBody>
          <a:bodyPr wrap="square" lIns="0" tIns="0" rIns="0" bIns="0" rtlCol="0" anchor="ctr"/>
          <a:lstStyle/>
          <a:p>
            <a:pPr marL="0" indent="0" algn="l">
              <a:buNone/>
            </a:pPr>
            <a:r>
              <a:rPr lang="en-US" sz="900">
                <a:solidFill>
                  <a:srgbClr val="000000"/>
                </a:solidFill>
                <a:latin typeface="Roboto" pitchFamily="34" charset="0"/>
                <a:ea typeface="Roboto" pitchFamily="34" charset="-122"/>
                <a:cs typeface="Roboto" pitchFamily="34" charset="-120"/>
              </a:rPr>
              <a:t>1-2 ideas implemented</a:t>
            </a:r>
            <a:endParaRPr lang="en-US" sz="900"/>
          </a:p>
        </p:txBody>
      </p:sp>
      <p:sp>
        <p:nvSpPr>
          <p:cNvPr id="158" name="Text 151"/>
          <p:cNvSpPr txBox="1"/>
          <p:nvPr/>
        </p:nvSpPr>
        <p:spPr>
          <a:xfrm>
            <a:off x="9272930" y="5562295"/>
            <a:ext cx="1153058" cy="133502"/>
          </a:xfrm>
          <a:prstGeom prst="rect">
            <a:avLst/>
          </a:prstGeom>
          <a:noFill/>
          <a:ln/>
        </p:spPr>
        <p:txBody>
          <a:bodyPr wrap="square" lIns="0" tIns="0" rIns="0" bIns="0" rtlCol="0" anchor="ctr"/>
          <a:lstStyle/>
          <a:p>
            <a:pPr marL="0" indent="0" algn="l">
              <a:buNone/>
            </a:pPr>
            <a:r>
              <a:rPr lang="en-US" sz="900">
                <a:solidFill>
                  <a:srgbClr val="000000"/>
                </a:solidFill>
                <a:latin typeface="Roboto" pitchFamily="34" charset="0"/>
                <a:ea typeface="Roboto" pitchFamily="34" charset="-122"/>
                <a:cs typeface="Roboto" pitchFamily="34" charset="-120"/>
              </a:rPr>
              <a:t>0 ideas implemented</a:t>
            </a:r>
            <a:endParaRPr lang="en-US" sz="900"/>
          </a:p>
        </p:txBody>
      </p:sp>
      <p:sp>
        <p:nvSpPr>
          <p:cNvPr id="159" name="Shape 152"/>
          <p:cNvSpPr/>
          <p:nvPr/>
        </p:nvSpPr>
        <p:spPr>
          <a:xfrm>
            <a:off x="9249156" y="3753612"/>
            <a:ext cx="190195" cy="190195"/>
          </a:xfrm>
          <a:prstGeom prst="ellipse">
            <a:avLst/>
          </a:prstGeom>
          <a:noFill/>
          <a:ln w="25400">
            <a:solidFill>
              <a:srgbClr val="002C77"/>
            </a:solidFill>
            <a:prstDash val="solid"/>
          </a:ln>
        </p:spPr>
        <p:txBody>
          <a:bodyPr/>
          <a:lstStyle/>
          <a:p>
            <a:endParaRPr lang="en-US"/>
          </a:p>
        </p:txBody>
      </p:sp>
      <p:sp>
        <p:nvSpPr>
          <p:cNvPr id="160" name="Shape 153"/>
          <p:cNvSpPr/>
          <p:nvPr/>
        </p:nvSpPr>
        <p:spPr>
          <a:xfrm>
            <a:off x="9918497" y="3743554"/>
            <a:ext cx="190195" cy="190195"/>
          </a:xfrm>
          <a:prstGeom prst="ellipse">
            <a:avLst/>
          </a:prstGeom>
          <a:noFill/>
          <a:ln w="25400">
            <a:solidFill>
              <a:srgbClr val="002C77"/>
            </a:solidFill>
            <a:prstDash val="solid"/>
          </a:ln>
        </p:spPr>
        <p:txBody>
          <a:bodyPr/>
          <a:lstStyle/>
          <a:p>
            <a:endParaRPr lang="en-US"/>
          </a:p>
        </p:txBody>
      </p:sp>
      <p:sp>
        <p:nvSpPr>
          <p:cNvPr id="161" name="Shape 154"/>
          <p:cNvSpPr/>
          <p:nvPr/>
        </p:nvSpPr>
        <p:spPr>
          <a:xfrm>
            <a:off x="10536549" y="3757270"/>
            <a:ext cx="190195" cy="190195"/>
          </a:xfrm>
          <a:prstGeom prst="ellipse">
            <a:avLst/>
          </a:prstGeom>
          <a:noFill/>
          <a:ln w="25400">
            <a:solidFill>
              <a:srgbClr val="002C77"/>
            </a:solidFill>
            <a:prstDash val="solid"/>
          </a:ln>
        </p:spPr>
        <p:txBody>
          <a:bodyPr/>
          <a:lstStyle/>
          <a:p>
            <a:endParaRPr lang="en-US"/>
          </a:p>
        </p:txBody>
      </p:sp>
      <p:sp>
        <p:nvSpPr>
          <p:cNvPr id="162" name="Shape 155"/>
          <p:cNvSpPr/>
          <p:nvPr/>
        </p:nvSpPr>
        <p:spPr>
          <a:xfrm>
            <a:off x="11204677" y="3753612"/>
            <a:ext cx="190195" cy="190195"/>
          </a:xfrm>
          <a:prstGeom prst="ellipse">
            <a:avLst/>
          </a:prstGeom>
          <a:noFill/>
          <a:ln w="25400">
            <a:solidFill>
              <a:srgbClr val="002C77"/>
            </a:solidFill>
            <a:prstDash val="solid"/>
          </a:ln>
        </p:spPr>
        <p:txBody>
          <a:bodyPr/>
          <a:lstStyle/>
          <a:p>
            <a:endParaRPr lang="en-US"/>
          </a:p>
        </p:txBody>
      </p:sp>
      <p:sp>
        <p:nvSpPr>
          <p:cNvPr id="163" name="Shape 156"/>
          <p:cNvSpPr/>
          <p:nvPr/>
        </p:nvSpPr>
        <p:spPr>
          <a:xfrm>
            <a:off x="6537046" y="5076749"/>
            <a:ext cx="190195" cy="190195"/>
          </a:xfrm>
          <a:prstGeom prst="ellipse">
            <a:avLst/>
          </a:prstGeom>
          <a:noFill/>
          <a:ln w="25400">
            <a:solidFill>
              <a:srgbClr val="002C77"/>
            </a:solidFill>
            <a:prstDash val="solid"/>
          </a:ln>
        </p:spPr>
        <p:txBody>
          <a:bodyPr/>
          <a:lstStyle/>
          <a:p>
            <a:endParaRPr lang="en-US"/>
          </a:p>
        </p:txBody>
      </p:sp>
      <p:sp>
        <p:nvSpPr>
          <p:cNvPr id="164" name="Shape 157"/>
          <p:cNvSpPr/>
          <p:nvPr/>
        </p:nvSpPr>
        <p:spPr>
          <a:xfrm>
            <a:off x="7263994" y="5076749"/>
            <a:ext cx="190195" cy="190195"/>
          </a:xfrm>
          <a:prstGeom prst="ellipse">
            <a:avLst/>
          </a:prstGeom>
          <a:noFill/>
          <a:ln w="25400">
            <a:solidFill>
              <a:srgbClr val="002C77"/>
            </a:solidFill>
            <a:prstDash val="solid"/>
          </a:ln>
        </p:spPr>
        <p:txBody>
          <a:bodyPr/>
          <a:lstStyle/>
          <a:p>
            <a:endParaRPr lang="en-US"/>
          </a:p>
        </p:txBody>
      </p:sp>
      <p:sp>
        <p:nvSpPr>
          <p:cNvPr id="165" name="Shape 158"/>
          <p:cNvSpPr/>
          <p:nvPr/>
        </p:nvSpPr>
        <p:spPr>
          <a:xfrm>
            <a:off x="7881214" y="5076749"/>
            <a:ext cx="190195" cy="190195"/>
          </a:xfrm>
          <a:prstGeom prst="ellipse">
            <a:avLst/>
          </a:prstGeom>
          <a:noFill/>
          <a:ln w="25400">
            <a:solidFill>
              <a:srgbClr val="002C77"/>
            </a:solidFill>
            <a:prstDash val="solid"/>
          </a:ln>
        </p:spPr>
        <p:txBody>
          <a:bodyPr/>
          <a:lstStyle/>
          <a:p>
            <a:endParaRPr lang="en-US"/>
          </a:p>
        </p:txBody>
      </p:sp>
      <p:sp>
        <p:nvSpPr>
          <p:cNvPr id="166" name="Shape 159"/>
          <p:cNvSpPr/>
          <p:nvPr/>
        </p:nvSpPr>
        <p:spPr>
          <a:xfrm>
            <a:off x="8475116" y="5082235"/>
            <a:ext cx="190195" cy="190195"/>
          </a:xfrm>
          <a:prstGeom prst="ellipse">
            <a:avLst/>
          </a:prstGeom>
          <a:noFill/>
          <a:ln w="25400">
            <a:solidFill>
              <a:srgbClr val="002C77"/>
            </a:solidFill>
            <a:prstDash val="solid"/>
          </a:ln>
        </p:spPr>
        <p:txBody>
          <a:bodyPr/>
          <a:lstStyle/>
          <a:p>
            <a:endParaRPr lang="en-US"/>
          </a:p>
        </p:txBody>
      </p:sp>
      <p:sp>
        <p:nvSpPr>
          <p:cNvPr id="167" name="Text 160"/>
          <p:cNvSpPr txBox="1"/>
          <p:nvPr/>
        </p:nvSpPr>
        <p:spPr>
          <a:xfrm>
            <a:off x="9317736" y="3777386"/>
            <a:ext cx="133502"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E</a:t>
            </a:r>
            <a:endParaRPr lang="en-US" sz="800"/>
          </a:p>
        </p:txBody>
      </p:sp>
      <p:sp>
        <p:nvSpPr>
          <p:cNvPr id="168" name="Text 161"/>
          <p:cNvSpPr txBox="1"/>
          <p:nvPr/>
        </p:nvSpPr>
        <p:spPr>
          <a:xfrm>
            <a:off x="9981590" y="3767328"/>
            <a:ext cx="143561"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G</a:t>
            </a:r>
            <a:endParaRPr lang="en-US" sz="800"/>
          </a:p>
        </p:txBody>
      </p:sp>
      <p:sp>
        <p:nvSpPr>
          <p:cNvPr id="169" name="Text 162"/>
          <p:cNvSpPr txBox="1"/>
          <p:nvPr/>
        </p:nvSpPr>
        <p:spPr>
          <a:xfrm>
            <a:off x="10605129" y="3781044"/>
            <a:ext cx="133502"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F</a:t>
            </a:r>
            <a:endParaRPr lang="en-US" sz="800"/>
          </a:p>
        </p:txBody>
      </p:sp>
      <p:sp>
        <p:nvSpPr>
          <p:cNvPr id="170" name="Text 163"/>
          <p:cNvSpPr txBox="1"/>
          <p:nvPr/>
        </p:nvSpPr>
        <p:spPr>
          <a:xfrm>
            <a:off x="11269600" y="3777386"/>
            <a:ext cx="143561"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P</a:t>
            </a:r>
            <a:endParaRPr lang="en-US" sz="800"/>
          </a:p>
        </p:txBody>
      </p:sp>
      <p:sp>
        <p:nvSpPr>
          <p:cNvPr id="171" name="Text 164"/>
          <p:cNvSpPr txBox="1"/>
          <p:nvPr/>
        </p:nvSpPr>
        <p:spPr>
          <a:xfrm>
            <a:off x="6572707" y="5100523"/>
            <a:ext cx="200254"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VS</a:t>
            </a:r>
            <a:endParaRPr lang="en-US" sz="800"/>
          </a:p>
        </p:txBody>
      </p:sp>
      <p:sp>
        <p:nvSpPr>
          <p:cNvPr id="172" name="Text 165"/>
          <p:cNvSpPr txBox="1"/>
          <p:nvPr/>
        </p:nvSpPr>
        <p:spPr>
          <a:xfrm>
            <a:off x="7329830" y="5100523"/>
            <a:ext cx="143561"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S</a:t>
            </a:r>
            <a:endParaRPr lang="en-US" sz="800"/>
          </a:p>
        </p:txBody>
      </p:sp>
      <p:sp>
        <p:nvSpPr>
          <p:cNvPr id="173" name="Text 166"/>
          <p:cNvSpPr txBox="1"/>
          <p:nvPr/>
        </p:nvSpPr>
        <p:spPr>
          <a:xfrm>
            <a:off x="7942478" y="5100523"/>
            <a:ext cx="152705"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N</a:t>
            </a:r>
            <a:endParaRPr lang="en-US" sz="800"/>
          </a:p>
        </p:txBody>
      </p:sp>
      <p:sp>
        <p:nvSpPr>
          <p:cNvPr id="174" name="Text 167"/>
          <p:cNvSpPr txBox="1"/>
          <p:nvPr/>
        </p:nvSpPr>
        <p:spPr>
          <a:xfrm>
            <a:off x="8539124" y="5106009"/>
            <a:ext cx="143561" cy="143561"/>
          </a:xfrm>
          <a:prstGeom prst="rect">
            <a:avLst/>
          </a:prstGeom>
          <a:noFill/>
          <a:ln/>
        </p:spPr>
        <p:txBody>
          <a:bodyPr wrap="square" lIns="0" tIns="0" rIns="0" bIns="0" rtlCol="0" anchor="ctr"/>
          <a:lstStyle/>
          <a:p>
            <a:pPr marL="0" indent="0" algn="l">
              <a:buNone/>
            </a:pPr>
            <a:r>
              <a:rPr lang="en-US" sz="800">
                <a:solidFill>
                  <a:srgbClr val="002C77"/>
                </a:solidFill>
                <a:latin typeface="Roboto" pitchFamily="34" charset="0"/>
                <a:ea typeface="Roboto" pitchFamily="34" charset="-122"/>
                <a:cs typeface="Roboto" pitchFamily="34" charset="-120"/>
              </a:rPr>
              <a:t>D</a:t>
            </a:r>
            <a:endParaRPr lang="en-US" sz="800"/>
          </a:p>
        </p:txBody>
      </p:sp>
      <p:sp>
        <p:nvSpPr>
          <p:cNvPr id="175" name="Text 168"/>
          <p:cNvSpPr txBox="1"/>
          <p:nvPr/>
        </p:nvSpPr>
        <p:spPr>
          <a:xfrm>
            <a:off x="9091879" y="4044391"/>
            <a:ext cx="493823" cy="104242"/>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Excellent</a:t>
            </a:r>
            <a:endParaRPr lang="en-US" sz="800"/>
          </a:p>
        </p:txBody>
      </p:sp>
      <p:sp>
        <p:nvSpPr>
          <p:cNvPr id="176" name="Text 169"/>
          <p:cNvSpPr txBox="1"/>
          <p:nvPr/>
        </p:nvSpPr>
        <p:spPr>
          <a:xfrm>
            <a:off x="9892073" y="4053535"/>
            <a:ext cx="267005" cy="8595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Good</a:t>
            </a:r>
            <a:endParaRPr lang="en-US" sz="800"/>
          </a:p>
        </p:txBody>
      </p:sp>
      <p:sp>
        <p:nvSpPr>
          <p:cNvPr id="177" name="Text 170"/>
          <p:cNvSpPr txBox="1"/>
          <p:nvPr/>
        </p:nvSpPr>
        <p:spPr>
          <a:xfrm>
            <a:off x="10524364" y="4067251"/>
            <a:ext cx="210312" cy="8595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Fair</a:t>
            </a:r>
            <a:endParaRPr lang="en-US" sz="800"/>
          </a:p>
        </p:txBody>
      </p:sp>
      <p:sp>
        <p:nvSpPr>
          <p:cNvPr id="178" name="Text 171"/>
          <p:cNvSpPr txBox="1"/>
          <p:nvPr/>
        </p:nvSpPr>
        <p:spPr>
          <a:xfrm>
            <a:off x="11191799" y="4064439"/>
            <a:ext cx="238658" cy="8595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Poor</a:t>
            </a:r>
            <a:endParaRPr lang="en-US" sz="800"/>
          </a:p>
        </p:txBody>
      </p:sp>
      <p:pic>
        <p:nvPicPr>
          <p:cNvPr id="179" name="Image 5" descr="preencoded.png"/>
          <p:cNvPicPr>
            <a:picLocks noChangeAspect="1"/>
          </p:cNvPicPr>
          <p:nvPr/>
        </p:nvPicPr>
        <p:blipFill>
          <a:blip r:embed="rId8"/>
          <a:srcRect/>
          <a:stretch/>
        </p:blipFill>
        <p:spPr>
          <a:xfrm>
            <a:off x="6400800" y="4828946"/>
            <a:ext cx="152705" cy="152705"/>
          </a:xfrm>
          <a:prstGeom prst="rect">
            <a:avLst/>
          </a:prstGeom>
        </p:spPr>
      </p:pic>
      <p:sp>
        <p:nvSpPr>
          <p:cNvPr id="180" name="Text 172"/>
          <p:cNvSpPr txBox="1"/>
          <p:nvPr/>
        </p:nvSpPr>
        <p:spPr>
          <a:xfrm>
            <a:off x="6391198" y="5418496"/>
            <a:ext cx="641864" cy="8595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Very Satisfied</a:t>
            </a:r>
            <a:endParaRPr lang="en-US" sz="800"/>
          </a:p>
        </p:txBody>
      </p:sp>
      <p:sp>
        <p:nvSpPr>
          <p:cNvPr id="181" name="Text 173"/>
          <p:cNvSpPr txBox="1"/>
          <p:nvPr/>
        </p:nvSpPr>
        <p:spPr>
          <a:xfrm>
            <a:off x="7164284" y="5410667"/>
            <a:ext cx="422857" cy="95097"/>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Satisfied</a:t>
            </a:r>
            <a:endParaRPr lang="en-US" sz="800"/>
          </a:p>
        </p:txBody>
      </p:sp>
      <p:sp>
        <p:nvSpPr>
          <p:cNvPr id="182" name="Text 174"/>
          <p:cNvSpPr txBox="1"/>
          <p:nvPr/>
        </p:nvSpPr>
        <p:spPr>
          <a:xfrm>
            <a:off x="7782001" y="5401582"/>
            <a:ext cx="399613" cy="84818"/>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Neutral</a:t>
            </a:r>
            <a:endParaRPr lang="en-US" sz="800"/>
          </a:p>
        </p:txBody>
      </p:sp>
      <p:sp>
        <p:nvSpPr>
          <p:cNvPr id="183" name="Text 175"/>
          <p:cNvSpPr txBox="1"/>
          <p:nvPr/>
        </p:nvSpPr>
        <p:spPr>
          <a:xfrm>
            <a:off x="8311182" y="5394784"/>
            <a:ext cx="570742" cy="8595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Dissatisfied</a:t>
            </a:r>
            <a:endParaRPr lang="en-US" sz="800"/>
          </a:p>
        </p:txBody>
      </p:sp>
      <p:pic>
        <p:nvPicPr>
          <p:cNvPr id="184" name="Image 6" descr="preencoded.png"/>
          <p:cNvPicPr>
            <a:picLocks noChangeAspect="1"/>
          </p:cNvPicPr>
          <p:nvPr/>
        </p:nvPicPr>
        <p:blipFill>
          <a:blip r:embed="rId9"/>
          <a:srcRect t="-100" b="-100"/>
          <a:stretch/>
        </p:blipFill>
        <p:spPr>
          <a:xfrm>
            <a:off x="9091879" y="4828946"/>
            <a:ext cx="114300" cy="152705"/>
          </a:xfrm>
          <a:prstGeom prst="rect">
            <a:avLst/>
          </a:prstGeom>
        </p:spPr>
      </p:pic>
      <p:sp>
        <p:nvSpPr>
          <p:cNvPr id="190" name="Shape 113">
            <a:extLst>
              <a:ext uri="{FF2B5EF4-FFF2-40B4-BE49-F238E27FC236}">
                <a16:creationId xmlns:a16="http://schemas.microsoft.com/office/drawing/2014/main" id="{F5031540-12BC-4DD6-7ECD-BD9B95B96A86}"/>
              </a:ext>
            </a:extLst>
          </p:cNvPr>
          <p:cNvSpPr/>
          <p:nvPr/>
        </p:nvSpPr>
        <p:spPr>
          <a:xfrm>
            <a:off x="9105900" y="4311998"/>
            <a:ext cx="2447849" cy="247802"/>
          </a:xfrm>
          <a:prstGeom prst="roundRect">
            <a:avLst>
              <a:gd name="adj" fmla="val 56770"/>
            </a:avLst>
          </a:prstGeom>
          <a:solidFill>
            <a:srgbClr val="FFFFFF">
              <a:alpha val="80000"/>
            </a:srgbClr>
          </a:solidFill>
          <a:ln w="12700">
            <a:solidFill>
              <a:srgbClr val="D1D5DB"/>
            </a:solidFill>
            <a:prstDash val="solid"/>
          </a:ln>
        </p:spPr>
        <p:txBody>
          <a:bodyPr/>
          <a:lstStyle/>
          <a:p>
            <a:endParaRPr lang="en-US"/>
          </a:p>
        </p:txBody>
      </p:sp>
      <p:sp>
        <p:nvSpPr>
          <p:cNvPr id="191" name="Shape 52">
            <a:extLst>
              <a:ext uri="{FF2B5EF4-FFF2-40B4-BE49-F238E27FC236}">
                <a16:creationId xmlns:a16="http://schemas.microsoft.com/office/drawing/2014/main" id="{53D795C0-B9BF-EB4F-1D72-4FA11DE79798}"/>
              </a:ext>
            </a:extLst>
          </p:cNvPr>
          <p:cNvSpPr/>
          <p:nvPr/>
        </p:nvSpPr>
        <p:spPr>
          <a:xfrm>
            <a:off x="0" y="6467551"/>
            <a:ext cx="12191695" cy="390449"/>
          </a:xfrm>
          <a:prstGeom prst="rect">
            <a:avLst/>
          </a:prstGeom>
          <a:solidFill>
            <a:srgbClr val="F8F9FA"/>
          </a:solidFill>
          <a:ln/>
        </p:spPr>
        <p:txBody>
          <a:bodyPr/>
          <a:lstStyle/>
          <a:p>
            <a:endParaRPr lang="en-US"/>
          </a:p>
        </p:txBody>
      </p:sp>
      <p:sp>
        <p:nvSpPr>
          <p:cNvPr id="192" name="Shape 53">
            <a:extLst>
              <a:ext uri="{FF2B5EF4-FFF2-40B4-BE49-F238E27FC236}">
                <a16:creationId xmlns:a16="http://schemas.microsoft.com/office/drawing/2014/main" id="{89FC2D6F-028D-4FBE-8768-D51B2129E052}"/>
              </a:ext>
            </a:extLst>
          </p:cNvPr>
          <p:cNvSpPr/>
          <p:nvPr/>
        </p:nvSpPr>
        <p:spPr>
          <a:xfrm>
            <a:off x="0" y="6467551"/>
            <a:ext cx="12191695" cy="9144"/>
          </a:xfrm>
          <a:prstGeom prst="rect">
            <a:avLst/>
          </a:prstGeom>
          <a:solidFill>
            <a:srgbClr val="E2E8F0"/>
          </a:solidFill>
          <a:ln/>
        </p:spPr>
        <p:txBody>
          <a:bodyPr/>
          <a:lstStyle/>
          <a:p>
            <a:endParaRPr lang="en-US"/>
          </a:p>
        </p:txBody>
      </p:sp>
      <p:pic>
        <p:nvPicPr>
          <p:cNvPr id="193" name="Image 11" descr="https://page.gensparksite.com/slides_images/c77829ea3bd24ac393bbcd5b4a9761e7.png">
            <a:extLst>
              <a:ext uri="{FF2B5EF4-FFF2-40B4-BE49-F238E27FC236}">
                <a16:creationId xmlns:a16="http://schemas.microsoft.com/office/drawing/2014/main" id="{A481E989-D704-80FB-F830-CD1FC449B5AF}"/>
              </a:ext>
            </a:extLst>
          </p:cNvPr>
          <p:cNvPicPr>
            <a:picLocks noChangeAspect="1"/>
          </p:cNvPicPr>
          <p:nvPr/>
        </p:nvPicPr>
        <p:blipFill>
          <a:blip r:embed="rId3"/>
          <a:srcRect/>
          <a:stretch/>
        </p:blipFill>
        <p:spPr>
          <a:xfrm>
            <a:off x="114300" y="6553505"/>
            <a:ext cx="228600" cy="228600"/>
          </a:xfrm>
          <a:prstGeom prst="rect">
            <a:avLst/>
          </a:prstGeom>
        </p:spPr>
      </p:pic>
      <p:sp>
        <p:nvSpPr>
          <p:cNvPr id="194" name="Text 54">
            <a:extLst>
              <a:ext uri="{FF2B5EF4-FFF2-40B4-BE49-F238E27FC236}">
                <a16:creationId xmlns:a16="http://schemas.microsoft.com/office/drawing/2014/main" id="{E93870C3-BE68-87DB-9F1E-517804F98871}"/>
              </a:ext>
            </a:extLst>
          </p:cNvPr>
          <p:cNvSpPr txBox="1"/>
          <p:nvPr/>
        </p:nvSpPr>
        <p:spPr>
          <a:xfrm>
            <a:off x="418795" y="6601054"/>
            <a:ext cx="2076602"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United States Adult Soccer Association</a:t>
            </a:r>
            <a:endParaRPr lang="en-US" sz="900"/>
          </a:p>
        </p:txBody>
      </p:sp>
      <p:sp>
        <p:nvSpPr>
          <p:cNvPr id="195" name="Text 55">
            <a:extLst>
              <a:ext uri="{FF2B5EF4-FFF2-40B4-BE49-F238E27FC236}">
                <a16:creationId xmlns:a16="http://schemas.microsoft.com/office/drawing/2014/main" id="{1751D75C-F51D-9C8D-C6A4-3F2185248780}"/>
              </a:ext>
            </a:extLst>
          </p:cNvPr>
          <p:cNvSpPr txBox="1"/>
          <p:nvPr/>
        </p:nvSpPr>
        <p:spPr>
          <a:xfrm>
            <a:off x="10172700" y="6601054"/>
            <a:ext cx="1991563" cy="133502"/>
          </a:xfrm>
          <a:prstGeom prst="rect">
            <a:avLst/>
          </a:prstGeom>
          <a:noFill/>
          <a:ln/>
        </p:spPr>
        <p:txBody>
          <a:bodyPr wrap="square" lIns="0" tIns="0" rIns="0" bIns="0" rtlCol="0" anchor="ctr"/>
          <a:lstStyle/>
          <a:p>
            <a:pPr marL="0" indent="0" algn="l">
              <a:buNone/>
            </a:pPr>
            <a:r>
              <a:rPr lang="en-US" sz="900">
                <a:solidFill>
                  <a:srgbClr val="002C77"/>
                </a:solidFill>
                <a:latin typeface="Roboto" pitchFamily="34" charset="0"/>
                <a:ea typeface="Roboto" pitchFamily="34" charset="-122"/>
                <a:cs typeface="Roboto" pitchFamily="34" charset="-120"/>
              </a:rPr>
              <a:t>Committee Framework Initiative 2025</a:t>
            </a:r>
            <a:endParaRPr lang="en-US" sz="900"/>
          </a:p>
        </p:txBody>
      </p:sp>
      <p:sp>
        <p:nvSpPr>
          <p:cNvPr id="196" name="Shape 53">
            <a:extLst>
              <a:ext uri="{FF2B5EF4-FFF2-40B4-BE49-F238E27FC236}">
                <a16:creationId xmlns:a16="http://schemas.microsoft.com/office/drawing/2014/main" id="{93C832C1-5B8B-6E73-B717-624AB8D5B8B2}"/>
              </a:ext>
            </a:extLst>
          </p:cNvPr>
          <p:cNvSpPr/>
          <p:nvPr/>
        </p:nvSpPr>
        <p:spPr>
          <a:xfrm>
            <a:off x="4817059" y="4577016"/>
            <a:ext cx="152705" cy="152705"/>
          </a:xfrm>
          <a:prstGeom prst="ellipse">
            <a:avLst/>
          </a:prstGeom>
          <a:noFill/>
          <a:ln w="25400">
            <a:solidFill>
              <a:srgbClr val="002C77"/>
            </a:solidFill>
            <a:prstDash val="solid"/>
          </a:ln>
        </p:spPr>
        <p:txBody>
          <a:bodyPr/>
          <a:lstStyle/>
          <a:p>
            <a:endParaRPr lang="en-US"/>
          </a:p>
        </p:txBody>
      </p:sp>
      <p:sp>
        <p:nvSpPr>
          <p:cNvPr id="197" name="Shape 54">
            <a:extLst>
              <a:ext uri="{FF2B5EF4-FFF2-40B4-BE49-F238E27FC236}">
                <a16:creationId xmlns:a16="http://schemas.microsoft.com/office/drawing/2014/main" id="{554ADE5D-8B1A-0338-2D85-AB1106C76600}"/>
              </a:ext>
            </a:extLst>
          </p:cNvPr>
          <p:cNvSpPr/>
          <p:nvPr/>
        </p:nvSpPr>
        <p:spPr>
          <a:xfrm>
            <a:off x="5229426" y="4581690"/>
            <a:ext cx="152705" cy="152705"/>
          </a:xfrm>
          <a:prstGeom prst="ellipse">
            <a:avLst/>
          </a:prstGeom>
          <a:noFill/>
          <a:ln w="25400">
            <a:solidFill>
              <a:srgbClr val="002C77"/>
            </a:solidFill>
            <a:prstDash val="solid"/>
          </a:ln>
        </p:spPr>
        <p:txBody>
          <a:bodyPr/>
          <a:lstStyle/>
          <a:p>
            <a:endParaRPr lang="en-US"/>
          </a:p>
        </p:txBody>
      </p:sp>
      <p:sp>
        <p:nvSpPr>
          <p:cNvPr id="198" name="Shape 55">
            <a:extLst>
              <a:ext uri="{FF2B5EF4-FFF2-40B4-BE49-F238E27FC236}">
                <a16:creationId xmlns:a16="http://schemas.microsoft.com/office/drawing/2014/main" id="{4E09CA5D-62A2-0154-432F-C2CA85A1DE2B}"/>
              </a:ext>
            </a:extLst>
          </p:cNvPr>
          <p:cNvSpPr/>
          <p:nvPr/>
        </p:nvSpPr>
        <p:spPr>
          <a:xfrm>
            <a:off x="5593386" y="4570971"/>
            <a:ext cx="152705" cy="152705"/>
          </a:xfrm>
          <a:prstGeom prst="ellipse">
            <a:avLst/>
          </a:prstGeom>
          <a:noFill/>
          <a:ln w="25400">
            <a:solidFill>
              <a:srgbClr val="002C77"/>
            </a:solidFill>
            <a:prstDash val="solid"/>
          </a:ln>
        </p:spPr>
        <p:txBody>
          <a:bodyPr/>
          <a:lstStyle/>
          <a:p>
            <a:endParaRPr lang="en-US"/>
          </a:p>
        </p:txBody>
      </p:sp>
      <p:sp>
        <p:nvSpPr>
          <p:cNvPr id="199" name="Text 62">
            <a:extLst>
              <a:ext uri="{FF2B5EF4-FFF2-40B4-BE49-F238E27FC236}">
                <a16:creationId xmlns:a16="http://schemas.microsoft.com/office/drawing/2014/main" id="{5B1D0050-D32F-3CA6-B930-BE5533E78E6A}"/>
              </a:ext>
            </a:extLst>
          </p:cNvPr>
          <p:cNvSpPr txBox="1"/>
          <p:nvPr/>
        </p:nvSpPr>
        <p:spPr>
          <a:xfrm>
            <a:off x="4831232" y="4562081"/>
            <a:ext cx="124358" cy="191110"/>
          </a:xfrm>
          <a:prstGeom prst="rect">
            <a:avLst/>
          </a:prstGeom>
          <a:noFill/>
          <a:ln/>
        </p:spPr>
        <p:txBody>
          <a:bodyPr wrap="square" lIns="0" tIns="0" rIns="0" bIns="0" rtlCol="0" anchor="ctr"/>
          <a:lstStyle/>
          <a:p>
            <a:pPr marL="0" indent="0" algn="ctr">
              <a:buNone/>
            </a:pPr>
            <a:r>
              <a:rPr lang="en-US" sz="800">
                <a:solidFill>
                  <a:srgbClr val="002C77"/>
                </a:solidFill>
                <a:latin typeface="Roboto" pitchFamily="34" charset="0"/>
                <a:ea typeface="Roboto" pitchFamily="34" charset="-122"/>
                <a:cs typeface="Roboto" pitchFamily="34" charset="-120"/>
              </a:rPr>
              <a:t>E</a:t>
            </a:r>
            <a:endParaRPr lang="en-US" sz="800"/>
          </a:p>
        </p:txBody>
      </p:sp>
      <p:sp>
        <p:nvSpPr>
          <p:cNvPr id="200" name="Text 63">
            <a:extLst>
              <a:ext uri="{FF2B5EF4-FFF2-40B4-BE49-F238E27FC236}">
                <a16:creationId xmlns:a16="http://schemas.microsoft.com/office/drawing/2014/main" id="{ADDFA172-4C5B-3065-04A7-C5E77CC65880}"/>
              </a:ext>
            </a:extLst>
          </p:cNvPr>
          <p:cNvSpPr txBox="1"/>
          <p:nvPr/>
        </p:nvSpPr>
        <p:spPr>
          <a:xfrm>
            <a:off x="5233177" y="4566401"/>
            <a:ext cx="143561" cy="191110"/>
          </a:xfrm>
          <a:prstGeom prst="rect">
            <a:avLst/>
          </a:prstGeom>
          <a:noFill/>
          <a:ln/>
        </p:spPr>
        <p:txBody>
          <a:bodyPr wrap="square" lIns="0" tIns="0" rIns="0" bIns="0" rtlCol="0" anchor="ctr"/>
          <a:lstStyle/>
          <a:p>
            <a:pPr marL="0" indent="0" algn="ctr">
              <a:buNone/>
            </a:pPr>
            <a:r>
              <a:rPr lang="en-US" sz="800">
                <a:solidFill>
                  <a:srgbClr val="002C77"/>
                </a:solidFill>
                <a:latin typeface="Roboto" pitchFamily="34" charset="0"/>
                <a:ea typeface="Roboto" pitchFamily="34" charset="-122"/>
                <a:cs typeface="Roboto" pitchFamily="34" charset="-120"/>
              </a:rPr>
              <a:t>M</a:t>
            </a:r>
            <a:endParaRPr lang="en-US" sz="800"/>
          </a:p>
        </p:txBody>
      </p:sp>
      <p:sp>
        <p:nvSpPr>
          <p:cNvPr id="201" name="Text 64">
            <a:extLst>
              <a:ext uri="{FF2B5EF4-FFF2-40B4-BE49-F238E27FC236}">
                <a16:creationId xmlns:a16="http://schemas.microsoft.com/office/drawing/2014/main" id="{A11F270F-98E8-80FC-7C93-E3C0F10F535D}"/>
              </a:ext>
            </a:extLst>
          </p:cNvPr>
          <p:cNvSpPr txBox="1"/>
          <p:nvPr/>
        </p:nvSpPr>
        <p:spPr>
          <a:xfrm>
            <a:off x="5602987" y="4556241"/>
            <a:ext cx="133502" cy="191110"/>
          </a:xfrm>
          <a:prstGeom prst="rect">
            <a:avLst/>
          </a:prstGeom>
          <a:noFill/>
          <a:ln/>
        </p:spPr>
        <p:txBody>
          <a:bodyPr wrap="square" lIns="0" tIns="0" rIns="0" bIns="0" rtlCol="0" anchor="ctr"/>
          <a:lstStyle/>
          <a:p>
            <a:pPr marL="0" indent="0" algn="ctr">
              <a:buNone/>
            </a:pPr>
            <a:r>
              <a:rPr lang="en-US" sz="800">
                <a:solidFill>
                  <a:srgbClr val="002C77"/>
                </a:solidFill>
                <a:latin typeface="Roboto" pitchFamily="34" charset="0"/>
                <a:ea typeface="Roboto" pitchFamily="34" charset="-122"/>
                <a:cs typeface="Roboto" pitchFamily="34" charset="-120"/>
              </a:rPr>
              <a:t>N</a:t>
            </a:r>
            <a:endParaRPr lang="en-US" sz="800"/>
          </a:p>
        </p:txBody>
      </p:sp>
      <p:sp>
        <p:nvSpPr>
          <p:cNvPr id="202" name="Text 71">
            <a:extLst>
              <a:ext uri="{FF2B5EF4-FFF2-40B4-BE49-F238E27FC236}">
                <a16:creationId xmlns:a16="http://schemas.microsoft.com/office/drawing/2014/main" id="{685877EE-E10C-CFF3-4604-9CDF74A32053}"/>
              </a:ext>
            </a:extLst>
          </p:cNvPr>
          <p:cNvSpPr txBox="1"/>
          <p:nvPr/>
        </p:nvSpPr>
        <p:spPr>
          <a:xfrm>
            <a:off x="4696078" y="4787328"/>
            <a:ext cx="425475" cy="6309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Exceeds</a:t>
            </a:r>
            <a:endParaRPr lang="en-US" sz="800"/>
          </a:p>
        </p:txBody>
      </p:sp>
      <p:sp>
        <p:nvSpPr>
          <p:cNvPr id="203" name="Text 72">
            <a:extLst>
              <a:ext uri="{FF2B5EF4-FFF2-40B4-BE49-F238E27FC236}">
                <a16:creationId xmlns:a16="http://schemas.microsoft.com/office/drawing/2014/main" id="{56AF3083-AAF0-E528-929E-279D2C78A24F}"/>
              </a:ext>
            </a:extLst>
          </p:cNvPr>
          <p:cNvSpPr txBox="1"/>
          <p:nvPr/>
        </p:nvSpPr>
        <p:spPr>
          <a:xfrm>
            <a:off x="5150431" y="4791087"/>
            <a:ext cx="336855" cy="6309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Meets</a:t>
            </a:r>
            <a:endParaRPr lang="en-US" sz="800"/>
          </a:p>
        </p:txBody>
      </p:sp>
      <p:sp>
        <p:nvSpPr>
          <p:cNvPr id="204" name="Text 73">
            <a:extLst>
              <a:ext uri="{FF2B5EF4-FFF2-40B4-BE49-F238E27FC236}">
                <a16:creationId xmlns:a16="http://schemas.microsoft.com/office/drawing/2014/main" id="{02A87FEB-142F-3FB8-927E-427A249AF2C4}"/>
              </a:ext>
            </a:extLst>
          </p:cNvPr>
          <p:cNvSpPr txBox="1"/>
          <p:nvPr/>
        </p:nvSpPr>
        <p:spPr>
          <a:xfrm>
            <a:off x="5486971" y="4783214"/>
            <a:ext cx="393116" cy="6309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Needs</a:t>
            </a:r>
            <a:endParaRPr lang="en-US" sz="800"/>
          </a:p>
        </p:txBody>
      </p:sp>
      <p:sp>
        <p:nvSpPr>
          <p:cNvPr id="205" name="Shape 53">
            <a:extLst>
              <a:ext uri="{FF2B5EF4-FFF2-40B4-BE49-F238E27FC236}">
                <a16:creationId xmlns:a16="http://schemas.microsoft.com/office/drawing/2014/main" id="{CDD931EB-AD41-BC35-064D-6888ABE41C8B}"/>
              </a:ext>
            </a:extLst>
          </p:cNvPr>
          <p:cNvSpPr/>
          <p:nvPr/>
        </p:nvSpPr>
        <p:spPr>
          <a:xfrm>
            <a:off x="4810256" y="4945734"/>
            <a:ext cx="152705" cy="152705"/>
          </a:xfrm>
          <a:prstGeom prst="ellipse">
            <a:avLst/>
          </a:prstGeom>
          <a:noFill/>
          <a:ln w="25400">
            <a:solidFill>
              <a:srgbClr val="002C77"/>
            </a:solidFill>
            <a:prstDash val="solid"/>
          </a:ln>
        </p:spPr>
        <p:txBody>
          <a:bodyPr/>
          <a:lstStyle/>
          <a:p>
            <a:endParaRPr lang="en-US"/>
          </a:p>
        </p:txBody>
      </p:sp>
      <p:sp>
        <p:nvSpPr>
          <p:cNvPr id="206" name="Shape 54">
            <a:extLst>
              <a:ext uri="{FF2B5EF4-FFF2-40B4-BE49-F238E27FC236}">
                <a16:creationId xmlns:a16="http://schemas.microsoft.com/office/drawing/2014/main" id="{53101CA2-366F-54B4-5FB2-D0DF446FC023}"/>
              </a:ext>
            </a:extLst>
          </p:cNvPr>
          <p:cNvSpPr/>
          <p:nvPr/>
        </p:nvSpPr>
        <p:spPr>
          <a:xfrm>
            <a:off x="5222623" y="4950408"/>
            <a:ext cx="152705" cy="152705"/>
          </a:xfrm>
          <a:prstGeom prst="ellipse">
            <a:avLst/>
          </a:prstGeom>
          <a:noFill/>
          <a:ln w="25400">
            <a:solidFill>
              <a:srgbClr val="002C77"/>
            </a:solidFill>
            <a:prstDash val="solid"/>
          </a:ln>
        </p:spPr>
        <p:txBody>
          <a:bodyPr/>
          <a:lstStyle/>
          <a:p>
            <a:endParaRPr lang="en-US"/>
          </a:p>
        </p:txBody>
      </p:sp>
      <p:sp>
        <p:nvSpPr>
          <p:cNvPr id="207" name="Shape 55">
            <a:extLst>
              <a:ext uri="{FF2B5EF4-FFF2-40B4-BE49-F238E27FC236}">
                <a16:creationId xmlns:a16="http://schemas.microsoft.com/office/drawing/2014/main" id="{86636D8E-2342-944A-525D-1CF37B06D5B8}"/>
              </a:ext>
            </a:extLst>
          </p:cNvPr>
          <p:cNvSpPr/>
          <p:nvPr/>
        </p:nvSpPr>
        <p:spPr>
          <a:xfrm>
            <a:off x="5586583" y="4939689"/>
            <a:ext cx="152705" cy="152705"/>
          </a:xfrm>
          <a:prstGeom prst="ellipse">
            <a:avLst/>
          </a:prstGeom>
          <a:noFill/>
          <a:ln w="25400">
            <a:solidFill>
              <a:srgbClr val="002C77"/>
            </a:solidFill>
            <a:prstDash val="solid"/>
          </a:ln>
        </p:spPr>
        <p:txBody>
          <a:bodyPr/>
          <a:lstStyle/>
          <a:p>
            <a:endParaRPr lang="en-US"/>
          </a:p>
        </p:txBody>
      </p:sp>
      <p:sp>
        <p:nvSpPr>
          <p:cNvPr id="208" name="Text 62">
            <a:extLst>
              <a:ext uri="{FF2B5EF4-FFF2-40B4-BE49-F238E27FC236}">
                <a16:creationId xmlns:a16="http://schemas.microsoft.com/office/drawing/2014/main" id="{C292C2CE-C917-9A42-27F3-23F8A2104F43}"/>
              </a:ext>
            </a:extLst>
          </p:cNvPr>
          <p:cNvSpPr txBox="1"/>
          <p:nvPr/>
        </p:nvSpPr>
        <p:spPr>
          <a:xfrm>
            <a:off x="4824429" y="4930799"/>
            <a:ext cx="124358" cy="191110"/>
          </a:xfrm>
          <a:prstGeom prst="rect">
            <a:avLst/>
          </a:prstGeom>
          <a:noFill/>
          <a:ln/>
        </p:spPr>
        <p:txBody>
          <a:bodyPr wrap="square" lIns="0" tIns="0" rIns="0" bIns="0" rtlCol="0" anchor="ctr"/>
          <a:lstStyle/>
          <a:p>
            <a:pPr marL="0" indent="0" algn="ctr">
              <a:buNone/>
            </a:pPr>
            <a:r>
              <a:rPr lang="en-US" sz="800">
                <a:solidFill>
                  <a:srgbClr val="002C77"/>
                </a:solidFill>
                <a:latin typeface="Roboto" pitchFamily="34" charset="0"/>
                <a:ea typeface="Roboto" pitchFamily="34" charset="-122"/>
                <a:cs typeface="Roboto" pitchFamily="34" charset="-120"/>
              </a:rPr>
              <a:t>E</a:t>
            </a:r>
            <a:endParaRPr lang="en-US" sz="800"/>
          </a:p>
        </p:txBody>
      </p:sp>
      <p:sp>
        <p:nvSpPr>
          <p:cNvPr id="209" name="Text 63">
            <a:extLst>
              <a:ext uri="{FF2B5EF4-FFF2-40B4-BE49-F238E27FC236}">
                <a16:creationId xmlns:a16="http://schemas.microsoft.com/office/drawing/2014/main" id="{D88A0276-4393-77BC-3442-0BE34E6D0321}"/>
              </a:ext>
            </a:extLst>
          </p:cNvPr>
          <p:cNvSpPr txBox="1"/>
          <p:nvPr/>
        </p:nvSpPr>
        <p:spPr>
          <a:xfrm>
            <a:off x="5226374" y="4935119"/>
            <a:ext cx="143561" cy="191110"/>
          </a:xfrm>
          <a:prstGeom prst="rect">
            <a:avLst/>
          </a:prstGeom>
          <a:noFill/>
          <a:ln/>
        </p:spPr>
        <p:txBody>
          <a:bodyPr wrap="square" lIns="0" tIns="0" rIns="0" bIns="0" rtlCol="0" anchor="ctr"/>
          <a:lstStyle/>
          <a:p>
            <a:pPr marL="0" indent="0" algn="ctr">
              <a:buNone/>
            </a:pPr>
            <a:r>
              <a:rPr lang="en-US" sz="800">
                <a:solidFill>
                  <a:srgbClr val="002C77"/>
                </a:solidFill>
                <a:latin typeface="Roboto" pitchFamily="34" charset="0"/>
                <a:ea typeface="Roboto" pitchFamily="34" charset="-122"/>
                <a:cs typeface="Roboto" pitchFamily="34" charset="-120"/>
              </a:rPr>
              <a:t>M</a:t>
            </a:r>
            <a:endParaRPr lang="en-US" sz="800"/>
          </a:p>
        </p:txBody>
      </p:sp>
      <p:sp>
        <p:nvSpPr>
          <p:cNvPr id="210" name="Text 64">
            <a:extLst>
              <a:ext uri="{FF2B5EF4-FFF2-40B4-BE49-F238E27FC236}">
                <a16:creationId xmlns:a16="http://schemas.microsoft.com/office/drawing/2014/main" id="{0E52D497-952F-6839-7F7C-E380796BC259}"/>
              </a:ext>
            </a:extLst>
          </p:cNvPr>
          <p:cNvSpPr txBox="1"/>
          <p:nvPr/>
        </p:nvSpPr>
        <p:spPr>
          <a:xfrm>
            <a:off x="5596184" y="4924959"/>
            <a:ext cx="133502" cy="191110"/>
          </a:xfrm>
          <a:prstGeom prst="rect">
            <a:avLst/>
          </a:prstGeom>
          <a:noFill/>
          <a:ln/>
        </p:spPr>
        <p:txBody>
          <a:bodyPr wrap="square" lIns="0" tIns="0" rIns="0" bIns="0" rtlCol="0" anchor="ctr"/>
          <a:lstStyle/>
          <a:p>
            <a:pPr marL="0" indent="0" algn="ctr">
              <a:buNone/>
            </a:pPr>
            <a:r>
              <a:rPr lang="en-US" sz="800">
                <a:solidFill>
                  <a:srgbClr val="002C77"/>
                </a:solidFill>
                <a:latin typeface="Roboto" pitchFamily="34" charset="0"/>
                <a:ea typeface="Roboto" pitchFamily="34" charset="-122"/>
                <a:cs typeface="Roboto" pitchFamily="34" charset="-120"/>
              </a:rPr>
              <a:t>N</a:t>
            </a:r>
            <a:endParaRPr lang="en-US" sz="800"/>
          </a:p>
        </p:txBody>
      </p:sp>
      <p:sp>
        <p:nvSpPr>
          <p:cNvPr id="211" name="Text 71">
            <a:extLst>
              <a:ext uri="{FF2B5EF4-FFF2-40B4-BE49-F238E27FC236}">
                <a16:creationId xmlns:a16="http://schemas.microsoft.com/office/drawing/2014/main" id="{ED7AFAEA-F049-2AD5-ABFC-2BCAF4D50D22}"/>
              </a:ext>
            </a:extLst>
          </p:cNvPr>
          <p:cNvSpPr txBox="1"/>
          <p:nvPr/>
        </p:nvSpPr>
        <p:spPr>
          <a:xfrm>
            <a:off x="4689275" y="5156046"/>
            <a:ext cx="425475" cy="6309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Exceeds</a:t>
            </a:r>
            <a:endParaRPr lang="en-US" sz="800"/>
          </a:p>
        </p:txBody>
      </p:sp>
      <p:sp>
        <p:nvSpPr>
          <p:cNvPr id="212" name="Text 72">
            <a:extLst>
              <a:ext uri="{FF2B5EF4-FFF2-40B4-BE49-F238E27FC236}">
                <a16:creationId xmlns:a16="http://schemas.microsoft.com/office/drawing/2014/main" id="{0C67C296-48C0-79DA-4F56-ECA96B3A5E48}"/>
              </a:ext>
            </a:extLst>
          </p:cNvPr>
          <p:cNvSpPr txBox="1"/>
          <p:nvPr/>
        </p:nvSpPr>
        <p:spPr>
          <a:xfrm>
            <a:off x="5143628" y="5159805"/>
            <a:ext cx="336855" cy="6309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Meets</a:t>
            </a:r>
            <a:endParaRPr lang="en-US" sz="800"/>
          </a:p>
        </p:txBody>
      </p:sp>
      <p:sp>
        <p:nvSpPr>
          <p:cNvPr id="213" name="Text 73">
            <a:extLst>
              <a:ext uri="{FF2B5EF4-FFF2-40B4-BE49-F238E27FC236}">
                <a16:creationId xmlns:a16="http://schemas.microsoft.com/office/drawing/2014/main" id="{44DF3BEC-63E6-101F-8829-E6E9373D4536}"/>
              </a:ext>
            </a:extLst>
          </p:cNvPr>
          <p:cNvSpPr txBox="1"/>
          <p:nvPr/>
        </p:nvSpPr>
        <p:spPr>
          <a:xfrm>
            <a:off x="5480168" y="5151932"/>
            <a:ext cx="393116" cy="63094"/>
          </a:xfrm>
          <a:prstGeom prst="rect">
            <a:avLst/>
          </a:prstGeom>
          <a:noFill/>
          <a:ln/>
        </p:spPr>
        <p:txBody>
          <a:bodyPr wrap="square" lIns="0" tIns="0" rIns="0" bIns="0" rtlCol="0" anchor="ctr"/>
          <a:lstStyle/>
          <a:p>
            <a:pPr marL="0" indent="0" algn="ctr">
              <a:buNone/>
            </a:pPr>
            <a:r>
              <a:rPr lang="en-US" sz="800">
                <a:solidFill>
                  <a:srgbClr val="4B5563"/>
                </a:solidFill>
                <a:latin typeface="Roboto" pitchFamily="34" charset="0"/>
                <a:ea typeface="Roboto" pitchFamily="34" charset="-122"/>
                <a:cs typeface="Roboto" pitchFamily="34" charset="-120"/>
              </a:rPr>
              <a:t>Needs</a:t>
            </a:r>
            <a:endParaRPr lang="en-US" sz="800"/>
          </a:p>
        </p:txBody>
      </p:sp>
      <p:sp>
        <p:nvSpPr>
          <p:cNvPr id="214" name="Text 125">
            <a:extLst>
              <a:ext uri="{FF2B5EF4-FFF2-40B4-BE49-F238E27FC236}">
                <a16:creationId xmlns:a16="http://schemas.microsoft.com/office/drawing/2014/main" id="{1BED9223-8EA1-8CDE-A6C3-79F8EE661589}"/>
              </a:ext>
            </a:extLst>
          </p:cNvPr>
          <p:cNvSpPr txBox="1"/>
          <p:nvPr/>
        </p:nvSpPr>
        <p:spPr>
          <a:xfrm>
            <a:off x="9201530" y="4353121"/>
            <a:ext cx="2247005" cy="181389"/>
          </a:xfrm>
          <a:prstGeom prst="rect">
            <a:avLst/>
          </a:prstGeom>
          <a:noFill/>
          <a:ln/>
        </p:spPr>
        <p:txBody>
          <a:bodyPr wrap="square" lIns="0" tIns="0" rIns="0" bIns="0" rtlCol="0" anchor="ctr"/>
          <a:lstStyle/>
          <a:p>
            <a:pPr marL="0" indent="0" algn="l">
              <a:buNone/>
            </a:pPr>
            <a:r>
              <a:rPr lang="en-US" sz="900" i="1">
                <a:solidFill>
                  <a:srgbClr val="6B7280"/>
                </a:solidFill>
                <a:latin typeface="Roboto" pitchFamily="34" charset="0"/>
                <a:ea typeface="Roboto" pitchFamily="34" charset="-122"/>
                <a:cs typeface="Roboto" pitchFamily="34" charset="-120"/>
              </a:rPr>
              <a:t>Click to add text</a:t>
            </a:r>
            <a:endParaRPr lang="en-US" sz="9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6" name="Shape 4"/>
          <p:cNvSpPr/>
          <p:nvPr/>
        </p:nvSpPr>
        <p:spPr>
          <a:xfrm>
            <a:off x="533095" y="1208837"/>
            <a:ext cx="11125505" cy="19202"/>
          </a:xfrm>
          <a:prstGeom prst="rect">
            <a:avLst/>
          </a:prstGeom>
          <a:solidFill>
            <a:srgbClr val="003366"/>
          </a:solidFill>
          <a:ln/>
        </p:spPr>
        <p:txBody>
          <a:bodyPr/>
          <a:lstStyle/>
          <a:p>
            <a:endParaRPr lang="en-US"/>
          </a:p>
        </p:txBody>
      </p:sp>
      <p:sp>
        <p:nvSpPr>
          <p:cNvPr id="7" name="Text 5"/>
          <p:cNvSpPr txBox="1"/>
          <p:nvPr/>
        </p:nvSpPr>
        <p:spPr>
          <a:xfrm>
            <a:off x="533095" y="733349"/>
            <a:ext cx="4753051"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Current Priorities &amp; Timeline</a:t>
            </a:r>
            <a:endParaRPr lang="en-US" sz="2400"/>
          </a:p>
        </p:txBody>
      </p:sp>
      <p:pic>
        <p:nvPicPr>
          <p:cNvPr id="8" name="Image 0" descr="preencoded.png"/>
          <p:cNvPicPr>
            <a:picLocks noChangeAspect="1"/>
          </p:cNvPicPr>
          <p:nvPr/>
        </p:nvPicPr>
        <p:blipFill>
          <a:blip r:embed="rId3"/>
          <a:srcRect/>
          <a:stretch/>
        </p:blipFill>
        <p:spPr>
          <a:xfrm>
            <a:off x="533095" y="1571854"/>
            <a:ext cx="228600" cy="228600"/>
          </a:xfrm>
          <a:prstGeom prst="rect">
            <a:avLst/>
          </a:prstGeom>
        </p:spPr>
      </p:pic>
      <p:sp>
        <p:nvSpPr>
          <p:cNvPr id="9" name="Text 6"/>
          <p:cNvSpPr txBox="1"/>
          <p:nvPr/>
        </p:nvSpPr>
        <p:spPr>
          <a:xfrm>
            <a:off x="838505" y="1552651"/>
            <a:ext cx="2190902"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Current Priorities</a:t>
            </a:r>
            <a:endParaRPr lang="en-US" sz="1800"/>
          </a:p>
        </p:txBody>
      </p:sp>
      <p:sp>
        <p:nvSpPr>
          <p:cNvPr id="10" name="Shape 7"/>
          <p:cNvSpPr/>
          <p:nvPr/>
        </p:nvSpPr>
        <p:spPr>
          <a:xfrm>
            <a:off x="533095" y="1967789"/>
            <a:ext cx="5410505" cy="4257446"/>
          </a:xfrm>
          <a:prstGeom prst="roundRect">
            <a:avLst>
              <a:gd name="adj" fmla="val 384"/>
            </a:avLst>
          </a:prstGeom>
          <a:solidFill>
            <a:srgbClr val="F7FAFC"/>
          </a:solidFill>
          <a:ln/>
        </p:spPr>
        <p:txBody>
          <a:bodyPr/>
          <a:lstStyle/>
          <a:p>
            <a:endParaRPr lang="en-US"/>
          </a:p>
        </p:txBody>
      </p:sp>
      <p:sp>
        <p:nvSpPr>
          <p:cNvPr id="11" name="Shape 8"/>
          <p:cNvSpPr/>
          <p:nvPr/>
        </p:nvSpPr>
        <p:spPr>
          <a:xfrm>
            <a:off x="533095" y="1967789"/>
            <a:ext cx="38405" cy="4257446"/>
          </a:xfrm>
          <a:prstGeom prst="rect">
            <a:avLst/>
          </a:prstGeom>
          <a:solidFill>
            <a:srgbClr val="003366"/>
          </a:solidFill>
          <a:ln/>
        </p:spPr>
        <p:txBody>
          <a:bodyPr/>
          <a:lstStyle/>
          <a:p>
            <a:endParaRPr lang="en-US"/>
          </a:p>
        </p:txBody>
      </p:sp>
      <p:sp>
        <p:nvSpPr>
          <p:cNvPr id="12" name="Text 9"/>
          <p:cNvSpPr txBox="1"/>
          <p:nvPr/>
        </p:nvSpPr>
        <p:spPr>
          <a:xfrm>
            <a:off x="724205" y="2148840"/>
            <a:ext cx="2786177" cy="210312"/>
          </a:xfrm>
          <a:prstGeom prst="rect">
            <a:avLst/>
          </a:prstGeom>
          <a:noFill/>
          <a:ln/>
        </p:spPr>
        <p:txBody>
          <a:bodyPr wrap="square" lIns="0" tIns="0" rIns="0" bIns="0" rtlCol="0" anchor="ctr"/>
          <a:lstStyle/>
          <a:p>
            <a:pPr marL="0" indent="0" algn="l">
              <a:buNone/>
            </a:pPr>
            <a:r>
              <a:rPr lang="en-US" sz="1300" b="1">
                <a:solidFill>
                  <a:srgbClr val="333333"/>
                </a:solidFill>
                <a:latin typeface="Montserrat" pitchFamily="34" charset="0"/>
                <a:ea typeface="Montserrat" pitchFamily="34" charset="-122"/>
                <a:cs typeface="Montserrat" pitchFamily="34" charset="-120"/>
              </a:rPr>
              <a:t>Committee Structure Analysis</a:t>
            </a:r>
            <a:endParaRPr lang="en-US" sz="1300"/>
          </a:p>
        </p:txBody>
      </p:sp>
      <p:sp>
        <p:nvSpPr>
          <p:cNvPr id="14" name="Text 10"/>
          <p:cNvSpPr txBox="1"/>
          <p:nvPr/>
        </p:nvSpPr>
        <p:spPr>
          <a:xfrm>
            <a:off x="724205" y="3440887"/>
            <a:ext cx="1938528" cy="210312"/>
          </a:xfrm>
          <a:prstGeom prst="rect">
            <a:avLst/>
          </a:prstGeom>
          <a:noFill/>
          <a:ln/>
        </p:spPr>
        <p:txBody>
          <a:bodyPr wrap="square" lIns="0" tIns="0" rIns="0" bIns="0" rtlCol="0" anchor="ctr"/>
          <a:lstStyle/>
          <a:p>
            <a:pPr marL="0" indent="0" algn="l">
              <a:buNone/>
            </a:pPr>
            <a:r>
              <a:rPr lang="en-US" sz="1300" b="1">
                <a:solidFill>
                  <a:srgbClr val="333333"/>
                </a:solidFill>
                <a:latin typeface="Montserrat" pitchFamily="34" charset="0"/>
                <a:ea typeface="Montserrat" pitchFamily="34" charset="-122"/>
                <a:cs typeface="Montserrat" pitchFamily="34" charset="-120"/>
              </a:rPr>
              <a:t>Feedback Collection</a:t>
            </a:r>
            <a:endParaRPr lang="en-US" sz="1300"/>
          </a:p>
        </p:txBody>
      </p:sp>
      <p:sp>
        <p:nvSpPr>
          <p:cNvPr id="15" name="Text 11"/>
          <p:cNvSpPr txBox="1"/>
          <p:nvPr/>
        </p:nvSpPr>
        <p:spPr>
          <a:xfrm>
            <a:off x="724205" y="4492447"/>
            <a:ext cx="3719779" cy="210312"/>
          </a:xfrm>
          <a:prstGeom prst="rect">
            <a:avLst/>
          </a:prstGeom>
          <a:noFill/>
          <a:ln/>
        </p:spPr>
        <p:txBody>
          <a:bodyPr wrap="square" lIns="0" tIns="0" rIns="0" bIns="0" rtlCol="0" anchor="ctr"/>
          <a:lstStyle/>
          <a:p>
            <a:pPr marL="0" indent="0" algn="l">
              <a:buNone/>
            </a:pPr>
            <a:r>
              <a:rPr lang="en-US" sz="1300" b="1">
                <a:solidFill>
                  <a:srgbClr val="333333"/>
                </a:solidFill>
                <a:latin typeface="Montserrat" pitchFamily="34" charset="0"/>
                <a:ea typeface="Montserrat" pitchFamily="34" charset="-122"/>
                <a:cs typeface="Montserrat" pitchFamily="34" charset="-120"/>
              </a:rPr>
              <a:t>Process Improvement &amp; Communication</a:t>
            </a:r>
            <a:endParaRPr lang="en-US" sz="1300"/>
          </a:p>
        </p:txBody>
      </p:sp>
      <p:sp>
        <p:nvSpPr>
          <p:cNvPr id="16" name="Text 12"/>
          <p:cNvSpPr txBox="1"/>
          <p:nvPr/>
        </p:nvSpPr>
        <p:spPr>
          <a:xfrm>
            <a:off x="1067105" y="2472538"/>
            <a:ext cx="4463186"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Establishing an understanding of areas covered by committees</a:t>
            </a:r>
            <a:endParaRPr lang="en-US" sz="1300"/>
          </a:p>
        </p:txBody>
      </p:sp>
      <p:sp>
        <p:nvSpPr>
          <p:cNvPr id="18" name="Text 13"/>
          <p:cNvSpPr txBox="1"/>
          <p:nvPr/>
        </p:nvSpPr>
        <p:spPr>
          <a:xfrm>
            <a:off x="1067105" y="3029407"/>
            <a:ext cx="4120286"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Mapping committee structures and workflows</a:t>
            </a:r>
            <a:endParaRPr lang="en-US" sz="1300"/>
          </a:p>
        </p:txBody>
      </p:sp>
      <p:sp>
        <p:nvSpPr>
          <p:cNvPr id="20" name="Text 14"/>
          <p:cNvSpPr txBox="1"/>
          <p:nvPr/>
        </p:nvSpPr>
        <p:spPr>
          <a:xfrm>
            <a:off x="1067105" y="3764585"/>
            <a:ext cx="4567428"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Continuing to survey membership for stronger data</a:t>
            </a:r>
            <a:endParaRPr lang="en-US" sz="1300"/>
          </a:p>
        </p:txBody>
      </p:sp>
      <p:sp>
        <p:nvSpPr>
          <p:cNvPr id="22" name="Text 15"/>
          <p:cNvSpPr txBox="1"/>
          <p:nvPr/>
        </p:nvSpPr>
        <p:spPr>
          <a:xfrm>
            <a:off x="1067105" y="4080967"/>
            <a:ext cx="3786530"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Hearing perspectives from all stakeholders</a:t>
            </a:r>
            <a:endParaRPr lang="en-US" sz="1300"/>
          </a:p>
        </p:txBody>
      </p:sp>
      <p:sp>
        <p:nvSpPr>
          <p:cNvPr id="24" name="Text 16"/>
          <p:cNvSpPr txBox="1"/>
          <p:nvPr/>
        </p:nvSpPr>
        <p:spPr>
          <a:xfrm>
            <a:off x="1067105" y="4816145"/>
            <a:ext cx="4310482"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Identifying areas within committee processes for improvement</a:t>
            </a:r>
            <a:endParaRPr lang="en-US" sz="1300"/>
          </a:p>
        </p:txBody>
      </p:sp>
      <p:sp>
        <p:nvSpPr>
          <p:cNvPr id="26" name="Text 17"/>
          <p:cNvSpPr txBox="1"/>
          <p:nvPr/>
        </p:nvSpPr>
        <p:spPr>
          <a:xfrm>
            <a:off x="1067105" y="5372100"/>
            <a:ext cx="4825289"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Maintaining communication through various channels</a:t>
            </a:r>
            <a:endParaRPr lang="en-US" sz="1300"/>
          </a:p>
        </p:txBody>
      </p:sp>
      <p:sp>
        <p:nvSpPr>
          <p:cNvPr id="28" name="Text 18"/>
          <p:cNvSpPr txBox="1"/>
          <p:nvPr/>
        </p:nvSpPr>
        <p:spPr>
          <a:xfrm>
            <a:off x="1067105" y="5688482"/>
            <a:ext cx="3777386"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Ensuring transparency with those affected</a:t>
            </a:r>
            <a:endParaRPr lang="en-US" sz="1300"/>
          </a:p>
        </p:txBody>
      </p:sp>
      <p:pic>
        <p:nvPicPr>
          <p:cNvPr id="29" name="Image 8" descr="preencoded.png"/>
          <p:cNvPicPr>
            <a:picLocks noChangeAspect="1"/>
          </p:cNvPicPr>
          <p:nvPr/>
        </p:nvPicPr>
        <p:blipFill>
          <a:blip r:embed="rId4"/>
          <a:srcRect/>
          <a:stretch/>
        </p:blipFill>
        <p:spPr>
          <a:xfrm>
            <a:off x="6248095" y="1571854"/>
            <a:ext cx="228600" cy="228600"/>
          </a:xfrm>
          <a:prstGeom prst="rect">
            <a:avLst/>
          </a:prstGeom>
        </p:spPr>
      </p:pic>
      <p:sp>
        <p:nvSpPr>
          <p:cNvPr id="30" name="Text 19"/>
          <p:cNvSpPr txBox="1"/>
          <p:nvPr/>
        </p:nvSpPr>
        <p:spPr>
          <a:xfrm>
            <a:off x="6553505" y="1552651"/>
            <a:ext cx="2848356"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Timeline &amp; Key Results</a:t>
            </a:r>
            <a:endParaRPr lang="en-US" sz="1800"/>
          </a:p>
        </p:txBody>
      </p:sp>
      <p:sp>
        <p:nvSpPr>
          <p:cNvPr id="31" name="Shape 20"/>
          <p:cNvSpPr/>
          <p:nvPr/>
        </p:nvSpPr>
        <p:spPr>
          <a:xfrm>
            <a:off x="7514539" y="2080260"/>
            <a:ext cx="114300" cy="114300"/>
          </a:xfrm>
          <a:prstGeom prst="ellipse">
            <a:avLst/>
          </a:prstGeom>
          <a:solidFill>
            <a:srgbClr val="EE1F25"/>
          </a:solidFill>
          <a:ln/>
        </p:spPr>
        <p:txBody>
          <a:bodyPr/>
          <a:lstStyle/>
          <a:p>
            <a:endParaRPr lang="en-US"/>
          </a:p>
        </p:txBody>
      </p:sp>
      <p:sp>
        <p:nvSpPr>
          <p:cNvPr id="32" name="Shape 21"/>
          <p:cNvSpPr/>
          <p:nvPr/>
        </p:nvSpPr>
        <p:spPr>
          <a:xfrm>
            <a:off x="8679485" y="2080260"/>
            <a:ext cx="114300" cy="114300"/>
          </a:xfrm>
          <a:prstGeom prst="ellipse">
            <a:avLst/>
          </a:prstGeom>
          <a:solidFill>
            <a:srgbClr val="33A256"/>
          </a:solidFill>
          <a:ln/>
        </p:spPr>
        <p:txBody>
          <a:bodyPr/>
          <a:lstStyle/>
          <a:p>
            <a:endParaRPr lang="en-US"/>
          </a:p>
        </p:txBody>
      </p:sp>
      <p:sp>
        <p:nvSpPr>
          <p:cNvPr id="33" name="Shape 22"/>
          <p:cNvSpPr/>
          <p:nvPr/>
        </p:nvSpPr>
        <p:spPr>
          <a:xfrm>
            <a:off x="9881921" y="2080260"/>
            <a:ext cx="114300" cy="114300"/>
          </a:xfrm>
          <a:prstGeom prst="ellipse">
            <a:avLst/>
          </a:prstGeom>
          <a:solidFill>
            <a:srgbClr val="274A90"/>
          </a:solidFill>
          <a:ln/>
        </p:spPr>
        <p:txBody>
          <a:bodyPr/>
          <a:lstStyle/>
          <a:p>
            <a:endParaRPr lang="en-US"/>
          </a:p>
        </p:txBody>
      </p:sp>
      <p:sp>
        <p:nvSpPr>
          <p:cNvPr id="34" name="Text 23"/>
          <p:cNvSpPr txBox="1"/>
          <p:nvPr/>
        </p:nvSpPr>
        <p:spPr>
          <a:xfrm>
            <a:off x="7704734" y="2043684"/>
            <a:ext cx="853135"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Completed</a:t>
            </a:r>
            <a:endParaRPr lang="en-US" sz="1000"/>
          </a:p>
        </p:txBody>
      </p:sp>
      <p:sp>
        <p:nvSpPr>
          <p:cNvPr id="35" name="Text 24"/>
          <p:cNvSpPr txBox="1"/>
          <p:nvPr/>
        </p:nvSpPr>
        <p:spPr>
          <a:xfrm>
            <a:off x="8869680" y="2043684"/>
            <a:ext cx="89062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End of 2025</a:t>
            </a:r>
            <a:endParaRPr lang="en-US" sz="1000"/>
          </a:p>
        </p:txBody>
      </p:sp>
      <p:sp>
        <p:nvSpPr>
          <p:cNvPr id="36" name="Text 25"/>
          <p:cNvSpPr txBox="1"/>
          <p:nvPr/>
        </p:nvSpPr>
        <p:spPr>
          <a:xfrm>
            <a:off x="10072116" y="2043684"/>
            <a:ext cx="424282"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2026</a:t>
            </a:r>
            <a:endParaRPr lang="en-US" sz="1000"/>
          </a:p>
        </p:txBody>
      </p:sp>
      <p:sp>
        <p:nvSpPr>
          <p:cNvPr id="65" name="Shape 16">
            <a:extLst>
              <a:ext uri="{FF2B5EF4-FFF2-40B4-BE49-F238E27FC236}">
                <a16:creationId xmlns:a16="http://schemas.microsoft.com/office/drawing/2014/main" id="{D608D678-B51F-16DD-A2BD-E6C20C96E9EE}"/>
              </a:ext>
            </a:extLst>
          </p:cNvPr>
          <p:cNvSpPr/>
          <p:nvPr/>
        </p:nvSpPr>
        <p:spPr>
          <a:xfrm>
            <a:off x="6259983" y="1974714"/>
            <a:ext cx="5410505" cy="3284913"/>
          </a:xfrm>
          <a:prstGeom prst="roundRect">
            <a:avLst>
              <a:gd name="adj" fmla="val 570"/>
            </a:avLst>
          </a:prstGeom>
          <a:solidFill>
            <a:srgbClr val="F7FAFC"/>
          </a:solidFill>
          <a:ln/>
        </p:spPr>
        <p:txBody>
          <a:bodyPr/>
          <a:lstStyle/>
          <a:p>
            <a:endParaRPr lang="en-US"/>
          </a:p>
        </p:txBody>
      </p:sp>
      <p:sp>
        <p:nvSpPr>
          <p:cNvPr id="66" name="Shape 17">
            <a:extLst>
              <a:ext uri="{FF2B5EF4-FFF2-40B4-BE49-F238E27FC236}">
                <a16:creationId xmlns:a16="http://schemas.microsoft.com/office/drawing/2014/main" id="{763E4BD5-5759-5162-B9E9-FE1803E5CFAE}"/>
              </a:ext>
            </a:extLst>
          </p:cNvPr>
          <p:cNvSpPr/>
          <p:nvPr/>
        </p:nvSpPr>
        <p:spPr>
          <a:xfrm>
            <a:off x="6248095" y="1967788"/>
            <a:ext cx="38405" cy="3291840"/>
          </a:xfrm>
          <a:prstGeom prst="rect">
            <a:avLst/>
          </a:prstGeom>
          <a:solidFill>
            <a:srgbClr val="003366"/>
          </a:solidFill>
          <a:ln/>
        </p:spPr>
        <p:txBody>
          <a:bodyPr/>
          <a:lstStyle/>
          <a:p>
            <a:endParaRPr lang="en-US"/>
          </a:p>
        </p:txBody>
      </p:sp>
      <p:sp>
        <p:nvSpPr>
          <p:cNvPr id="67" name="Shape 18">
            <a:extLst>
              <a:ext uri="{FF2B5EF4-FFF2-40B4-BE49-F238E27FC236}">
                <a16:creationId xmlns:a16="http://schemas.microsoft.com/office/drawing/2014/main" id="{0A0818EF-BF1E-7804-D036-CAFAE1FC114D}"/>
              </a:ext>
            </a:extLst>
          </p:cNvPr>
          <p:cNvSpPr/>
          <p:nvPr/>
        </p:nvSpPr>
        <p:spPr>
          <a:xfrm>
            <a:off x="7581290" y="2177186"/>
            <a:ext cx="152705" cy="152705"/>
          </a:xfrm>
          <a:prstGeom prst="ellipse">
            <a:avLst/>
          </a:prstGeom>
          <a:solidFill>
            <a:srgbClr val="EE1F25"/>
          </a:solidFill>
          <a:ln/>
        </p:spPr>
        <p:txBody>
          <a:bodyPr/>
          <a:lstStyle/>
          <a:p>
            <a:endParaRPr lang="en-US"/>
          </a:p>
        </p:txBody>
      </p:sp>
      <p:sp>
        <p:nvSpPr>
          <p:cNvPr id="68" name="Shape 19">
            <a:extLst>
              <a:ext uri="{FF2B5EF4-FFF2-40B4-BE49-F238E27FC236}">
                <a16:creationId xmlns:a16="http://schemas.microsoft.com/office/drawing/2014/main" id="{84F93C90-EC54-CE4D-0765-9E7AF4A3CCE6}"/>
              </a:ext>
            </a:extLst>
          </p:cNvPr>
          <p:cNvSpPr/>
          <p:nvPr/>
        </p:nvSpPr>
        <p:spPr>
          <a:xfrm>
            <a:off x="8688629" y="2177186"/>
            <a:ext cx="152705" cy="152705"/>
          </a:xfrm>
          <a:prstGeom prst="ellipse">
            <a:avLst/>
          </a:prstGeom>
          <a:solidFill>
            <a:srgbClr val="33A256"/>
          </a:solidFill>
          <a:ln/>
        </p:spPr>
        <p:txBody>
          <a:bodyPr/>
          <a:lstStyle/>
          <a:p>
            <a:endParaRPr lang="en-US"/>
          </a:p>
        </p:txBody>
      </p:sp>
      <p:sp>
        <p:nvSpPr>
          <p:cNvPr id="69" name="Shape 20">
            <a:extLst>
              <a:ext uri="{FF2B5EF4-FFF2-40B4-BE49-F238E27FC236}">
                <a16:creationId xmlns:a16="http://schemas.microsoft.com/office/drawing/2014/main" id="{B84B1518-4A72-7433-E3E3-881509999A6F}"/>
              </a:ext>
            </a:extLst>
          </p:cNvPr>
          <p:cNvSpPr/>
          <p:nvPr/>
        </p:nvSpPr>
        <p:spPr>
          <a:xfrm>
            <a:off x="9834372" y="2177186"/>
            <a:ext cx="152705" cy="152705"/>
          </a:xfrm>
          <a:prstGeom prst="ellipse">
            <a:avLst/>
          </a:prstGeom>
          <a:solidFill>
            <a:srgbClr val="274A90"/>
          </a:solidFill>
          <a:ln/>
        </p:spPr>
        <p:txBody>
          <a:bodyPr/>
          <a:lstStyle/>
          <a:p>
            <a:endParaRPr lang="en-US"/>
          </a:p>
        </p:txBody>
      </p:sp>
      <p:sp>
        <p:nvSpPr>
          <p:cNvPr id="70" name="Text 21">
            <a:extLst>
              <a:ext uri="{FF2B5EF4-FFF2-40B4-BE49-F238E27FC236}">
                <a16:creationId xmlns:a16="http://schemas.microsoft.com/office/drawing/2014/main" id="{D4655B48-2A14-05B2-2C83-1434EF6AD47E}"/>
              </a:ext>
            </a:extLst>
          </p:cNvPr>
          <p:cNvSpPr txBox="1"/>
          <p:nvPr/>
        </p:nvSpPr>
        <p:spPr>
          <a:xfrm>
            <a:off x="7790688" y="2168042"/>
            <a:ext cx="853135"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Completed</a:t>
            </a:r>
            <a:endParaRPr lang="en-US" sz="1000"/>
          </a:p>
        </p:txBody>
      </p:sp>
      <p:sp>
        <p:nvSpPr>
          <p:cNvPr id="71" name="Text 22">
            <a:extLst>
              <a:ext uri="{FF2B5EF4-FFF2-40B4-BE49-F238E27FC236}">
                <a16:creationId xmlns:a16="http://schemas.microsoft.com/office/drawing/2014/main" id="{FF78CAEE-174A-2F57-9550-D22D7C2A0B96}"/>
              </a:ext>
            </a:extLst>
          </p:cNvPr>
          <p:cNvSpPr txBox="1"/>
          <p:nvPr/>
        </p:nvSpPr>
        <p:spPr>
          <a:xfrm>
            <a:off x="8898026" y="2168042"/>
            <a:ext cx="89062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End of 2025</a:t>
            </a:r>
            <a:endParaRPr lang="en-US" sz="1000"/>
          </a:p>
        </p:txBody>
      </p:sp>
      <p:sp>
        <p:nvSpPr>
          <p:cNvPr id="72" name="Text 23">
            <a:extLst>
              <a:ext uri="{FF2B5EF4-FFF2-40B4-BE49-F238E27FC236}">
                <a16:creationId xmlns:a16="http://schemas.microsoft.com/office/drawing/2014/main" id="{95CFC6C0-73BD-F767-B5B8-0FFE78BE22A5}"/>
              </a:ext>
            </a:extLst>
          </p:cNvPr>
          <p:cNvSpPr txBox="1"/>
          <p:nvPr/>
        </p:nvSpPr>
        <p:spPr>
          <a:xfrm>
            <a:off x="10043770" y="2168042"/>
            <a:ext cx="424282"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2026</a:t>
            </a:r>
            <a:endParaRPr lang="en-US" sz="1000"/>
          </a:p>
        </p:txBody>
      </p:sp>
      <p:sp>
        <p:nvSpPr>
          <p:cNvPr id="39" name="Text 27"/>
          <p:cNvSpPr txBox="1"/>
          <p:nvPr/>
        </p:nvSpPr>
        <p:spPr>
          <a:xfrm>
            <a:off x="6804037" y="2501458"/>
            <a:ext cx="4500080" cy="303349"/>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Survey all committees on current roles and responsibilities</a:t>
            </a:r>
            <a:endParaRPr lang="en-US" sz="1200"/>
          </a:p>
        </p:txBody>
      </p:sp>
      <p:sp>
        <p:nvSpPr>
          <p:cNvPr id="40" name="Text 28"/>
          <p:cNvSpPr txBox="1"/>
          <p:nvPr/>
        </p:nvSpPr>
        <p:spPr>
          <a:xfrm>
            <a:off x="6803440" y="4569273"/>
            <a:ext cx="4015130" cy="210312"/>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Evaluate effectiveness and refine as needed</a:t>
            </a:r>
            <a:endParaRPr lang="en-US" sz="1200"/>
          </a:p>
        </p:txBody>
      </p:sp>
      <p:sp>
        <p:nvSpPr>
          <p:cNvPr id="44" name="Text 31"/>
          <p:cNvSpPr txBox="1"/>
          <p:nvPr/>
        </p:nvSpPr>
        <p:spPr>
          <a:xfrm>
            <a:off x="6800697" y="2984752"/>
            <a:ext cx="4500677" cy="457200"/>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Create and implement a standardized committee framework</a:t>
            </a:r>
            <a:endParaRPr lang="en-US" sz="1200"/>
          </a:p>
        </p:txBody>
      </p:sp>
      <p:sp>
        <p:nvSpPr>
          <p:cNvPr id="45" name="Text 32"/>
          <p:cNvSpPr txBox="1"/>
          <p:nvPr/>
        </p:nvSpPr>
        <p:spPr>
          <a:xfrm>
            <a:off x="6800697" y="3635807"/>
            <a:ext cx="4424782" cy="210312"/>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Revise, update, and approve committee charters</a:t>
            </a:r>
            <a:endParaRPr lang="en-US" sz="1200"/>
          </a:p>
        </p:txBody>
      </p:sp>
      <p:sp>
        <p:nvSpPr>
          <p:cNvPr id="46" name="Text 33"/>
          <p:cNvSpPr txBox="1"/>
          <p:nvPr/>
        </p:nvSpPr>
        <p:spPr>
          <a:xfrm>
            <a:off x="6801154" y="4080967"/>
            <a:ext cx="4739335" cy="210312"/>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Implement new committee structure and processes</a:t>
            </a:r>
            <a:endParaRPr lang="en-US" sz="1200"/>
          </a:p>
        </p:txBody>
      </p:sp>
      <p:sp>
        <p:nvSpPr>
          <p:cNvPr id="57" name="Shape 41"/>
          <p:cNvSpPr/>
          <p:nvPr/>
        </p:nvSpPr>
        <p:spPr>
          <a:xfrm>
            <a:off x="0" y="6819595"/>
            <a:ext cx="12191695" cy="38405"/>
          </a:xfrm>
          <a:prstGeom prst="rect">
            <a:avLst/>
          </a:prstGeom>
          <a:solidFill>
            <a:srgbClr val="003366"/>
          </a:solidFill>
          <a:ln/>
        </p:spPr>
        <p:txBody>
          <a:bodyPr/>
          <a:lstStyle/>
          <a:p>
            <a:endParaRPr lang="en-US"/>
          </a:p>
        </p:txBody>
      </p:sp>
      <p:pic>
        <p:nvPicPr>
          <p:cNvPr id="58" name="Image 1" descr="preencoded.png">
            <a:extLst>
              <a:ext uri="{FF2B5EF4-FFF2-40B4-BE49-F238E27FC236}">
                <a16:creationId xmlns:a16="http://schemas.microsoft.com/office/drawing/2014/main" id="{013F907D-3E52-EECC-6319-FA6A24B04A47}"/>
              </a:ext>
            </a:extLst>
          </p:cNvPr>
          <p:cNvPicPr>
            <a:picLocks noChangeAspect="1"/>
          </p:cNvPicPr>
          <p:nvPr/>
        </p:nvPicPr>
        <p:blipFill>
          <a:blip r:embed="rId5"/>
          <a:srcRect t="-1087" b="-1087"/>
          <a:stretch/>
        </p:blipFill>
        <p:spPr>
          <a:xfrm>
            <a:off x="887883" y="3049606"/>
            <a:ext cx="105156" cy="171907"/>
          </a:xfrm>
          <a:prstGeom prst="rect">
            <a:avLst/>
          </a:prstGeom>
        </p:spPr>
      </p:pic>
      <p:pic>
        <p:nvPicPr>
          <p:cNvPr id="59" name="Image 1" descr="preencoded.png">
            <a:extLst>
              <a:ext uri="{FF2B5EF4-FFF2-40B4-BE49-F238E27FC236}">
                <a16:creationId xmlns:a16="http://schemas.microsoft.com/office/drawing/2014/main" id="{99A5B66A-1402-A8BF-9F1E-90306767891E}"/>
              </a:ext>
            </a:extLst>
          </p:cNvPr>
          <p:cNvPicPr>
            <a:picLocks noChangeAspect="1"/>
          </p:cNvPicPr>
          <p:nvPr/>
        </p:nvPicPr>
        <p:blipFill>
          <a:blip r:embed="rId5"/>
          <a:srcRect t="-1087" b="-1087"/>
          <a:stretch/>
        </p:blipFill>
        <p:spPr>
          <a:xfrm>
            <a:off x="887883" y="2517801"/>
            <a:ext cx="105156" cy="171907"/>
          </a:xfrm>
          <a:prstGeom prst="rect">
            <a:avLst/>
          </a:prstGeom>
        </p:spPr>
      </p:pic>
      <p:pic>
        <p:nvPicPr>
          <p:cNvPr id="60" name="Image 1" descr="preencoded.png">
            <a:extLst>
              <a:ext uri="{FF2B5EF4-FFF2-40B4-BE49-F238E27FC236}">
                <a16:creationId xmlns:a16="http://schemas.microsoft.com/office/drawing/2014/main" id="{C8305579-983F-419D-3669-A77FA9EF9543}"/>
              </a:ext>
            </a:extLst>
          </p:cNvPr>
          <p:cNvPicPr>
            <a:picLocks noChangeAspect="1"/>
          </p:cNvPicPr>
          <p:nvPr/>
        </p:nvPicPr>
        <p:blipFill>
          <a:blip r:embed="rId5"/>
          <a:srcRect t="-1087" b="-1087"/>
          <a:stretch/>
        </p:blipFill>
        <p:spPr>
          <a:xfrm>
            <a:off x="887883" y="4096512"/>
            <a:ext cx="105156" cy="171907"/>
          </a:xfrm>
          <a:prstGeom prst="rect">
            <a:avLst/>
          </a:prstGeom>
        </p:spPr>
      </p:pic>
      <p:pic>
        <p:nvPicPr>
          <p:cNvPr id="61" name="Image 1" descr="preencoded.png">
            <a:extLst>
              <a:ext uri="{FF2B5EF4-FFF2-40B4-BE49-F238E27FC236}">
                <a16:creationId xmlns:a16="http://schemas.microsoft.com/office/drawing/2014/main" id="{89788C7A-CE1F-DA83-CC83-ECB4B03D6F05}"/>
              </a:ext>
            </a:extLst>
          </p:cNvPr>
          <p:cNvPicPr>
            <a:picLocks noChangeAspect="1"/>
          </p:cNvPicPr>
          <p:nvPr/>
        </p:nvPicPr>
        <p:blipFill>
          <a:blip r:embed="rId5"/>
          <a:srcRect t="-1087" b="-1087"/>
          <a:stretch/>
        </p:blipFill>
        <p:spPr>
          <a:xfrm>
            <a:off x="887883" y="3789731"/>
            <a:ext cx="105156" cy="171907"/>
          </a:xfrm>
          <a:prstGeom prst="rect">
            <a:avLst/>
          </a:prstGeom>
        </p:spPr>
      </p:pic>
      <p:pic>
        <p:nvPicPr>
          <p:cNvPr id="62" name="Image 1" descr="preencoded.png">
            <a:extLst>
              <a:ext uri="{FF2B5EF4-FFF2-40B4-BE49-F238E27FC236}">
                <a16:creationId xmlns:a16="http://schemas.microsoft.com/office/drawing/2014/main" id="{EBBE306B-43FA-2C77-F710-86385812F66C}"/>
              </a:ext>
            </a:extLst>
          </p:cNvPr>
          <p:cNvPicPr>
            <a:picLocks noChangeAspect="1"/>
          </p:cNvPicPr>
          <p:nvPr/>
        </p:nvPicPr>
        <p:blipFill>
          <a:blip r:embed="rId5"/>
          <a:srcRect t="-1087" b="-1087"/>
          <a:stretch/>
        </p:blipFill>
        <p:spPr>
          <a:xfrm>
            <a:off x="892155" y="5395170"/>
            <a:ext cx="105156" cy="171907"/>
          </a:xfrm>
          <a:prstGeom prst="rect">
            <a:avLst/>
          </a:prstGeom>
        </p:spPr>
      </p:pic>
      <p:pic>
        <p:nvPicPr>
          <p:cNvPr id="63" name="Image 1" descr="preencoded.png">
            <a:extLst>
              <a:ext uri="{FF2B5EF4-FFF2-40B4-BE49-F238E27FC236}">
                <a16:creationId xmlns:a16="http://schemas.microsoft.com/office/drawing/2014/main" id="{A89AC926-153F-666E-873A-332DDA393265}"/>
              </a:ext>
            </a:extLst>
          </p:cNvPr>
          <p:cNvPicPr>
            <a:picLocks noChangeAspect="1"/>
          </p:cNvPicPr>
          <p:nvPr/>
        </p:nvPicPr>
        <p:blipFill>
          <a:blip r:embed="rId5"/>
          <a:srcRect t="-1087" b="-1087"/>
          <a:stretch/>
        </p:blipFill>
        <p:spPr>
          <a:xfrm>
            <a:off x="892155" y="4863365"/>
            <a:ext cx="105156" cy="171907"/>
          </a:xfrm>
          <a:prstGeom prst="rect">
            <a:avLst/>
          </a:prstGeom>
        </p:spPr>
      </p:pic>
      <p:pic>
        <p:nvPicPr>
          <p:cNvPr id="64" name="Image 1" descr="preencoded.png">
            <a:extLst>
              <a:ext uri="{FF2B5EF4-FFF2-40B4-BE49-F238E27FC236}">
                <a16:creationId xmlns:a16="http://schemas.microsoft.com/office/drawing/2014/main" id="{519EF355-1393-6C68-FC03-3771955D5124}"/>
              </a:ext>
            </a:extLst>
          </p:cNvPr>
          <p:cNvPicPr>
            <a:picLocks noChangeAspect="1"/>
          </p:cNvPicPr>
          <p:nvPr/>
        </p:nvPicPr>
        <p:blipFill>
          <a:blip r:embed="rId5"/>
          <a:srcRect t="-1087" b="-1087"/>
          <a:stretch/>
        </p:blipFill>
        <p:spPr>
          <a:xfrm>
            <a:off x="887883" y="5726887"/>
            <a:ext cx="105156" cy="171907"/>
          </a:xfrm>
          <a:prstGeom prst="rect">
            <a:avLst/>
          </a:prstGeom>
        </p:spPr>
      </p:pic>
      <p:sp>
        <p:nvSpPr>
          <p:cNvPr id="75" name="Shape 24">
            <a:extLst>
              <a:ext uri="{FF2B5EF4-FFF2-40B4-BE49-F238E27FC236}">
                <a16:creationId xmlns:a16="http://schemas.microsoft.com/office/drawing/2014/main" id="{62FFD700-1980-C9EF-3E43-0367E69C4050}"/>
              </a:ext>
            </a:extLst>
          </p:cNvPr>
          <p:cNvSpPr/>
          <p:nvPr/>
        </p:nvSpPr>
        <p:spPr>
          <a:xfrm>
            <a:off x="6473952" y="2532226"/>
            <a:ext cx="228600" cy="228600"/>
          </a:xfrm>
          <a:prstGeom prst="ellipse">
            <a:avLst/>
          </a:prstGeom>
          <a:solidFill>
            <a:srgbClr val="EE1F25"/>
          </a:solidFill>
          <a:ln/>
        </p:spPr>
        <p:txBody>
          <a:bodyPr/>
          <a:lstStyle/>
          <a:p>
            <a:endParaRPr lang="en-US"/>
          </a:p>
        </p:txBody>
      </p:sp>
      <p:pic>
        <p:nvPicPr>
          <p:cNvPr id="76" name="Image 11" descr="preencoded.png">
            <a:extLst>
              <a:ext uri="{FF2B5EF4-FFF2-40B4-BE49-F238E27FC236}">
                <a16:creationId xmlns:a16="http://schemas.microsoft.com/office/drawing/2014/main" id="{93CEDAAC-5B28-B989-7B25-3331A7464A48}"/>
              </a:ext>
            </a:extLst>
          </p:cNvPr>
          <p:cNvPicPr>
            <a:picLocks noChangeAspect="1"/>
          </p:cNvPicPr>
          <p:nvPr/>
        </p:nvPicPr>
        <p:blipFill>
          <a:blip r:embed="rId6"/>
          <a:srcRect l="-2571" r="-2571"/>
          <a:stretch/>
        </p:blipFill>
        <p:spPr>
          <a:xfrm>
            <a:off x="6536131" y="2589833"/>
            <a:ext cx="105156" cy="114300"/>
          </a:xfrm>
          <a:prstGeom prst="rect">
            <a:avLst/>
          </a:prstGeom>
        </p:spPr>
      </p:pic>
      <p:sp>
        <p:nvSpPr>
          <p:cNvPr id="77" name="Shape 27">
            <a:extLst>
              <a:ext uri="{FF2B5EF4-FFF2-40B4-BE49-F238E27FC236}">
                <a16:creationId xmlns:a16="http://schemas.microsoft.com/office/drawing/2014/main" id="{91AFE3AA-42A9-FC30-3D81-AE1FDAFB5A2C}"/>
              </a:ext>
            </a:extLst>
          </p:cNvPr>
          <p:cNvSpPr/>
          <p:nvPr/>
        </p:nvSpPr>
        <p:spPr>
          <a:xfrm>
            <a:off x="6473952" y="3007859"/>
            <a:ext cx="228600" cy="228600"/>
          </a:xfrm>
          <a:prstGeom prst="ellipse">
            <a:avLst/>
          </a:prstGeom>
          <a:solidFill>
            <a:srgbClr val="33A256"/>
          </a:solidFill>
          <a:ln/>
        </p:spPr>
        <p:txBody>
          <a:bodyPr/>
          <a:lstStyle/>
          <a:p>
            <a:endParaRPr lang="en-US"/>
          </a:p>
        </p:txBody>
      </p:sp>
      <p:pic>
        <p:nvPicPr>
          <p:cNvPr id="78" name="Image 12" descr="preencoded.png">
            <a:extLst>
              <a:ext uri="{FF2B5EF4-FFF2-40B4-BE49-F238E27FC236}">
                <a16:creationId xmlns:a16="http://schemas.microsoft.com/office/drawing/2014/main" id="{71DAA10C-333A-A522-3E17-3EC6EB345A43}"/>
              </a:ext>
            </a:extLst>
          </p:cNvPr>
          <p:cNvPicPr>
            <a:picLocks noChangeAspect="1"/>
          </p:cNvPicPr>
          <p:nvPr/>
        </p:nvPicPr>
        <p:blipFill>
          <a:blip r:embed="rId7"/>
          <a:srcRect l="-133" r="-133"/>
          <a:stretch/>
        </p:blipFill>
        <p:spPr>
          <a:xfrm>
            <a:off x="6545275" y="3064552"/>
            <a:ext cx="85954" cy="114300"/>
          </a:xfrm>
          <a:prstGeom prst="rect">
            <a:avLst/>
          </a:prstGeom>
        </p:spPr>
      </p:pic>
      <p:sp>
        <p:nvSpPr>
          <p:cNvPr id="79" name="Shape 33">
            <a:extLst>
              <a:ext uri="{FF2B5EF4-FFF2-40B4-BE49-F238E27FC236}">
                <a16:creationId xmlns:a16="http://schemas.microsoft.com/office/drawing/2014/main" id="{496E64A2-A1DF-ECD1-945A-715B76C30548}"/>
              </a:ext>
            </a:extLst>
          </p:cNvPr>
          <p:cNvSpPr/>
          <p:nvPr/>
        </p:nvSpPr>
        <p:spPr>
          <a:xfrm>
            <a:off x="6473952" y="4062679"/>
            <a:ext cx="228600" cy="228600"/>
          </a:xfrm>
          <a:prstGeom prst="ellipse">
            <a:avLst/>
          </a:prstGeom>
          <a:solidFill>
            <a:srgbClr val="274A90"/>
          </a:solidFill>
          <a:ln/>
        </p:spPr>
        <p:txBody>
          <a:bodyPr/>
          <a:lstStyle/>
          <a:p>
            <a:endParaRPr lang="en-US"/>
          </a:p>
        </p:txBody>
      </p:sp>
      <p:pic>
        <p:nvPicPr>
          <p:cNvPr id="80" name="Image 14" descr="preencoded.png">
            <a:extLst>
              <a:ext uri="{FF2B5EF4-FFF2-40B4-BE49-F238E27FC236}">
                <a16:creationId xmlns:a16="http://schemas.microsoft.com/office/drawing/2014/main" id="{E33F11F0-7D52-61A2-85F9-73BA617DFEE5}"/>
              </a:ext>
            </a:extLst>
          </p:cNvPr>
          <p:cNvPicPr>
            <a:picLocks noChangeAspect="1"/>
          </p:cNvPicPr>
          <p:nvPr/>
        </p:nvPicPr>
        <p:blipFill>
          <a:blip r:embed="rId8"/>
          <a:srcRect l="-2571" r="-2571"/>
          <a:stretch/>
        </p:blipFill>
        <p:spPr>
          <a:xfrm>
            <a:off x="6536131" y="4120286"/>
            <a:ext cx="105156" cy="114300"/>
          </a:xfrm>
          <a:prstGeom prst="rect">
            <a:avLst/>
          </a:prstGeom>
        </p:spPr>
      </p:pic>
      <p:sp>
        <p:nvSpPr>
          <p:cNvPr id="81" name="Shape 33">
            <a:extLst>
              <a:ext uri="{FF2B5EF4-FFF2-40B4-BE49-F238E27FC236}">
                <a16:creationId xmlns:a16="http://schemas.microsoft.com/office/drawing/2014/main" id="{443DF6B1-A514-FDA9-E836-82BC2A86C3BC}"/>
              </a:ext>
            </a:extLst>
          </p:cNvPr>
          <p:cNvSpPr/>
          <p:nvPr/>
        </p:nvSpPr>
        <p:spPr>
          <a:xfrm>
            <a:off x="6473952" y="4552809"/>
            <a:ext cx="228600" cy="228600"/>
          </a:xfrm>
          <a:prstGeom prst="ellipse">
            <a:avLst/>
          </a:prstGeom>
          <a:solidFill>
            <a:srgbClr val="274A90"/>
          </a:solidFill>
          <a:ln/>
        </p:spPr>
        <p:txBody>
          <a:bodyPr/>
          <a:lstStyle/>
          <a:p>
            <a:endParaRPr lang="en-US"/>
          </a:p>
        </p:txBody>
      </p:sp>
      <p:pic>
        <p:nvPicPr>
          <p:cNvPr id="82" name="Image 14" descr="preencoded.png">
            <a:extLst>
              <a:ext uri="{FF2B5EF4-FFF2-40B4-BE49-F238E27FC236}">
                <a16:creationId xmlns:a16="http://schemas.microsoft.com/office/drawing/2014/main" id="{3006D769-0E44-474F-7554-AB3B61C27F42}"/>
              </a:ext>
            </a:extLst>
          </p:cNvPr>
          <p:cNvPicPr>
            <a:picLocks noChangeAspect="1"/>
          </p:cNvPicPr>
          <p:nvPr/>
        </p:nvPicPr>
        <p:blipFill>
          <a:blip r:embed="rId8"/>
          <a:srcRect l="-2571" r="-2571"/>
          <a:stretch/>
        </p:blipFill>
        <p:spPr>
          <a:xfrm>
            <a:off x="6536131" y="4610416"/>
            <a:ext cx="105156" cy="114300"/>
          </a:xfrm>
          <a:prstGeom prst="rect">
            <a:avLst/>
          </a:prstGeom>
        </p:spPr>
      </p:pic>
      <p:sp>
        <p:nvSpPr>
          <p:cNvPr id="83" name="Shape 27">
            <a:extLst>
              <a:ext uri="{FF2B5EF4-FFF2-40B4-BE49-F238E27FC236}">
                <a16:creationId xmlns:a16="http://schemas.microsoft.com/office/drawing/2014/main" id="{3F47FF50-4A65-3AC0-8B1D-84F6634289BB}"/>
              </a:ext>
            </a:extLst>
          </p:cNvPr>
          <p:cNvSpPr/>
          <p:nvPr/>
        </p:nvSpPr>
        <p:spPr>
          <a:xfrm>
            <a:off x="6473952" y="3627120"/>
            <a:ext cx="228600" cy="228600"/>
          </a:xfrm>
          <a:prstGeom prst="ellipse">
            <a:avLst/>
          </a:prstGeom>
          <a:solidFill>
            <a:srgbClr val="33A256"/>
          </a:solidFill>
          <a:ln/>
        </p:spPr>
        <p:txBody>
          <a:bodyPr/>
          <a:lstStyle/>
          <a:p>
            <a:endParaRPr lang="en-US"/>
          </a:p>
        </p:txBody>
      </p:sp>
      <p:pic>
        <p:nvPicPr>
          <p:cNvPr id="84" name="Image 12" descr="preencoded.png">
            <a:extLst>
              <a:ext uri="{FF2B5EF4-FFF2-40B4-BE49-F238E27FC236}">
                <a16:creationId xmlns:a16="http://schemas.microsoft.com/office/drawing/2014/main" id="{208555DA-1CB8-1B3A-5654-68D028C311F8}"/>
              </a:ext>
            </a:extLst>
          </p:cNvPr>
          <p:cNvPicPr>
            <a:picLocks noChangeAspect="1"/>
          </p:cNvPicPr>
          <p:nvPr/>
        </p:nvPicPr>
        <p:blipFill>
          <a:blip r:embed="rId7"/>
          <a:srcRect l="-133" r="-133"/>
          <a:stretch/>
        </p:blipFill>
        <p:spPr>
          <a:xfrm>
            <a:off x="6545275" y="3683813"/>
            <a:ext cx="85954" cy="114300"/>
          </a:xfrm>
          <a:prstGeom prst="rect">
            <a:avLst/>
          </a:prstGeom>
        </p:spPr>
      </p:pic>
      <p:sp>
        <p:nvSpPr>
          <p:cNvPr id="85" name="Shape 9">
            <a:extLst>
              <a:ext uri="{FF2B5EF4-FFF2-40B4-BE49-F238E27FC236}">
                <a16:creationId xmlns:a16="http://schemas.microsoft.com/office/drawing/2014/main" id="{4F7143B3-A2CB-6CBB-EDE2-585C2794A70E}"/>
              </a:ext>
            </a:extLst>
          </p:cNvPr>
          <p:cNvSpPr/>
          <p:nvPr/>
        </p:nvSpPr>
        <p:spPr>
          <a:xfrm>
            <a:off x="666597" y="3352330"/>
            <a:ext cx="5181905" cy="9144"/>
          </a:xfrm>
          <a:prstGeom prst="rect">
            <a:avLst/>
          </a:prstGeom>
          <a:solidFill>
            <a:srgbClr val="E5E7EB"/>
          </a:solidFill>
          <a:ln/>
        </p:spPr>
        <p:txBody>
          <a:bodyPr/>
          <a:lstStyle/>
          <a:p>
            <a:endParaRPr lang="en-US"/>
          </a:p>
        </p:txBody>
      </p:sp>
      <p:sp>
        <p:nvSpPr>
          <p:cNvPr id="86" name="Shape 11">
            <a:extLst>
              <a:ext uri="{FF2B5EF4-FFF2-40B4-BE49-F238E27FC236}">
                <a16:creationId xmlns:a16="http://schemas.microsoft.com/office/drawing/2014/main" id="{B25F1381-9340-B34B-D858-FBA58681992E}"/>
              </a:ext>
            </a:extLst>
          </p:cNvPr>
          <p:cNvSpPr/>
          <p:nvPr/>
        </p:nvSpPr>
        <p:spPr>
          <a:xfrm>
            <a:off x="666597" y="4409694"/>
            <a:ext cx="5181905" cy="9144"/>
          </a:xfrm>
          <a:prstGeom prst="rect">
            <a:avLst/>
          </a:prstGeom>
          <a:solidFill>
            <a:srgbClr val="E5E7EB"/>
          </a:solidFill>
          <a:ln/>
        </p:spPr>
        <p:txBody>
          <a:bodyPr/>
          <a:lstStyle/>
          <a:p>
            <a:endParaRPr lang="en-US"/>
          </a:p>
        </p:txBody>
      </p:sp>
      <p:sp>
        <p:nvSpPr>
          <p:cNvPr id="87" name="Shape 2">
            <a:extLst>
              <a:ext uri="{FF2B5EF4-FFF2-40B4-BE49-F238E27FC236}">
                <a16:creationId xmlns:a16="http://schemas.microsoft.com/office/drawing/2014/main" id="{254CCFC3-2D3F-D710-1C41-8707F54A2F64}"/>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88" name="Text 3">
            <a:extLst>
              <a:ext uri="{FF2B5EF4-FFF2-40B4-BE49-F238E27FC236}">
                <a16:creationId xmlns:a16="http://schemas.microsoft.com/office/drawing/2014/main" id="{979C70B5-2E6A-E5B0-3F2D-DEE09FEE6AFF}"/>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4</a:t>
            </a:r>
            <a:endParaRPr lang="en-US" sz="16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285708"/>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95098"/>
          </a:xfrm>
          <a:prstGeom prst="rect">
            <a:avLst/>
          </a:prstGeom>
          <a:solidFill>
            <a:srgbClr val="003366"/>
          </a:solidFill>
          <a:ln/>
        </p:spPr>
        <p:txBody>
          <a:bodyPr/>
          <a:lstStyle/>
          <a:p>
            <a:endParaRPr lang="en-US"/>
          </a:p>
        </p:txBody>
      </p:sp>
      <p:sp>
        <p:nvSpPr>
          <p:cNvPr id="4" name="Shape 2"/>
          <p:cNvSpPr/>
          <p:nvPr/>
        </p:nvSpPr>
        <p:spPr>
          <a:xfrm>
            <a:off x="533095" y="323698"/>
            <a:ext cx="923544" cy="314554"/>
          </a:xfrm>
          <a:prstGeom prst="roundRect">
            <a:avLst>
              <a:gd name="adj" fmla="val 35236"/>
            </a:avLst>
          </a:prstGeom>
          <a:solidFill>
            <a:srgbClr val="EE1E24"/>
          </a:solidFill>
          <a:ln/>
        </p:spPr>
        <p:txBody>
          <a:bodyPr/>
          <a:lstStyle/>
          <a:p>
            <a:endParaRPr lang="en-US"/>
          </a:p>
        </p:txBody>
      </p:sp>
      <p:sp>
        <p:nvSpPr>
          <p:cNvPr id="5" name="Text 3"/>
          <p:cNvSpPr txBox="1"/>
          <p:nvPr/>
        </p:nvSpPr>
        <p:spPr>
          <a:xfrm>
            <a:off x="666598" y="352044"/>
            <a:ext cx="814730"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5</a:t>
            </a:r>
            <a:endParaRPr lang="en-US" sz="1600"/>
          </a:p>
        </p:txBody>
      </p:sp>
      <p:sp>
        <p:nvSpPr>
          <p:cNvPr id="6" name="Text 4"/>
          <p:cNvSpPr txBox="1"/>
          <p:nvPr/>
        </p:nvSpPr>
        <p:spPr>
          <a:xfrm>
            <a:off x="533095" y="731977"/>
            <a:ext cx="8410651" cy="467258"/>
          </a:xfrm>
          <a:prstGeom prst="rect">
            <a:avLst/>
          </a:prstGeom>
          <a:noFill/>
          <a:ln/>
        </p:spPr>
        <p:txBody>
          <a:bodyPr wrap="square" lIns="0" tIns="0" rIns="0" bIns="0" rtlCol="0" anchor="ctr"/>
          <a:lstStyle/>
          <a:p>
            <a:pPr marL="0" indent="0" algn="l">
              <a:buNone/>
            </a:pPr>
            <a:r>
              <a:rPr lang="en-US" sz="3000" b="1">
                <a:solidFill>
                  <a:srgbClr val="003366"/>
                </a:solidFill>
                <a:latin typeface="Montserrat" pitchFamily="34" charset="0"/>
                <a:ea typeface="Montserrat" pitchFamily="34" charset="-122"/>
                <a:cs typeface="Montserrat" pitchFamily="34" charset="-120"/>
              </a:rPr>
              <a:t>Balance National Events &amp; Local Support</a:t>
            </a:r>
            <a:endParaRPr lang="en-US" sz="3000"/>
          </a:p>
        </p:txBody>
      </p:sp>
      <p:sp>
        <p:nvSpPr>
          <p:cNvPr id="7" name="Shape 5"/>
          <p:cNvSpPr/>
          <p:nvPr/>
        </p:nvSpPr>
        <p:spPr>
          <a:xfrm>
            <a:off x="533095" y="1458011"/>
            <a:ext cx="4315054" cy="3534156"/>
          </a:xfrm>
          <a:prstGeom prst="rect">
            <a:avLst/>
          </a:prstGeom>
          <a:solidFill>
            <a:srgbClr val="F0F4F8"/>
          </a:solidFill>
          <a:ln/>
        </p:spPr>
        <p:txBody>
          <a:bodyPr/>
          <a:lstStyle/>
          <a:p>
            <a:endParaRPr lang="en-US"/>
          </a:p>
        </p:txBody>
      </p:sp>
      <p:sp>
        <p:nvSpPr>
          <p:cNvPr id="8" name="Shape 6"/>
          <p:cNvSpPr/>
          <p:nvPr/>
        </p:nvSpPr>
        <p:spPr>
          <a:xfrm>
            <a:off x="533095" y="1458011"/>
            <a:ext cx="38405" cy="3534156"/>
          </a:xfrm>
          <a:prstGeom prst="rect">
            <a:avLst/>
          </a:prstGeom>
          <a:solidFill>
            <a:srgbClr val="003366"/>
          </a:solidFill>
          <a:ln/>
        </p:spPr>
        <p:txBody>
          <a:bodyPr/>
          <a:lstStyle/>
          <a:p>
            <a:endParaRPr lang="en-US"/>
          </a:p>
        </p:txBody>
      </p:sp>
      <p:pic>
        <p:nvPicPr>
          <p:cNvPr id="9" name="Image 0" descr="preencoded.png"/>
          <p:cNvPicPr>
            <a:picLocks noChangeAspect="1"/>
          </p:cNvPicPr>
          <p:nvPr/>
        </p:nvPicPr>
        <p:blipFill>
          <a:blip r:embed="rId3"/>
          <a:srcRect t="-514" b="-514"/>
          <a:stretch/>
        </p:blipFill>
        <p:spPr>
          <a:xfrm>
            <a:off x="724205" y="1639977"/>
            <a:ext cx="200254" cy="161849"/>
          </a:xfrm>
          <a:prstGeom prst="rect">
            <a:avLst/>
          </a:prstGeom>
        </p:spPr>
      </p:pic>
      <p:sp>
        <p:nvSpPr>
          <p:cNvPr id="10" name="Text 7"/>
          <p:cNvSpPr txBox="1"/>
          <p:nvPr/>
        </p:nvSpPr>
        <p:spPr>
          <a:xfrm>
            <a:off x="1000354" y="1629004"/>
            <a:ext cx="1922069" cy="191110"/>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Committee Members</a:t>
            </a:r>
            <a:endParaRPr lang="en-US" sz="1200"/>
          </a:p>
        </p:txBody>
      </p:sp>
      <p:sp>
        <p:nvSpPr>
          <p:cNvPr id="11" name="Text 8"/>
          <p:cNvSpPr txBox="1"/>
          <p:nvPr/>
        </p:nvSpPr>
        <p:spPr>
          <a:xfrm>
            <a:off x="875995" y="1976476"/>
            <a:ext cx="964692"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Bruce Bode</a:t>
            </a:r>
            <a:endParaRPr lang="en-US" sz="1100"/>
          </a:p>
        </p:txBody>
      </p:sp>
      <p:sp>
        <p:nvSpPr>
          <p:cNvPr id="12" name="Text 9"/>
          <p:cNvSpPr txBox="1"/>
          <p:nvPr/>
        </p:nvSpPr>
        <p:spPr>
          <a:xfrm>
            <a:off x="875995" y="2236534"/>
            <a:ext cx="1669694" cy="181051"/>
          </a:xfrm>
          <a:prstGeom prst="rect">
            <a:avLst/>
          </a:prstGeom>
          <a:noFill/>
          <a:ln/>
        </p:spPr>
        <p:txBody>
          <a:bodyPr wrap="square" lIns="0" tIns="0" rIns="0" bIns="0" rtlCol="0" anchor="ctr"/>
          <a:lstStyle/>
          <a:p>
            <a:r>
              <a:rPr lang="en-US" sz="1100">
                <a:solidFill>
                  <a:srgbClr val="000000"/>
                </a:solidFill>
                <a:latin typeface="Montserrat" pitchFamily="34" charset="0"/>
                <a:ea typeface="Montserrat" pitchFamily="34" charset="-122"/>
                <a:cs typeface="Montserrat" pitchFamily="34" charset="-120"/>
              </a:rPr>
              <a:t>Jeff Berman</a:t>
            </a:r>
            <a:endParaRPr lang="en-US" sz="1100"/>
          </a:p>
        </p:txBody>
      </p:sp>
      <p:sp>
        <p:nvSpPr>
          <p:cNvPr id="13" name="Text 10"/>
          <p:cNvSpPr txBox="1"/>
          <p:nvPr/>
        </p:nvSpPr>
        <p:spPr>
          <a:xfrm>
            <a:off x="875995" y="2443734"/>
            <a:ext cx="1698041" cy="181051"/>
          </a:xfrm>
          <a:prstGeom prst="rect">
            <a:avLst/>
          </a:prstGeom>
          <a:noFill/>
          <a:ln/>
        </p:spPr>
        <p:txBody>
          <a:bodyPr wrap="square" lIns="0" tIns="0" rIns="0" bIns="0" rtlCol="0" anchor="ctr"/>
          <a:lstStyle/>
          <a:p>
            <a:r>
              <a:rPr lang="en-US" sz="1100">
                <a:solidFill>
                  <a:srgbClr val="000000"/>
                </a:solidFill>
                <a:latin typeface="Montserrat" pitchFamily="34" charset="0"/>
                <a:ea typeface="Montserrat" pitchFamily="34" charset="-122"/>
                <a:cs typeface="Montserrat" pitchFamily="34" charset="-120"/>
              </a:rPr>
              <a:t>Ron Burnett</a:t>
            </a:r>
            <a:endParaRPr lang="en-US" sz="1100"/>
          </a:p>
        </p:txBody>
      </p:sp>
      <p:sp>
        <p:nvSpPr>
          <p:cNvPr id="14" name="Text 11"/>
          <p:cNvSpPr txBox="1"/>
          <p:nvPr/>
        </p:nvSpPr>
        <p:spPr>
          <a:xfrm>
            <a:off x="875995" y="2657704"/>
            <a:ext cx="1698041" cy="181051"/>
          </a:xfrm>
          <a:prstGeom prst="rect">
            <a:avLst/>
          </a:prstGeom>
          <a:noFill/>
          <a:ln/>
        </p:spPr>
        <p:txBody>
          <a:bodyPr wrap="square" lIns="0" tIns="0" rIns="0" bIns="0" rtlCol="0" anchor="ctr"/>
          <a:lstStyle/>
          <a:p>
            <a:r>
              <a:rPr lang="en-US" sz="1100">
                <a:solidFill>
                  <a:srgbClr val="000000"/>
                </a:solidFill>
                <a:latin typeface="Montserrat" pitchFamily="34" charset="0"/>
                <a:ea typeface="Montserrat" pitchFamily="34" charset="-122"/>
                <a:cs typeface="Montserrat" pitchFamily="34" charset="-120"/>
              </a:rPr>
              <a:t>Dennis Pope</a:t>
            </a:r>
            <a:endParaRPr lang="en-US" sz="1100"/>
          </a:p>
        </p:txBody>
      </p:sp>
      <p:sp>
        <p:nvSpPr>
          <p:cNvPr id="15" name="Text 12"/>
          <p:cNvSpPr txBox="1"/>
          <p:nvPr/>
        </p:nvSpPr>
        <p:spPr>
          <a:xfrm>
            <a:off x="875995" y="2871673"/>
            <a:ext cx="1708099" cy="181051"/>
          </a:xfrm>
          <a:prstGeom prst="rect">
            <a:avLst/>
          </a:prstGeom>
          <a:noFill/>
          <a:ln/>
        </p:spPr>
        <p:txBody>
          <a:bodyPr wrap="square" lIns="0" tIns="0" rIns="0" bIns="0" rtlCol="0" anchor="ctr"/>
          <a:lstStyle/>
          <a:p>
            <a:r>
              <a:rPr lang="en-US" sz="1100">
                <a:solidFill>
                  <a:srgbClr val="000000"/>
                </a:solidFill>
                <a:latin typeface="Montserrat" pitchFamily="34" charset="0"/>
                <a:ea typeface="Montserrat" pitchFamily="34" charset="-122"/>
                <a:cs typeface="Montserrat" pitchFamily="34" charset="-120"/>
              </a:rPr>
              <a:t>Michael Tata</a:t>
            </a:r>
            <a:endParaRPr lang="en-US" sz="1100"/>
          </a:p>
        </p:txBody>
      </p:sp>
      <p:sp>
        <p:nvSpPr>
          <p:cNvPr id="16" name="Text 13"/>
          <p:cNvSpPr txBox="1"/>
          <p:nvPr/>
        </p:nvSpPr>
        <p:spPr>
          <a:xfrm>
            <a:off x="875995" y="3086557"/>
            <a:ext cx="1117397"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NBOD Liaison</a:t>
            </a:r>
            <a:endParaRPr lang="en-US" sz="1100"/>
          </a:p>
        </p:txBody>
      </p:sp>
      <p:sp>
        <p:nvSpPr>
          <p:cNvPr id="17" name="Text 14"/>
          <p:cNvSpPr txBox="1"/>
          <p:nvPr/>
        </p:nvSpPr>
        <p:spPr>
          <a:xfrm>
            <a:off x="1730045" y="1986534"/>
            <a:ext cx="872338" cy="171907"/>
          </a:xfrm>
          <a:prstGeom prst="rect">
            <a:avLst/>
          </a:prstGeom>
          <a:noFill/>
          <a:ln/>
        </p:spPr>
        <p:txBody>
          <a:bodyPr wrap="square" lIns="0" tIns="0" rIns="0" bIns="0" rtlCol="0" anchor="ctr"/>
          <a:lstStyle/>
          <a:p>
            <a:pPr marL="0" indent="0" algn="l">
              <a:buNone/>
            </a:pPr>
            <a:r>
              <a:rPr lang="en-US" sz="1000">
                <a:solidFill>
                  <a:srgbClr val="4B5563"/>
                </a:solidFill>
                <a:latin typeface="Montserrat" pitchFamily="34" charset="0"/>
                <a:ea typeface="Montserrat" pitchFamily="34" charset="-122"/>
                <a:cs typeface="Montserrat" pitchFamily="34" charset="-120"/>
              </a:rPr>
              <a:t>(Staff Lead)</a:t>
            </a:r>
            <a:endParaRPr lang="en-US" sz="1000"/>
          </a:p>
        </p:txBody>
      </p:sp>
      <p:pic>
        <p:nvPicPr>
          <p:cNvPr id="18" name="Image 1" descr="preencoded.png"/>
          <p:cNvPicPr>
            <a:picLocks noChangeAspect="1"/>
          </p:cNvPicPr>
          <p:nvPr/>
        </p:nvPicPr>
        <p:blipFill>
          <a:blip r:embed="rId4"/>
          <a:srcRect l="-363" r="-363"/>
          <a:stretch/>
        </p:blipFill>
        <p:spPr>
          <a:xfrm>
            <a:off x="724205" y="3473349"/>
            <a:ext cx="142646" cy="161849"/>
          </a:xfrm>
          <a:prstGeom prst="rect">
            <a:avLst/>
          </a:prstGeom>
        </p:spPr>
      </p:pic>
      <p:sp>
        <p:nvSpPr>
          <p:cNvPr id="19" name="Text 15"/>
          <p:cNvSpPr txBox="1"/>
          <p:nvPr/>
        </p:nvSpPr>
        <p:spPr>
          <a:xfrm>
            <a:off x="942746" y="3462376"/>
            <a:ext cx="1665122" cy="191110"/>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Meeting Schedule</a:t>
            </a:r>
            <a:endParaRPr lang="en-US" sz="1200"/>
          </a:p>
        </p:txBody>
      </p:sp>
      <p:sp>
        <p:nvSpPr>
          <p:cNvPr id="20" name="Shape 16"/>
          <p:cNvSpPr/>
          <p:nvPr/>
        </p:nvSpPr>
        <p:spPr>
          <a:xfrm>
            <a:off x="724205" y="3762299"/>
            <a:ext cx="895198"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1" name="Shape 17"/>
          <p:cNvSpPr/>
          <p:nvPr/>
        </p:nvSpPr>
        <p:spPr>
          <a:xfrm>
            <a:off x="2638844" y="3765069"/>
            <a:ext cx="923544"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2" name="Shape 18"/>
          <p:cNvSpPr/>
          <p:nvPr/>
        </p:nvSpPr>
        <p:spPr>
          <a:xfrm>
            <a:off x="3619995" y="3765069"/>
            <a:ext cx="886054"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3" name="Text 19"/>
          <p:cNvSpPr txBox="1"/>
          <p:nvPr/>
        </p:nvSpPr>
        <p:spPr>
          <a:xfrm>
            <a:off x="790956" y="3810762"/>
            <a:ext cx="854964"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Jan 30, 2025</a:t>
            </a:r>
            <a:endParaRPr lang="en-US" sz="900"/>
          </a:p>
        </p:txBody>
      </p:sp>
      <p:sp>
        <p:nvSpPr>
          <p:cNvPr id="24" name="Text 20"/>
          <p:cNvSpPr txBox="1"/>
          <p:nvPr/>
        </p:nvSpPr>
        <p:spPr>
          <a:xfrm>
            <a:off x="2705595" y="3813532"/>
            <a:ext cx="884225"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May 20, 2025</a:t>
            </a:r>
            <a:endParaRPr lang="en-US" sz="900"/>
          </a:p>
        </p:txBody>
      </p:sp>
      <p:sp>
        <p:nvSpPr>
          <p:cNvPr id="25" name="Text 21"/>
          <p:cNvSpPr txBox="1"/>
          <p:nvPr/>
        </p:nvSpPr>
        <p:spPr>
          <a:xfrm>
            <a:off x="3686747" y="3813532"/>
            <a:ext cx="845820"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Sep 18, 2025</a:t>
            </a:r>
            <a:endParaRPr lang="en-US" sz="900"/>
          </a:p>
        </p:txBody>
      </p:sp>
      <p:pic>
        <p:nvPicPr>
          <p:cNvPr id="26" name="Image 2" descr="preencoded.png"/>
          <p:cNvPicPr>
            <a:picLocks noChangeAspect="1"/>
          </p:cNvPicPr>
          <p:nvPr/>
        </p:nvPicPr>
        <p:blipFill>
          <a:blip r:embed="rId5"/>
          <a:srcRect/>
          <a:stretch/>
        </p:blipFill>
        <p:spPr>
          <a:xfrm>
            <a:off x="724205" y="4183837"/>
            <a:ext cx="133502" cy="133502"/>
          </a:xfrm>
          <a:prstGeom prst="rect">
            <a:avLst/>
          </a:prstGeom>
        </p:spPr>
      </p:pic>
      <p:sp>
        <p:nvSpPr>
          <p:cNvPr id="27" name="Text 22"/>
          <p:cNvSpPr txBox="1"/>
          <p:nvPr/>
        </p:nvSpPr>
        <p:spPr>
          <a:xfrm>
            <a:off x="895198" y="4167378"/>
            <a:ext cx="2052828" cy="171907"/>
          </a:xfrm>
          <a:prstGeom prst="rect">
            <a:avLst/>
          </a:prstGeom>
          <a:noFill/>
          <a:ln/>
        </p:spPr>
        <p:txBody>
          <a:bodyPr wrap="square" lIns="0" tIns="0" rIns="0" bIns="0" rtlCol="0" anchor="ctr"/>
          <a:lstStyle/>
          <a:p>
            <a:pPr marL="0" indent="0" algn="l">
              <a:buNone/>
            </a:pPr>
            <a:r>
              <a:rPr lang="en-US" sz="1000" b="1">
                <a:solidFill>
                  <a:srgbClr val="000000"/>
                </a:solidFill>
                <a:latin typeface="Montserrat" pitchFamily="34" charset="0"/>
                <a:ea typeface="Montserrat" pitchFamily="34" charset="-122"/>
                <a:cs typeface="Montserrat" pitchFamily="34" charset="-120"/>
              </a:rPr>
              <a:t>Total: 3 meetings completed</a:t>
            </a:r>
            <a:endParaRPr lang="en-US" sz="1000"/>
          </a:p>
        </p:txBody>
      </p:sp>
      <p:sp>
        <p:nvSpPr>
          <p:cNvPr id="28" name="Shape 23"/>
          <p:cNvSpPr/>
          <p:nvPr/>
        </p:nvSpPr>
        <p:spPr>
          <a:xfrm>
            <a:off x="5074920" y="1458011"/>
            <a:ext cx="6590995" cy="3534156"/>
          </a:xfrm>
          <a:prstGeom prst="rect">
            <a:avLst/>
          </a:prstGeom>
          <a:solidFill>
            <a:srgbClr val="F0F4F8"/>
          </a:solidFill>
          <a:ln w="25400">
            <a:solidFill>
              <a:srgbClr val="003366"/>
            </a:solidFill>
            <a:prstDash val="solid"/>
          </a:ln>
        </p:spPr>
        <p:txBody>
          <a:bodyPr/>
          <a:lstStyle/>
          <a:p>
            <a:endParaRPr lang="en-US"/>
          </a:p>
        </p:txBody>
      </p:sp>
      <p:pic>
        <p:nvPicPr>
          <p:cNvPr id="29" name="Image 3" descr="preencoded.png"/>
          <p:cNvPicPr>
            <a:picLocks noChangeAspect="1"/>
          </p:cNvPicPr>
          <p:nvPr/>
        </p:nvPicPr>
        <p:blipFill>
          <a:blip r:embed="rId6"/>
          <a:srcRect l="-1064" r="-1064"/>
          <a:stretch/>
        </p:blipFill>
        <p:spPr>
          <a:xfrm>
            <a:off x="5227625" y="1660093"/>
            <a:ext cx="219456" cy="171907"/>
          </a:xfrm>
          <a:prstGeom prst="rect">
            <a:avLst/>
          </a:prstGeom>
        </p:spPr>
      </p:pic>
      <p:sp>
        <p:nvSpPr>
          <p:cNvPr id="30" name="Text 24"/>
          <p:cNvSpPr txBox="1"/>
          <p:nvPr/>
        </p:nvSpPr>
        <p:spPr>
          <a:xfrm>
            <a:off x="5522976" y="1648206"/>
            <a:ext cx="1605686"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Focus &amp; Purpose</a:t>
            </a:r>
            <a:endParaRPr lang="en-US" sz="1300"/>
          </a:p>
        </p:txBody>
      </p:sp>
      <p:sp>
        <p:nvSpPr>
          <p:cNvPr id="31" name="Text 25"/>
          <p:cNvSpPr txBox="1"/>
          <p:nvPr/>
        </p:nvSpPr>
        <p:spPr>
          <a:xfrm>
            <a:off x="5227625" y="1981962"/>
            <a:ext cx="6163056" cy="6382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Ensure USASA's resources and attention are allocated equitably between national tournaments and grassroots soccer, delivering support for all levels of play.</a:t>
            </a:r>
            <a:endParaRPr lang="en-US" sz="1200"/>
          </a:p>
        </p:txBody>
      </p:sp>
      <p:sp>
        <p:nvSpPr>
          <p:cNvPr id="32" name="Shape 26"/>
          <p:cNvSpPr/>
          <p:nvPr/>
        </p:nvSpPr>
        <p:spPr>
          <a:xfrm>
            <a:off x="5227625" y="2724455"/>
            <a:ext cx="6286500" cy="1371600"/>
          </a:xfrm>
          <a:prstGeom prst="rect">
            <a:avLst/>
          </a:prstGeom>
          <a:solidFill>
            <a:srgbClr val="E6EEF5"/>
          </a:solidFill>
          <a:ln/>
        </p:spPr>
        <p:txBody>
          <a:bodyPr/>
          <a:lstStyle/>
          <a:p>
            <a:endParaRPr lang="en-US"/>
          </a:p>
        </p:txBody>
      </p:sp>
      <p:sp>
        <p:nvSpPr>
          <p:cNvPr id="33" name="Shape 27"/>
          <p:cNvSpPr/>
          <p:nvPr/>
        </p:nvSpPr>
        <p:spPr>
          <a:xfrm>
            <a:off x="5227625" y="2724455"/>
            <a:ext cx="38405" cy="1371600"/>
          </a:xfrm>
          <a:prstGeom prst="rect">
            <a:avLst/>
          </a:prstGeom>
          <a:solidFill>
            <a:srgbClr val="003366"/>
          </a:solidFill>
          <a:ln/>
        </p:spPr>
        <p:txBody>
          <a:bodyPr/>
          <a:lstStyle/>
          <a:p>
            <a:endParaRPr lang="en-US"/>
          </a:p>
        </p:txBody>
      </p:sp>
      <p:sp>
        <p:nvSpPr>
          <p:cNvPr id="34" name="Shape 28"/>
          <p:cNvSpPr/>
          <p:nvPr/>
        </p:nvSpPr>
        <p:spPr>
          <a:xfrm>
            <a:off x="5360213" y="2819553"/>
            <a:ext cx="1837944" cy="190195"/>
          </a:xfrm>
          <a:prstGeom prst="roundRect">
            <a:avLst>
              <a:gd name="adj" fmla="val 96154"/>
            </a:avLst>
          </a:prstGeom>
          <a:solidFill>
            <a:srgbClr val="003366"/>
          </a:solidFill>
          <a:ln/>
        </p:spPr>
        <p:txBody>
          <a:bodyPr/>
          <a:lstStyle/>
          <a:p>
            <a:endParaRPr lang="en-US"/>
          </a:p>
        </p:txBody>
      </p:sp>
      <p:sp>
        <p:nvSpPr>
          <p:cNvPr id="35" name="Text 29"/>
          <p:cNvSpPr txBox="1"/>
          <p:nvPr/>
        </p:nvSpPr>
        <p:spPr>
          <a:xfrm>
            <a:off x="5437022" y="2838755"/>
            <a:ext cx="1779422" cy="152705"/>
          </a:xfrm>
          <a:prstGeom prst="rect">
            <a:avLst/>
          </a:prstGeom>
          <a:noFill/>
          <a:ln/>
        </p:spPr>
        <p:txBody>
          <a:bodyPr wrap="square" lIns="0" tIns="0" rIns="0" bIns="0" rtlCol="0" anchor="ctr"/>
          <a:lstStyle/>
          <a:p>
            <a:pPr marL="0" indent="0" algn="l">
              <a:buNone/>
            </a:pPr>
            <a:r>
              <a:rPr lang="en-US" sz="900" b="1">
                <a:solidFill>
                  <a:srgbClr val="FFFFFF"/>
                </a:solidFill>
                <a:latin typeface="Montserrat" pitchFamily="34" charset="0"/>
                <a:ea typeface="Montserrat" pitchFamily="34" charset="-122"/>
                <a:cs typeface="Montserrat" pitchFamily="34" charset="-120"/>
              </a:rPr>
              <a:t>CURRENTLY FOCUSED ON</a:t>
            </a:r>
            <a:endParaRPr lang="en-US" sz="900"/>
          </a:p>
        </p:txBody>
      </p:sp>
      <p:sp>
        <p:nvSpPr>
          <p:cNvPr id="36" name="Text 30"/>
          <p:cNvSpPr txBox="1"/>
          <p:nvPr/>
        </p:nvSpPr>
        <p:spPr>
          <a:xfrm>
            <a:off x="5360213" y="3124962"/>
            <a:ext cx="3391510" cy="181051"/>
          </a:xfrm>
          <a:prstGeom prst="rect">
            <a:avLst/>
          </a:prstGeom>
          <a:noFill/>
          <a:ln/>
        </p:spPr>
        <p:txBody>
          <a:bodyPr wrap="square" lIns="0" tIns="0" rIns="0" bIns="0" rtlCol="0" anchor="ctr"/>
          <a:lstStyle/>
          <a:p>
            <a:pPr marL="0" indent="0" algn="l">
              <a:buNone/>
            </a:pPr>
            <a:r>
              <a:rPr lang="en-US" sz="1200" b="1">
                <a:solidFill>
                  <a:srgbClr val="1F2937"/>
                </a:solidFill>
                <a:latin typeface="Montserrat" pitchFamily="34" charset="0"/>
                <a:ea typeface="Montserrat" pitchFamily="34" charset="-122"/>
                <a:cs typeface="Montserrat" pitchFamily="34" charset="-120"/>
              </a:rPr>
              <a:t>Sub-WIG #1: Evaluate Resource Allocation</a:t>
            </a:r>
            <a:endParaRPr lang="en-US" sz="1200"/>
          </a:p>
        </p:txBody>
      </p:sp>
      <p:sp>
        <p:nvSpPr>
          <p:cNvPr id="37" name="Text 31"/>
          <p:cNvSpPr txBox="1"/>
          <p:nvPr/>
        </p:nvSpPr>
        <p:spPr>
          <a:xfrm>
            <a:off x="5551322" y="3381909"/>
            <a:ext cx="5710428"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Review allocation of resources between national tournaments and member services</a:t>
            </a:r>
            <a:endParaRPr lang="en-US" sz="1000"/>
          </a:p>
        </p:txBody>
      </p:sp>
      <p:sp>
        <p:nvSpPr>
          <p:cNvPr id="38" name="Text 32"/>
          <p:cNvSpPr txBox="1"/>
          <p:nvPr/>
        </p:nvSpPr>
        <p:spPr>
          <a:xfrm>
            <a:off x="5551322" y="3610509"/>
            <a:ext cx="4338828"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Develop review program process to ensure inclusion and equity</a:t>
            </a:r>
            <a:endParaRPr lang="en-US" sz="1000"/>
          </a:p>
        </p:txBody>
      </p:sp>
      <p:sp>
        <p:nvSpPr>
          <p:cNvPr id="39" name="Text 33"/>
          <p:cNvSpPr txBox="1"/>
          <p:nvPr/>
        </p:nvSpPr>
        <p:spPr>
          <a:xfrm>
            <a:off x="5551322" y="3839109"/>
            <a:ext cx="3748126"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Develop database of ongoing tournaments and events</a:t>
            </a:r>
            <a:endParaRPr lang="en-US" sz="1000"/>
          </a:p>
        </p:txBody>
      </p:sp>
      <p:sp>
        <p:nvSpPr>
          <p:cNvPr id="40" name="Text 34"/>
          <p:cNvSpPr txBox="1"/>
          <p:nvPr/>
        </p:nvSpPr>
        <p:spPr>
          <a:xfrm>
            <a:off x="5227625" y="4219499"/>
            <a:ext cx="1567282" cy="171907"/>
          </a:xfrm>
          <a:prstGeom prst="rect">
            <a:avLst/>
          </a:prstGeom>
          <a:noFill/>
          <a:ln/>
        </p:spPr>
        <p:txBody>
          <a:bodyPr wrap="square" lIns="0" tIns="0" rIns="0" bIns="0" rtlCol="0" anchor="ctr"/>
          <a:lstStyle/>
          <a:p>
            <a:pPr marL="0" indent="0" algn="l">
              <a:buNone/>
            </a:pPr>
            <a:r>
              <a:rPr lang="en-US" sz="1000" b="1">
                <a:solidFill>
                  <a:srgbClr val="1F2937"/>
                </a:solidFill>
                <a:latin typeface="Montserrat" pitchFamily="34" charset="0"/>
                <a:ea typeface="Montserrat" pitchFamily="34" charset="-122"/>
                <a:cs typeface="Montserrat" pitchFamily="34" charset="-120"/>
              </a:rPr>
              <a:t>Additional Sub-WIGs:</a:t>
            </a:r>
            <a:endParaRPr lang="en-US" sz="1000"/>
          </a:p>
        </p:txBody>
      </p:sp>
      <p:sp>
        <p:nvSpPr>
          <p:cNvPr id="41" name="Text 35"/>
          <p:cNvSpPr txBox="1"/>
          <p:nvPr/>
        </p:nvSpPr>
        <p:spPr>
          <a:xfrm>
            <a:off x="5417820" y="4448099"/>
            <a:ext cx="1786738"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Foster Grassroots Growth</a:t>
            </a:r>
            <a:endParaRPr lang="en-US" sz="1000"/>
          </a:p>
        </p:txBody>
      </p:sp>
      <p:sp>
        <p:nvSpPr>
          <p:cNvPr id="42" name="Text 36"/>
          <p:cNvSpPr txBox="1"/>
          <p:nvPr/>
        </p:nvSpPr>
        <p:spPr>
          <a:xfrm>
            <a:off x="5417820" y="4639209"/>
            <a:ext cx="2843784"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Encourage Participation Across All Levels</a:t>
            </a:r>
            <a:endParaRPr lang="en-US" sz="1000"/>
          </a:p>
        </p:txBody>
      </p:sp>
      <p:sp>
        <p:nvSpPr>
          <p:cNvPr id="43" name="Shape 37"/>
          <p:cNvSpPr/>
          <p:nvPr/>
        </p:nvSpPr>
        <p:spPr>
          <a:xfrm>
            <a:off x="533095" y="5239970"/>
            <a:ext cx="11125505" cy="418795"/>
          </a:xfrm>
          <a:prstGeom prst="roundRect">
            <a:avLst>
              <a:gd name="adj" fmla="val 19849"/>
            </a:avLst>
          </a:prstGeom>
          <a:solidFill>
            <a:srgbClr val="F3F4F6"/>
          </a:solidFill>
          <a:ln/>
        </p:spPr>
        <p:txBody>
          <a:bodyPr/>
          <a:lstStyle/>
          <a:p>
            <a:endParaRPr lang="en-US"/>
          </a:p>
        </p:txBody>
      </p:sp>
      <p:sp>
        <p:nvSpPr>
          <p:cNvPr id="48" name="Shape 40"/>
          <p:cNvSpPr/>
          <p:nvPr/>
        </p:nvSpPr>
        <p:spPr>
          <a:xfrm>
            <a:off x="0" y="6801307"/>
            <a:ext cx="12191695" cy="57607"/>
          </a:xfrm>
          <a:prstGeom prst="rect">
            <a:avLst/>
          </a:prstGeom>
          <a:solidFill>
            <a:srgbClr val="003366"/>
          </a:solidFill>
          <a:ln/>
        </p:spPr>
        <p:txBody>
          <a:bodyPr/>
          <a:lstStyle/>
          <a:p>
            <a:endParaRPr lang="en-US"/>
          </a:p>
        </p:txBody>
      </p:sp>
      <p:pic>
        <p:nvPicPr>
          <p:cNvPr id="50" name="Image 4" descr="preencoded.png">
            <a:extLst>
              <a:ext uri="{FF2B5EF4-FFF2-40B4-BE49-F238E27FC236}">
                <a16:creationId xmlns:a16="http://schemas.microsoft.com/office/drawing/2014/main" id="{C2921F4D-070D-B800-1222-3100DF3F4439}"/>
              </a:ext>
            </a:extLst>
          </p:cNvPr>
          <p:cNvPicPr>
            <a:picLocks noChangeAspect="1"/>
          </p:cNvPicPr>
          <p:nvPr/>
        </p:nvPicPr>
        <p:blipFill>
          <a:blip r:embed="rId7"/>
          <a:srcRect l="-1648" r="-1648"/>
          <a:stretch/>
        </p:blipFill>
        <p:spPr>
          <a:xfrm>
            <a:off x="5396104" y="3409595"/>
            <a:ext cx="85954" cy="95098"/>
          </a:xfrm>
          <a:prstGeom prst="rect">
            <a:avLst/>
          </a:prstGeom>
        </p:spPr>
      </p:pic>
      <p:pic>
        <p:nvPicPr>
          <p:cNvPr id="52" name="Image 4" descr="preencoded.png">
            <a:extLst>
              <a:ext uri="{FF2B5EF4-FFF2-40B4-BE49-F238E27FC236}">
                <a16:creationId xmlns:a16="http://schemas.microsoft.com/office/drawing/2014/main" id="{20742AF4-BF89-314E-4704-C2258DD1BE91}"/>
              </a:ext>
            </a:extLst>
          </p:cNvPr>
          <p:cNvPicPr>
            <a:picLocks noChangeAspect="1"/>
          </p:cNvPicPr>
          <p:nvPr/>
        </p:nvPicPr>
        <p:blipFill>
          <a:blip r:embed="rId7"/>
          <a:srcRect l="-1648" r="-1648"/>
          <a:stretch/>
        </p:blipFill>
        <p:spPr>
          <a:xfrm>
            <a:off x="5396104" y="3651205"/>
            <a:ext cx="85954" cy="95098"/>
          </a:xfrm>
          <a:prstGeom prst="rect">
            <a:avLst/>
          </a:prstGeom>
        </p:spPr>
      </p:pic>
      <p:pic>
        <p:nvPicPr>
          <p:cNvPr id="54" name="Image 4" descr="preencoded.png">
            <a:extLst>
              <a:ext uri="{FF2B5EF4-FFF2-40B4-BE49-F238E27FC236}">
                <a16:creationId xmlns:a16="http://schemas.microsoft.com/office/drawing/2014/main" id="{014A6850-F360-B692-AB7D-418B2C0B678D}"/>
              </a:ext>
            </a:extLst>
          </p:cNvPr>
          <p:cNvPicPr>
            <a:picLocks noChangeAspect="1"/>
          </p:cNvPicPr>
          <p:nvPr/>
        </p:nvPicPr>
        <p:blipFill>
          <a:blip r:embed="rId7"/>
          <a:srcRect l="-1648" r="-1648"/>
          <a:stretch/>
        </p:blipFill>
        <p:spPr>
          <a:xfrm>
            <a:off x="5396104" y="3883522"/>
            <a:ext cx="85954" cy="95098"/>
          </a:xfrm>
          <a:prstGeom prst="rect">
            <a:avLst/>
          </a:prstGeom>
        </p:spPr>
      </p:pic>
      <p:sp>
        <p:nvSpPr>
          <p:cNvPr id="49" name="Text 48">
            <a:extLst>
              <a:ext uri="{FF2B5EF4-FFF2-40B4-BE49-F238E27FC236}">
                <a16:creationId xmlns:a16="http://schemas.microsoft.com/office/drawing/2014/main" id="{89638E09-D9E1-1A39-BA65-3C91157BCDF4}"/>
              </a:ext>
            </a:extLst>
          </p:cNvPr>
          <p:cNvSpPr txBox="1"/>
          <p:nvPr/>
        </p:nvSpPr>
        <p:spPr>
          <a:xfrm>
            <a:off x="3647638" y="5352440"/>
            <a:ext cx="4758898" cy="175565"/>
          </a:xfrm>
          <a:prstGeom prst="rect">
            <a:avLst/>
          </a:prstGeom>
          <a:noFill/>
          <a:ln/>
        </p:spPr>
        <p:txBody>
          <a:bodyPr wrap="square" lIns="0" tIns="0" rIns="0" bIns="0" rtlCol="0" anchor="ctr"/>
          <a:lstStyle/>
          <a:p>
            <a:pPr marL="0" indent="0" algn="l">
              <a:buNone/>
            </a:pPr>
            <a:r>
              <a:rPr lang="en-US" sz="1100">
                <a:solidFill>
                  <a:srgbClr val="FF0000"/>
                </a:solidFill>
                <a:latin typeface="Montserrat" pitchFamily="34" charset="0"/>
                <a:ea typeface="Montserrat" pitchFamily="34" charset="-122"/>
                <a:cs typeface="Montserrat" pitchFamily="34" charset="-120"/>
              </a:rPr>
              <a:t>Mission: </a:t>
            </a:r>
            <a:r>
              <a:rPr lang="en-US" sz="1100" i="1">
                <a:solidFill>
                  <a:srgbClr val="374151"/>
                </a:solidFill>
                <a:latin typeface="Montserrat" pitchFamily="34" charset="0"/>
                <a:ea typeface="Montserrat" pitchFamily="34" charset="-122"/>
                <a:cs typeface="Montserrat" pitchFamily="34" charset="-120"/>
              </a:rPr>
              <a:t>To connect, build, and strengthen soccer communities </a:t>
            </a:r>
            <a:endParaRPr lang="en-US" sz="1100" i="1"/>
          </a:p>
        </p:txBody>
      </p:sp>
      <p:sp>
        <p:nvSpPr>
          <p:cNvPr id="44" name="Shape 18">
            <a:extLst>
              <a:ext uri="{FF2B5EF4-FFF2-40B4-BE49-F238E27FC236}">
                <a16:creationId xmlns:a16="http://schemas.microsoft.com/office/drawing/2014/main" id="{F1388464-7EC3-E5AE-3CC1-867B6E784F0F}"/>
              </a:ext>
            </a:extLst>
          </p:cNvPr>
          <p:cNvSpPr/>
          <p:nvPr/>
        </p:nvSpPr>
        <p:spPr>
          <a:xfrm>
            <a:off x="1687982" y="3762298"/>
            <a:ext cx="886054"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45" name="Text 21">
            <a:extLst>
              <a:ext uri="{FF2B5EF4-FFF2-40B4-BE49-F238E27FC236}">
                <a16:creationId xmlns:a16="http://schemas.microsoft.com/office/drawing/2014/main" id="{BE747939-AE76-81E7-8E20-84C9CFC76767}"/>
              </a:ext>
            </a:extLst>
          </p:cNvPr>
          <p:cNvSpPr txBox="1"/>
          <p:nvPr/>
        </p:nvSpPr>
        <p:spPr>
          <a:xfrm>
            <a:off x="1754734" y="3810761"/>
            <a:ext cx="754036" cy="152705"/>
          </a:xfrm>
          <a:prstGeom prst="rect">
            <a:avLst/>
          </a:prstGeom>
          <a:noFill/>
          <a:ln/>
        </p:spPr>
        <p:txBody>
          <a:bodyPr wrap="square" lIns="0" tIns="0" rIns="0" bIns="0" rtlCol="0" anchor="ctr"/>
          <a:lstStyle/>
          <a:p>
            <a:pPr marL="0" indent="0" algn="ctr">
              <a:buNone/>
            </a:pPr>
            <a:r>
              <a:rPr lang="en-US" sz="900">
                <a:solidFill>
                  <a:srgbClr val="000000"/>
                </a:solidFill>
                <a:latin typeface="Montserrat" pitchFamily="34" charset="0"/>
                <a:ea typeface="Montserrat" pitchFamily="34" charset="-122"/>
                <a:cs typeface="Montserrat" pitchFamily="34" charset="-120"/>
              </a:rPr>
              <a:t>Feb 2, 2025</a:t>
            </a:r>
            <a:endParaRPr lang="en-US" sz="900"/>
          </a:p>
        </p:txBody>
      </p:sp>
      <p:pic>
        <p:nvPicPr>
          <p:cNvPr id="46" name="Image 4" descr="preencoded.png">
            <a:extLst>
              <a:ext uri="{FF2B5EF4-FFF2-40B4-BE49-F238E27FC236}">
                <a16:creationId xmlns:a16="http://schemas.microsoft.com/office/drawing/2014/main" id="{9F59EBFB-34FB-4A6B-B552-FDCCAF44310A}"/>
              </a:ext>
            </a:extLst>
          </p:cNvPr>
          <p:cNvPicPr>
            <a:picLocks noChangeAspect="1"/>
          </p:cNvPicPr>
          <p:nvPr/>
        </p:nvPicPr>
        <p:blipFill>
          <a:blip r:embed="rId7"/>
          <a:srcRect l="-1648" r="-1648"/>
          <a:stretch/>
        </p:blipFill>
        <p:spPr>
          <a:xfrm>
            <a:off x="5283743" y="4486503"/>
            <a:ext cx="85954" cy="95098"/>
          </a:xfrm>
          <a:prstGeom prst="rect">
            <a:avLst/>
          </a:prstGeom>
        </p:spPr>
      </p:pic>
      <p:pic>
        <p:nvPicPr>
          <p:cNvPr id="47" name="Image 4" descr="preencoded.png">
            <a:extLst>
              <a:ext uri="{FF2B5EF4-FFF2-40B4-BE49-F238E27FC236}">
                <a16:creationId xmlns:a16="http://schemas.microsoft.com/office/drawing/2014/main" id="{69C62BD6-9E42-E126-02FB-BB5C270CFCE9}"/>
              </a:ext>
            </a:extLst>
          </p:cNvPr>
          <p:cNvPicPr>
            <a:picLocks noChangeAspect="1"/>
          </p:cNvPicPr>
          <p:nvPr/>
        </p:nvPicPr>
        <p:blipFill>
          <a:blip r:embed="rId7"/>
          <a:srcRect l="-1648" r="-1648"/>
          <a:stretch/>
        </p:blipFill>
        <p:spPr>
          <a:xfrm>
            <a:off x="5283551" y="4683438"/>
            <a:ext cx="85954" cy="9509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11">
            <a:extLst>
              <a:ext uri="{FF2B5EF4-FFF2-40B4-BE49-F238E27FC236}">
                <a16:creationId xmlns:a16="http://schemas.microsoft.com/office/drawing/2014/main" id="{A778D695-3AC7-EFD3-30E8-5817B4F1BC5C}"/>
              </a:ext>
            </a:extLst>
          </p:cNvPr>
          <p:cNvSpPr/>
          <p:nvPr/>
        </p:nvSpPr>
        <p:spPr>
          <a:xfrm>
            <a:off x="6314846" y="4491619"/>
            <a:ext cx="5219395" cy="304495"/>
          </a:xfrm>
          <a:prstGeom prst="roundRect">
            <a:avLst>
              <a:gd name="adj" fmla="val 2050"/>
            </a:avLst>
          </a:prstGeom>
          <a:solidFill>
            <a:srgbClr val="F0F4F8"/>
          </a:solidFill>
          <a:ln/>
        </p:spPr>
        <p:txBody>
          <a:bodyPr/>
          <a:lstStyle/>
          <a:p>
            <a:endParaRPr lang="en-US"/>
          </a:p>
        </p:txBody>
      </p:sp>
      <p:sp>
        <p:nvSpPr>
          <p:cNvPr id="89" name="Shape 11">
            <a:extLst>
              <a:ext uri="{FF2B5EF4-FFF2-40B4-BE49-F238E27FC236}">
                <a16:creationId xmlns:a16="http://schemas.microsoft.com/office/drawing/2014/main" id="{6341C042-58CC-560B-C30E-2FBEE8968149}"/>
              </a:ext>
            </a:extLst>
          </p:cNvPr>
          <p:cNvSpPr/>
          <p:nvPr/>
        </p:nvSpPr>
        <p:spPr>
          <a:xfrm>
            <a:off x="6300673" y="3494454"/>
            <a:ext cx="5219395" cy="304495"/>
          </a:xfrm>
          <a:prstGeom prst="roundRect">
            <a:avLst>
              <a:gd name="adj" fmla="val 2050"/>
            </a:avLst>
          </a:prstGeom>
          <a:solidFill>
            <a:srgbClr val="F0F4F8"/>
          </a:solidFill>
          <a:ln/>
        </p:spPr>
        <p:txBody>
          <a:bodyPr/>
          <a:lstStyle/>
          <a:p>
            <a:endParaRPr lang="en-US"/>
          </a:p>
        </p:txBody>
      </p:sp>
      <p:sp>
        <p:nvSpPr>
          <p:cNvPr id="88" name="Shape 11">
            <a:extLst>
              <a:ext uri="{FF2B5EF4-FFF2-40B4-BE49-F238E27FC236}">
                <a16:creationId xmlns:a16="http://schemas.microsoft.com/office/drawing/2014/main" id="{109794B3-68A9-A0C6-9C2D-4E8AE4A3265B}"/>
              </a:ext>
            </a:extLst>
          </p:cNvPr>
          <p:cNvSpPr/>
          <p:nvPr/>
        </p:nvSpPr>
        <p:spPr>
          <a:xfrm>
            <a:off x="6314846" y="1720688"/>
            <a:ext cx="5219395" cy="474652"/>
          </a:xfrm>
          <a:prstGeom prst="roundRect">
            <a:avLst>
              <a:gd name="adj" fmla="val 2050"/>
            </a:avLst>
          </a:prstGeom>
          <a:solidFill>
            <a:srgbClr val="F0F4F8"/>
          </a:solidFill>
          <a:ln/>
        </p:spPr>
        <p:txBody>
          <a:bodyPr/>
          <a:lstStyle/>
          <a:p>
            <a:endParaRPr lang="en-US"/>
          </a:p>
        </p:txBody>
      </p:sp>
      <p:sp>
        <p:nvSpPr>
          <p:cNvPr id="87" name="Shape 11">
            <a:extLst>
              <a:ext uri="{FF2B5EF4-FFF2-40B4-BE49-F238E27FC236}">
                <a16:creationId xmlns:a16="http://schemas.microsoft.com/office/drawing/2014/main" id="{02808E06-74A3-4AEF-73F8-5BB3B80D7DB2}"/>
              </a:ext>
            </a:extLst>
          </p:cNvPr>
          <p:cNvSpPr/>
          <p:nvPr/>
        </p:nvSpPr>
        <p:spPr>
          <a:xfrm>
            <a:off x="325984" y="3897172"/>
            <a:ext cx="5219395" cy="295247"/>
          </a:xfrm>
          <a:prstGeom prst="roundRect">
            <a:avLst>
              <a:gd name="adj" fmla="val 2050"/>
            </a:avLst>
          </a:prstGeom>
          <a:solidFill>
            <a:srgbClr val="F0F4F8"/>
          </a:solidFill>
          <a:ln/>
        </p:spPr>
        <p:txBody>
          <a:bodyPr/>
          <a:lstStyle/>
          <a:p>
            <a:endParaRPr lang="en-US"/>
          </a:p>
        </p:txBody>
      </p:sp>
      <p:sp>
        <p:nvSpPr>
          <p:cNvPr id="3" name="Shape 1"/>
          <p:cNvSpPr/>
          <p:nvPr/>
        </p:nvSpPr>
        <p:spPr>
          <a:xfrm>
            <a:off x="0" y="0"/>
            <a:ext cx="12191695" cy="57607"/>
          </a:xfrm>
          <a:prstGeom prst="rect">
            <a:avLst/>
          </a:prstGeom>
          <a:solidFill>
            <a:srgbClr val="003366"/>
          </a:solidFill>
          <a:ln/>
        </p:spPr>
        <p:txBody>
          <a:bodyPr/>
          <a:lstStyle/>
          <a:p>
            <a:endParaRPr lang="en-US"/>
          </a:p>
        </p:txBody>
      </p:sp>
      <p:sp>
        <p:nvSpPr>
          <p:cNvPr id="4" name="Shape 2"/>
          <p:cNvSpPr/>
          <p:nvPr/>
        </p:nvSpPr>
        <p:spPr>
          <a:xfrm>
            <a:off x="304495" y="647395"/>
            <a:ext cx="11582705" cy="19202"/>
          </a:xfrm>
          <a:prstGeom prst="rect">
            <a:avLst/>
          </a:prstGeom>
          <a:solidFill>
            <a:srgbClr val="003366"/>
          </a:solidFill>
          <a:ln/>
        </p:spPr>
        <p:txBody>
          <a:bodyPr/>
          <a:lstStyle/>
          <a:p>
            <a:endParaRPr lang="en-US"/>
          </a:p>
        </p:txBody>
      </p:sp>
      <p:sp>
        <p:nvSpPr>
          <p:cNvPr id="5" name="Text 3"/>
          <p:cNvSpPr txBox="1"/>
          <p:nvPr/>
        </p:nvSpPr>
        <p:spPr>
          <a:xfrm>
            <a:off x="304495" y="247802"/>
            <a:ext cx="6458407" cy="324612"/>
          </a:xfrm>
          <a:prstGeom prst="rect">
            <a:avLst/>
          </a:prstGeom>
          <a:noFill/>
          <a:ln/>
        </p:spPr>
        <p:txBody>
          <a:bodyPr wrap="square" lIns="0" tIns="0" rIns="0" bIns="0" rtlCol="0" anchor="ctr"/>
          <a:lstStyle/>
          <a:p>
            <a:pPr marL="0" indent="0" algn="l">
              <a:buNone/>
            </a:pPr>
            <a:r>
              <a:rPr lang="en-US" sz="2100" b="1">
                <a:solidFill>
                  <a:srgbClr val="003366"/>
                </a:solidFill>
                <a:latin typeface="Montserrat" pitchFamily="34" charset="0"/>
                <a:ea typeface="Montserrat" pitchFamily="34" charset="-122"/>
                <a:cs typeface="Montserrat" pitchFamily="34" charset="-120"/>
              </a:rPr>
              <a:t>USASA Working Groups: Timeline &amp; Progress</a:t>
            </a:r>
            <a:endParaRPr lang="en-US" sz="2100"/>
          </a:p>
        </p:txBody>
      </p:sp>
      <p:sp>
        <p:nvSpPr>
          <p:cNvPr id="6" name="Shape 4"/>
          <p:cNvSpPr/>
          <p:nvPr/>
        </p:nvSpPr>
        <p:spPr>
          <a:xfrm>
            <a:off x="6081674" y="838505"/>
            <a:ext cx="28346" cy="5619902"/>
          </a:xfrm>
          <a:prstGeom prst="rect">
            <a:avLst/>
          </a:prstGeom>
          <a:solidFill>
            <a:srgbClr val="003366"/>
          </a:solidFill>
          <a:ln/>
        </p:spPr>
        <p:txBody>
          <a:bodyPr/>
          <a:lstStyle/>
          <a:p>
            <a:endParaRPr lang="en-US"/>
          </a:p>
        </p:txBody>
      </p:sp>
      <p:sp>
        <p:nvSpPr>
          <p:cNvPr id="7" name="Shape 5"/>
          <p:cNvSpPr/>
          <p:nvPr/>
        </p:nvSpPr>
        <p:spPr>
          <a:xfrm>
            <a:off x="310576" y="1048467"/>
            <a:ext cx="5219395" cy="981151"/>
          </a:xfrm>
          <a:prstGeom prst="roundRect">
            <a:avLst>
              <a:gd name="adj" fmla="val 4524"/>
            </a:avLst>
          </a:prstGeom>
          <a:solidFill>
            <a:srgbClr val="F0F4F8"/>
          </a:solidFill>
          <a:ln/>
        </p:spPr>
        <p:txBody>
          <a:bodyPr/>
          <a:lstStyle/>
          <a:p>
            <a:endParaRPr lang="en-US"/>
          </a:p>
        </p:txBody>
      </p:sp>
      <p:sp>
        <p:nvSpPr>
          <p:cNvPr id="8" name="Shape 6"/>
          <p:cNvSpPr/>
          <p:nvPr/>
        </p:nvSpPr>
        <p:spPr>
          <a:xfrm>
            <a:off x="310576" y="1048467"/>
            <a:ext cx="28346" cy="981151"/>
          </a:xfrm>
          <a:prstGeom prst="rect">
            <a:avLst/>
          </a:prstGeom>
          <a:solidFill>
            <a:srgbClr val="EE1E24"/>
          </a:solidFill>
          <a:ln/>
        </p:spPr>
        <p:txBody>
          <a:bodyPr/>
          <a:lstStyle/>
          <a:p>
            <a:endParaRPr lang="en-US"/>
          </a:p>
        </p:txBody>
      </p:sp>
      <p:sp>
        <p:nvSpPr>
          <p:cNvPr id="9" name="Shape 7"/>
          <p:cNvSpPr/>
          <p:nvPr/>
        </p:nvSpPr>
        <p:spPr>
          <a:xfrm>
            <a:off x="304495" y="2379269"/>
            <a:ext cx="5219395" cy="1295705"/>
          </a:xfrm>
          <a:prstGeom prst="roundRect">
            <a:avLst>
              <a:gd name="adj" fmla="val 2595"/>
            </a:avLst>
          </a:prstGeom>
          <a:solidFill>
            <a:srgbClr val="F0F4F8"/>
          </a:solidFill>
          <a:ln/>
        </p:spPr>
        <p:txBody>
          <a:bodyPr/>
          <a:lstStyle/>
          <a:p>
            <a:endParaRPr lang="en-US"/>
          </a:p>
        </p:txBody>
      </p:sp>
      <p:sp>
        <p:nvSpPr>
          <p:cNvPr id="10" name="Shape 8"/>
          <p:cNvSpPr/>
          <p:nvPr/>
        </p:nvSpPr>
        <p:spPr>
          <a:xfrm>
            <a:off x="304495" y="2379269"/>
            <a:ext cx="28346" cy="1295705"/>
          </a:xfrm>
          <a:prstGeom prst="rect">
            <a:avLst/>
          </a:prstGeom>
          <a:solidFill>
            <a:srgbClr val="EE1E24"/>
          </a:solidFill>
          <a:ln/>
        </p:spPr>
        <p:txBody>
          <a:bodyPr/>
          <a:lstStyle/>
          <a:p>
            <a:endParaRPr lang="en-US"/>
          </a:p>
        </p:txBody>
      </p:sp>
      <p:sp>
        <p:nvSpPr>
          <p:cNvPr id="12" name="Shape 10"/>
          <p:cNvSpPr/>
          <p:nvPr/>
        </p:nvSpPr>
        <p:spPr>
          <a:xfrm>
            <a:off x="304495" y="3897172"/>
            <a:ext cx="28346" cy="304495"/>
          </a:xfrm>
          <a:prstGeom prst="rect">
            <a:avLst/>
          </a:prstGeom>
          <a:solidFill>
            <a:srgbClr val="EE1E24"/>
          </a:solidFill>
          <a:ln/>
        </p:spPr>
        <p:txBody>
          <a:bodyPr/>
          <a:lstStyle/>
          <a:p>
            <a:endParaRPr lang="en-US"/>
          </a:p>
        </p:txBody>
      </p:sp>
      <p:sp>
        <p:nvSpPr>
          <p:cNvPr id="13" name="Shape 11"/>
          <p:cNvSpPr/>
          <p:nvPr/>
        </p:nvSpPr>
        <p:spPr>
          <a:xfrm>
            <a:off x="304495" y="5099151"/>
            <a:ext cx="5219395" cy="1457554"/>
          </a:xfrm>
          <a:prstGeom prst="roundRect">
            <a:avLst>
              <a:gd name="adj" fmla="val 2050"/>
            </a:avLst>
          </a:prstGeom>
          <a:solidFill>
            <a:srgbClr val="F0F4F8"/>
          </a:solidFill>
          <a:ln/>
        </p:spPr>
        <p:txBody>
          <a:bodyPr/>
          <a:lstStyle/>
          <a:p>
            <a:endParaRPr lang="en-US"/>
          </a:p>
        </p:txBody>
      </p:sp>
      <p:sp>
        <p:nvSpPr>
          <p:cNvPr id="14" name="Shape 12"/>
          <p:cNvSpPr/>
          <p:nvPr/>
        </p:nvSpPr>
        <p:spPr>
          <a:xfrm>
            <a:off x="304495" y="5099151"/>
            <a:ext cx="28346" cy="1457554"/>
          </a:xfrm>
          <a:prstGeom prst="rect">
            <a:avLst/>
          </a:prstGeom>
          <a:solidFill>
            <a:srgbClr val="EE1E24"/>
          </a:solidFill>
          <a:ln/>
        </p:spPr>
        <p:txBody>
          <a:bodyPr/>
          <a:lstStyle/>
          <a:p>
            <a:endParaRPr lang="en-US"/>
          </a:p>
        </p:txBody>
      </p:sp>
      <p:sp>
        <p:nvSpPr>
          <p:cNvPr id="15" name="Text 13"/>
          <p:cNvSpPr txBox="1"/>
          <p:nvPr/>
        </p:nvSpPr>
        <p:spPr>
          <a:xfrm>
            <a:off x="434935" y="1105160"/>
            <a:ext cx="3741725" cy="152705"/>
          </a:xfrm>
          <a:prstGeom prst="rect">
            <a:avLst/>
          </a:prstGeom>
          <a:noFill/>
          <a:ln/>
        </p:spPr>
        <p:txBody>
          <a:bodyPr wrap="square" lIns="0" tIns="0" rIns="0" bIns="0" rtlCol="0" anchor="ctr"/>
          <a:lstStyle/>
          <a:p>
            <a:pPr marL="0" indent="0" algn="l">
              <a:buNone/>
            </a:pPr>
            <a:r>
              <a:rPr lang="en-US" sz="900" b="1">
                <a:solidFill>
                  <a:srgbClr val="003366"/>
                </a:solidFill>
                <a:latin typeface="Montserrat" pitchFamily="34" charset="0"/>
                <a:ea typeface="Montserrat" pitchFamily="34" charset="-122"/>
                <a:cs typeface="Montserrat" pitchFamily="34" charset="-120"/>
              </a:rPr>
              <a:t>Board – Interviews, Assessment, &amp; 2 Day Strategy Session</a:t>
            </a:r>
            <a:endParaRPr lang="en-US" sz="900"/>
          </a:p>
        </p:txBody>
      </p:sp>
      <p:sp>
        <p:nvSpPr>
          <p:cNvPr id="16" name="Text 14"/>
          <p:cNvSpPr txBox="1"/>
          <p:nvPr/>
        </p:nvSpPr>
        <p:spPr>
          <a:xfrm>
            <a:off x="428854" y="2435962"/>
            <a:ext cx="2465222" cy="152705"/>
          </a:xfrm>
          <a:prstGeom prst="rect">
            <a:avLst/>
          </a:prstGeom>
          <a:noFill/>
          <a:ln/>
        </p:spPr>
        <p:txBody>
          <a:bodyPr wrap="square" lIns="0" tIns="0" rIns="0" bIns="0" rtlCol="0" anchor="ctr"/>
          <a:lstStyle/>
          <a:p>
            <a:pPr marL="0" indent="0" algn="l">
              <a:buNone/>
            </a:pPr>
            <a:r>
              <a:rPr lang="en-US" sz="900" b="1">
                <a:solidFill>
                  <a:srgbClr val="003366"/>
                </a:solidFill>
                <a:latin typeface="Montserrat"/>
                <a:ea typeface="Montserrat" pitchFamily="34" charset="-122"/>
                <a:cs typeface="Montserrat" pitchFamily="34" charset="-120"/>
              </a:rPr>
              <a:t>Staff Development &amp; Board Meeting</a:t>
            </a:r>
            <a:endParaRPr lang="en-US" sz="900"/>
          </a:p>
        </p:txBody>
      </p:sp>
      <p:sp>
        <p:nvSpPr>
          <p:cNvPr id="17" name="Text 15"/>
          <p:cNvSpPr txBox="1"/>
          <p:nvPr/>
        </p:nvSpPr>
        <p:spPr>
          <a:xfrm>
            <a:off x="428854" y="3954779"/>
            <a:ext cx="4807915" cy="152705"/>
          </a:xfrm>
          <a:prstGeom prst="rect">
            <a:avLst/>
          </a:prstGeom>
          <a:noFill/>
          <a:ln/>
        </p:spPr>
        <p:txBody>
          <a:bodyPr wrap="square" lIns="0" tIns="0" rIns="0" bIns="0" rtlCol="0" anchor="ctr"/>
          <a:lstStyle/>
          <a:p>
            <a:pPr marL="0" indent="0" algn="l">
              <a:buNone/>
            </a:pPr>
            <a:r>
              <a:rPr lang="en-US" sz="900" b="1">
                <a:solidFill>
                  <a:srgbClr val="003366"/>
                </a:solidFill>
                <a:latin typeface="Montserrat" pitchFamily="34" charset="0"/>
                <a:ea typeface="Montserrat" pitchFamily="34" charset="-122"/>
                <a:cs typeface="Montserrat" pitchFamily="34" charset="-120"/>
              </a:rPr>
              <a:t>WIG Report &amp; recommendation of WIG Working Groups sent to the Board</a:t>
            </a:r>
            <a:endParaRPr lang="en-US" sz="900"/>
          </a:p>
        </p:txBody>
      </p:sp>
      <p:sp>
        <p:nvSpPr>
          <p:cNvPr id="18" name="Text 16"/>
          <p:cNvSpPr txBox="1"/>
          <p:nvPr/>
        </p:nvSpPr>
        <p:spPr>
          <a:xfrm>
            <a:off x="428854" y="5155844"/>
            <a:ext cx="2521915" cy="152705"/>
          </a:xfrm>
          <a:prstGeom prst="rect">
            <a:avLst/>
          </a:prstGeom>
          <a:noFill/>
          <a:ln/>
        </p:spPr>
        <p:txBody>
          <a:bodyPr wrap="square" lIns="0" tIns="0" rIns="0" bIns="0" rtlCol="0" anchor="ctr"/>
          <a:lstStyle/>
          <a:p>
            <a:pPr marL="0" indent="0" algn="l">
              <a:buNone/>
            </a:pPr>
            <a:r>
              <a:rPr lang="en-US" sz="900" b="1">
                <a:solidFill>
                  <a:srgbClr val="003366"/>
                </a:solidFill>
                <a:latin typeface="Montserrat" pitchFamily="34" charset="0"/>
                <a:ea typeface="Montserrat" pitchFamily="34" charset="-122"/>
                <a:cs typeface="Montserrat" pitchFamily="34" charset="-120"/>
              </a:rPr>
              <a:t>WIG Working Groups Implementation</a:t>
            </a:r>
            <a:endParaRPr lang="en-US" sz="900"/>
          </a:p>
        </p:txBody>
      </p:sp>
      <p:sp>
        <p:nvSpPr>
          <p:cNvPr id="19" name="Text 17"/>
          <p:cNvSpPr txBox="1"/>
          <p:nvPr/>
        </p:nvSpPr>
        <p:spPr>
          <a:xfrm>
            <a:off x="434935" y="1309985"/>
            <a:ext cx="2181758" cy="143561"/>
          </a:xfrm>
          <a:prstGeom prst="rect">
            <a:avLst/>
          </a:prstGeom>
          <a:noFill/>
          <a:ln/>
        </p:spPr>
        <p:txBody>
          <a:bodyPr wrap="square" lIns="0" tIns="0" rIns="0" bIns="0" rtlCol="0" anchor="ctr"/>
          <a:lstStyle/>
          <a:p>
            <a:pPr marL="0" indent="0" algn="l">
              <a:buNone/>
            </a:pPr>
            <a:r>
              <a:rPr lang="en-US" sz="900" b="1">
                <a:solidFill>
                  <a:srgbClr val="EE1E24"/>
                </a:solidFill>
                <a:latin typeface="Montserrat" pitchFamily="34" charset="0"/>
                <a:ea typeface="Montserrat" pitchFamily="34" charset="-122"/>
                <a:cs typeface="Montserrat" pitchFamily="34" charset="-120"/>
              </a:rPr>
              <a:t>Wildly Important Goals from Board:</a:t>
            </a:r>
            <a:endParaRPr lang="en-US" sz="900"/>
          </a:p>
        </p:txBody>
      </p:sp>
      <p:sp>
        <p:nvSpPr>
          <p:cNvPr id="20" name="Text 18"/>
          <p:cNvSpPr txBox="1"/>
          <p:nvPr/>
        </p:nvSpPr>
        <p:spPr>
          <a:xfrm>
            <a:off x="691881" y="1491036"/>
            <a:ext cx="1381658"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Alignment &amp; Structure</a:t>
            </a:r>
            <a:endParaRPr lang="en-US" sz="900"/>
          </a:p>
        </p:txBody>
      </p:sp>
      <p:sp>
        <p:nvSpPr>
          <p:cNvPr id="21" name="Text 19"/>
          <p:cNvSpPr txBox="1"/>
          <p:nvPr/>
        </p:nvSpPr>
        <p:spPr>
          <a:xfrm>
            <a:off x="691881" y="1649228"/>
            <a:ext cx="1724558"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Partnerships &amp; Sponsorships</a:t>
            </a:r>
            <a:endParaRPr lang="en-US" sz="900"/>
          </a:p>
        </p:txBody>
      </p:sp>
      <p:sp>
        <p:nvSpPr>
          <p:cNvPr id="22" name="Text 20"/>
          <p:cNvSpPr txBox="1"/>
          <p:nvPr/>
        </p:nvSpPr>
        <p:spPr>
          <a:xfrm>
            <a:off x="691881" y="1807419"/>
            <a:ext cx="1495958"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Technology &amp; Innovation</a:t>
            </a:r>
            <a:endParaRPr lang="en-US" sz="900"/>
          </a:p>
        </p:txBody>
      </p:sp>
      <p:sp>
        <p:nvSpPr>
          <p:cNvPr id="24" name="Shape 22"/>
          <p:cNvSpPr/>
          <p:nvPr/>
        </p:nvSpPr>
        <p:spPr>
          <a:xfrm>
            <a:off x="6289540" y="1722273"/>
            <a:ext cx="28346" cy="476402"/>
          </a:xfrm>
          <a:prstGeom prst="rect">
            <a:avLst/>
          </a:prstGeom>
          <a:solidFill>
            <a:srgbClr val="EE1E24"/>
          </a:solidFill>
          <a:ln/>
        </p:spPr>
        <p:txBody>
          <a:bodyPr/>
          <a:lstStyle/>
          <a:p>
            <a:endParaRPr lang="en-US"/>
          </a:p>
        </p:txBody>
      </p:sp>
      <p:sp>
        <p:nvSpPr>
          <p:cNvPr id="26" name="Shape 24"/>
          <p:cNvSpPr/>
          <p:nvPr/>
        </p:nvSpPr>
        <p:spPr>
          <a:xfrm>
            <a:off x="6286805" y="3494380"/>
            <a:ext cx="28346" cy="304495"/>
          </a:xfrm>
          <a:prstGeom prst="rect">
            <a:avLst/>
          </a:prstGeom>
          <a:solidFill>
            <a:srgbClr val="EE1E24"/>
          </a:solidFill>
          <a:ln/>
        </p:spPr>
        <p:txBody>
          <a:bodyPr/>
          <a:lstStyle/>
          <a:p>
            <a:endParaRPr lang="en-US"/>
          </a:p>
        </p:txBody>
      </p:sp>
      <p:sp>
        <p:nvSpPr>
          <p:cNvPr id="28" name="Shape 26"/>
          <p:cNvSpPr/>
          <p:nvPr/>
        </p:nvSpPr>
        <p:spPr>
          <a:xfrm>
            <a:off x="6286500" y="4485503"/>
            <a:ext cx="28346" cy="304495"/>
          </a:xfrm>
          <a:prstGeom prst="rect">
            <a:avLst/>
          </a:prstGeom>
          <a:solidFill>
            <a:srgbClr val="EE1E24"/>
          </a:solidFill>
          <a:ln/>
        </p:spPr>
        <p:txBody>
          <a:bodyPr/>
          <a:lstStyle/>
          <a:p>
            <a:endParaRPr lang="en-US"/>
          </a:p>
        </p:txBody>
      </p:sp>
      <p:sp>
        <p:nvSpPr>
          <p:cNvPr id="29" name="Text 27"/>
          <p:cNvSpPr txBox="1"/>
          <p:nvPr/>
        </p:nvSpPr>
        <p:spPr>
          <a:xfrm>
            <a:off x="6413898" y="1779880"/>
            <a:ext cx="4360774" cy="152705"/>
          </a:xfrm>
          <a:prstGeom prst="rect">
            <a:avLst/>
          </a:prstGeom>
          <a:noFill/>
          <a:ln/>
        </p:spPr>
        <p:txBody>
          <a:bodyPr wrap="square" lIns="0" tIns="0" rIns="0" bIns="0" rtlCol="0" anchor="ctr"/>
          <a:lstStyle/>
          <a:p>
            <a:pPr marL="0" indent="0" algn="l">
              <a:buNone/>
            </a:pPr>
            <a:r>
              <a:rPr lang="en-US" sz="900" b="1">
                <a:solidFill>
                  <a:srgbClr val="003366"/>
                </a:solidFill>
                <a:latin typeface="Montserrat" pitchFamily="34" charset="0"/>
                <a:ea typeface="Montserrat" pitchFamily="34" charset="-122"/>
                <a:cs typeface="Montserrat" pitchFamily="34" charset="-120"/>
              </a:rPr>
              <a:t>Engaged to work with Staff development &amp; Membership Feedback</a:t>
            </a:r>
            <a:endParaRPr lang="en-US" sz="900"/>
          </a:p>
        </p:txBody>
      </p:sp>
      <p:sp>
        <p:nvSpPr>
          <p:cNvPr id="30" name="Text 28"/>
          <p:cNvSpPr txBox="1"/>
          <p:nvPr/>
        </p:nvSpPr>
        <p:spPr>
          <a:xfrm>
            <a:off x="6411163" y="3564179"/>
            <a:ext cx="4093769" cy="152705"/>
          </a:xfrm>
          <a:prstGeom prst="rect">
            <a:avLst/>
          </a:prstGeom>
          <a:noFill/>
          <a:ln/>
        </p:spPr>
        <p:txBody>
          <a:bodyPr wrap="square" lIns="0" tIns="0" rIns="0" bIns="0" rtlCol="0" anchor="ctr"/>
          <a:lstStyle/>
          <a:p>
            <a:pPr marL="0" indent="0" algn="l">
              <a:buNone/>
            </a:pPr>
            <a:r>
              <a:rPr lang="en-US" sz="900" b="1" dirty="0">
                <a:solidFill>
                  <a:srgbClr val="003366"/>
                </a:solidFill>
                <a:latin typeface="Montserrat" pitchFamily="34" charset="0"/>
                <a:ea typeface="Montserrat" pitchFamily="34" charset="-122"/>
                <a:cs typeface="Montserrat" pitchFamily="34" charset="-120"/>
              </a:rPr>
              <a:t>AGM – Membership Update, Feedback Session, &amp; WIG Creation</a:t>
            </a:r>
            <a:endParaRPr lang="en-US" sz="900" dirty="0"/>
          </a:p>
        </p:txBody>
      </p:sp>
      <p:sp>
        <p:nvSpPr>
          <p:cNvPr id="31" name="Text 29"/>
          <p:cNvSpPr txBox="1"/>
          <p:nvPr/>
        </p:nvSpPr>
        <p:spPr>
          <a:xfrm>
            <a:off x="6410857" y="4565737"/>
            <a:ext cx="3865169" cy="152705"/>
          </a:xfrm>
          <a:prstGeom prst="rect">
            <a:avLst/>
          </a:prstGeom>
          <a:noFill/>
          <a:ln/>
        </p:spPr>
        <p:txBody>
          <a:bodyPr wrap="square" lIns="0" tIns="0" rIns="0" bIns="0" rtlCol="0" anchor="ctr"/>
          <a:lstStyle/>
          <a:p>
            <a:pPr marL="0" indent="0" algn="l">
              <a:buNone/>
            </a:pPr>
            <a:r>
              <a:rPr lang="en-US" sz="900" b="1" dirty="0">
                <a:solidFill>
                  <a:srgbClr val="003366"/>
                </a:solidFill>
                <a:latin typeface="Montserrat" pitchFamily="34" charset="0"/>
                <a:ea typeface="Montserrat" pitchFamily="34" charset="-122"/>
                <a:cs typeface="Montserrat" pitchFamily="34" charset="-120"/>
              </a:rPr>
              <a:t>Board Decision to move forward with WIG Working Groups</a:t>
            </a:r>
            <a:endParaRPr lang="en-US" sz="900" dirty="0"/>
          </a:p>
        </p:txBody>
      </p:sp>
      <p:sp>
        <p:nvSpPr>
          <p:cNvPr id="32" name="Text 30"/>
          <p:cNvSpPr txBox="1"/>
          <p:nvPr/>
        </p:nvSpPr>
        <p:spPr>
          <a:xfrm>
            <a:off x="6443224" y="1983162"/>
            <a:ext cx="4360774" cy="115038"/>
          </a:xfrm>
          <a:prstGeom prst="rect">
            <a:avLst/>
          </a:prstGeom>
          <a:noFill/>
          <a:ln/>
        </p:spPr>
        <p:txBody>
          <a:bodyPr wrap="square" lIns="0" tIns="0" rIns="0" bIns="0" rtlCol="0" anchor="ctr"/>
          <a:lstStyle/>
          <a:p>
            <a:pPr marL="0" indent="0" algn="l">
              <a:buNone/>
            </a:pPr>
            <a:r>
              <a:rPr lang="en-US" sz="900" dirty="0">
                <a:solidFill>
                  <a:srgbClr val="000000"/>
                </a:solidFill>
                <a:latin typeface="Montserrat" pitchFamily="34" charset="0"/>
                <a:ea typeface="Montserrat" pitchFamily="34" charset="-122"/>
                <a:cs typeface="Montserrat" pitchFamily="34" charset="-120"/>
              </a:rPr>
              <a:t>      Beginning of Staff Interviews, Assessment, 2 Day Retreat &amp; Sessions</a:t>
            </a:r>
            <a:endParaRPr lang="en-US" sz="900" dirty="0"/>
          </a:p>
        </p:txBody>
      </p:sp>
      <p:sp>
        <p:nvSpPr>
          <p:cNvPr id="33" name="Text 31"/>
          <p:cNvSpPr txBox="1"/>
          <p:nvPr/>
        </p:nvSpPr>
        <p:spPr>
          <a:xfrm>
            <a:off x="428854" y="2640787"/>
            <a:ext cx="1295705" cy="143561"/>
          </a:xfrm>
          <a:prstGeom prst="rect">
            <a:avLst/>
          </a:prstGeom>
          <a:noFill/>
          <a:ln/>
        </p:spPr>
        <p:txBody>
          <a:bodyPr wrap="square" lIns="0" tIns="0" rIns="0" bIns="0" rtlCol="0" anchor="ctr"/>
          <a:lstStyle/>
          <a:p>
            <a:pPr marL="0" indent="0" algn="l">
              <a:buNone/>
            </a:pPr>
            <a:r>
              <a:rPr lang="en-US" sz="900" b="1">
                <a:solidFill>
                  <a:srgbClr val="EE1E24"/>
                </a:solidFill>
                <a:latin typeface="Montserrat" pitchFamily="34" charset="0"/>
                <a:ea typeface="Montserrat" pitchFamily="34" charset="-122"/>
                <a:cs typeface="Montserrat" pitchFamily="34" charset="-120"/>
              </a:rPr>
              <a:t>Staff Top 5 Priorities:</a:t>
            </a:r>
            <a:endParaRPr lang="en-US" sz="900"/>
          </a:p>
        </p:txBody>
      </p:sp>
      <p:sp>
        <p:nvSpPr>
          <p:cNvPr id="34" name="Text 32"/>
          <p:cNvSpPr txBox="1"/>
          <p:nvPr/>
        </p:nvSpPr>
        <p:spPr>
          <a:xfrm>
            <a:off x="2944368" y="2640787"/>
            <a:ext cx="1105510" cy="143561"/>
          </a:xfrm>
          <a:prstGeom prst="rect">
            <a:avLst/>
          </a:prstGeom>
          <a:noFill/>
          <a:ln/>
        </p:spPr>
        <p:txBody>
          <a:bodyPr wrap="square" lIns="0" tIns="0" rIns="0" bIns="0" rtlCol="0" anchor="ctr"/>
          <a:lstStyle/>
          <a:p>
            <a:r>
              <a:rPr lang="en-US" sz="900" b="1">
                <a:solidFill>
                  <a:srgbClr val="EE1E24"/>
                </a:solidFill>
                <a:latin typeface="Montserrat"/>
                <a:ea typeface="Montserrat" pitchFamily="34" charset="-122"/>
                <a:cs typeface="Montserrat" pitchFamily="34" charset="-120"/>
              </a:rPr>
              <a:t>Board Meeting:</a:t>
            </a:r>
            <a:endParaRPr lang="en-US" sz="900">
              <a:latin typeface="Montserrat"/>
            </a:endParaRPr>
          </a:p>
        </p:txBody>
      </p:sp>
      <p:sp>
        <p:nvSpPr>
          <p:cNvPr id="35" name="Text 33"/>
          <p:cNvSpPr txBox="1"/>
          <p:nvPr/>
        </p:nvSpPr>
        <p:spPr>
          <a:xfrm>
            <a:off x="3141289" y="2831897"/>
            <a:ext cx="2505456" cy="314554"/>
          </a:xfrm>
          <a:prstGeom prst="rect">
            <a:avLst/>
          </a:prstGeom>
          <a:noFill/>
          <a:ln/>
        </p:spPr>
        <p:txBody>
          <a:bodyPr wrap="square" lIns="0" tIns="0" rIns="0" bIns="0" rtlCol="0" anchor="ctr"/>
          <a:lstStyle/>
          <a:p>
            <a:r>
              <a:rPr lang="en-US" sz="900" dirty="0">
                <a:solidFill>
                  <a:srgbClr val="000000"/>
                </a:solidFill>
                <a:latin typeface="Montserrat"/>
                <a:ea typeface="Montserrat" pitchFamily="34" charset="-122"/>
                <a:cs typeface="Montserrat" pitchFamily="34" charset="-120"/>
              </a:rPr>
              <a:t>Membership Interviews</a:t>
            </a:r>
          </a:p>
          <a:p>
            <a:pPr marL="0" indent="0" algn="l">
              <a:buNone/>
            </a:pPr>
            <a:r>
              <a:rPr lang="en-US" sz="900" dirty="0">
                <a:solidFill>
                  <a:srgbClr val="000000"/>
                </a:solidFill>
                <a:latin typeface="Montserrat"/>
                <a:ea typeface="Montserrat" pitchFamily="34" charset="-122"/>
                <a:cs typeface="Montserrat" pitchFamily="34" charset="-120"/>
              </a:rPr>
              <a:t>Membership Feedback Report</a:t>
            </a:r>
            <a:endParaRPr lang="en-US" sz="900" dirty="0">
              <a:latin typeface="Montserrat"/>
            </a:endParaRPr>
          </a:p>
        </p:txBody>
      </p:sp>
      <p:sp>
        <p:nvSpPr>
          <p:cNvPr id="36" name="Text 34"/>
          <p:cNvSpPr txBox="1"/>
          <p:nvPr/>
        </p:nvSpPr>
        <p:spPr>
          <a:xfrm>
            <a:off x="428854" y="5360670"/>
            <a:ext cx="1086307" cy="143561"/>
          </a:xfrm>
          <a:prstGeom prst="rect">
            <a:avLst/>
          </a:prstGeom>
          <a:noFill/>
          <a:ln/>
        </p:spPr>
        <p:txBody>
          <a:bodyPr wrap="square" lIns="0" tIns="0" rIns="0" bIns="0" rtlCol="0" anchor="ctr"/>
          <a:lstStyle/>
          <a:p>
            <a:pPr marL="0" indent="0" algn="l">
              <a:buNone/>
            </a:pPr>
            <a:r>
              <a:rPr lang="en-US" sz="900" b="1">
                <a:solidFill>
                  <a:srgbClr val="EE1E24"/>
                </a:solidFill>
                <a:latin typeface="Montserrat" pitchFamily="34" charset="0"/>
                <a:ea typeface="Montserrat" pitchFamily="34" charset="-122"/>
                <a:cs typeface="Montserrat" pitchFamily="34" charset="-120"/>
              </a:rPr>
              <a:t>Working Groups:</a:t>
            </a:r>
            <a:endParaRPr lang="en-US" sz="900"/>
          </a:p>
        </p:txBody>
      </p:sp>
      <p:sp>
        <p:nvSpPr>
          <p:cNvPr id="37" name="Text 35"/>
          <p:cNvSpPr txBox="1"/>
          <p:nvPr/>
        </p:nvSpPr>
        <p:spPr>
          <a:xfrm>
            <a:off x="2944368" y="5360670"/>
            <a:ext cx="1209751" cy="143561"/>
          </a:xfrm>
          <a:prstGeom prst="rect">
            <a:avLst/>
          </a:prstGeom>
          <a:noFill/>
          <a:ln/>
        </p:spPr>
        <p:txBody>
          <a:bodyPr wrap="square" lIns="0" tIns="0" rIns="0" bIns="0" rtlCol="0" anchor="ctr"/>
          <a:lstStyle/>
          <a:p>
            <a:pPr marL="0" indent="0" algn="l">
              <a:buNone/>
            </a:pPr>
            <a:r>
              <a:rPr lang="en-US" sz="900" b="1">
                <a:solidFill>
                  <a:srgbClr val="EE1E24"/>
                </a:solidFill>
                <a:latin typeface="Montserrat" pitchFamily="34" charset="0"/>
                <a:ea typeface="Montserrat" pitchFamily="34" charset="-122"/>
                <a:cs typeface="Montserrat" pitchFamily="34" charset="-120"/>
              </a:rPr>
              <a:t>Board Focus Areas:</a:t>
            </a:r>
            <a:endParaRPr lang="en-US" sz="900"/>
          </a:p>
        </p:txBody>
      </p:sp>
      <p:sp>
        <p:nvSpPr>
          <p:cNvPr id="38" name="Text 36"/>
          <p:cNvSpPr txBox="1"/>
          <p:nvPr/>
        </p:nvSpPr>
        <p:spPr>
          <a:xfrm>
            <a:off x="685800" y="2821839"/>
            <a:ext cx="1812878" cy="129602"/>
          </a:xfrm>
          <a:prstGeom prst="rect">
            <a:avLst/>
          </a:prstGeom>
          <a:noFill/>
          <a:ln/>
        </p:spPr>
        <p:txBody>
          <a:bodyPr wrap="square" lIns="0" tIns="0" rIns="0" bIns="0" rtlCol="0" anchor="ctr"/>
          <a:lstStyle/>
          <a:p>
            <a:pPr marL="0" indent="0" algn="l">
              <a:buNone/>
            </a:pPr>
            <a:r>
              <a:rPr lang="en-US" sz="900" dirty="0">
                <a:solidFill>
                  <a:srgbClr val="000000"/>
                </a:solidFill>
                <a:latin typeface="Montserrat" pitchFamily="34" charset="0"/>
                <a:ea typeface="Montserrat" pitchFamily="34" charset="-122"/>
                <a:cs typeface="Montserrat" pitchFamily="34" charset="-120"/>
              </a:rPr>
              <a:t>Organizational Mission &amp; Vision</a:t>
            </a:r>
            <a:endParaRPr lang="en-US" sz="900" dirty="0"/>
          </a:p>
        </p:txBody>
      </p:sp>
      <p:sp>
        <p:nvSpPr>
          <p:cNvPr id="39" name="Text 37"/>
          <p:cNvSpPr txBox="1"/>
          <p:nvPr/>
        </p:nvSpPr>
        <p:spPr>
          <a:xfrm>
            <a:off x="685800" y="2980030"/>
            <a:ext cx="1429207"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Roles &amp; Responsibilities</a:t>
            </a:r>
            <a:endParaRPr lang="en-US" sz="900"/>
          </a:p>
        </p:txBody>
      </p:sp>
      <p:sp>
        <p:nvSpPr>
          <p:cNvPr id="40" name="Text 38"/>
          <p:cNvSpPr txBox="1"/>
          <p:nvPr/>
        </p:nvSpPr>
        <p:spPr>
          <a:xfrm>
            <a:off x="685800" y="3138221"/>
            <a:ext cx="1057961"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Ways of Working</a:t>
            </a:r>
            <a:endParaRPr lang="en-US" sz="900"/>
          </a:p>
        </p:txBody>
      </p:sp>
      <p:sp>
        <p:nvSpPr>
          <p:cNvPr id="41" name="Text 39"/>
          <p:cNvSpPr txBox="1"/>
          <p:nvPr/>
        </p:nvSpPr>
        <p:spPr>
          <a:xfrm>
            <a:off x="685800" y="3296412"/>
            <a:ext cx="933602"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Member Value</a:t>
            </a:r>
            <a:endParaRPr lang="en-US" sz="900"/>
          </a:p>
        </p:txBody>
      </p:sp>
      <p:sp>
        <p:nvSpPr>
          <p:cNvPr id="42" name="Text 40"/>
          <p:cNvSpPr txBox="1"/>
          <p:nvPr/>
        </p:nvSpPr>
        <p:spPr>
          <a:xfrm>
            <a:off x="685800" y="3454603"/>
            <a:ext cx="1143000"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Goals &amp; Objectives</a:t>
            </a:r>
            <a:endParaRPr lang="en-US" sz="900"/>
          </a:p>
        </p:txBody>
      </p:sp>
      <p:sp>
        <p:nvSpPr>
          <p:cNvPr id="43" name="Text 41"/>
          <p:cNvSpPr txBox="1"/>
          <p:nvPr/>
        </p:nvSpPr>
        <p:spPr>
          <a:xfrm>
            <a:off x="685800" y="5541721"/>
            <a:ext cx="1724558"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Sponsorships &amp; Partnerships</a:t>
            </a:r>
            <a:endParaRPr lang="en-US" sz="900"/>
          </a:p>
        </p:txBody>
      </p:sp>
      <p:sp>
        <p:nvSpPr>
          <p:cNvPr id="44" name="Text 42"/>
          <p:cNvSpPr txBox="1"/>
          <p:nvPr/>
        </p:nvSpPr>
        <p:spPr>
          <a:xfrm>
            <a:off x="685800" y="5699912"/>
            <a:ext cx="1581912"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Best Practices Framework</a:t>
            </a:r>
            <a:endParaRPr lang="en-US" sz="900"/>
          </a:p>
        </p:txBody>
      </p:sp>
      <p:sp>
        <p:nvSpPr>
          <p:cNvPr id="45" name="Text 43"/>
          <p:cNvSpPr txBox="1"/>
          <p:nvPr/>
        </p:nvSpPr>
        <p:spPr>
          <a:xfrm>
            <a:off x="685800" y="5858103"/>
            <a:ext cx="1591056"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Improve Access to Playing</a:t>
            </a:r>
            <a:endParaRPr lang="en-US" sz="900"/>
          </a:p>
        </p:txBody>
      </p:sp>
      <p:sp>
        <p:nvSpPr>
          <p:cNvPr id="46" name="Text 44"/>
          <p:cNvSpPr txBox="1"/>
          <p:nvPr/>
        </p:nvSpPr>
        <p:spPr>
          <a:xfrm>
            <a:off x="685800" y="6016295"/>
            <a:ext cx="1991563"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Revamp USASA Operating Model</a:t>
            </a:r>
            <a:endParaRPr lang="en-US" sz="900"/>
          </a:p>
        </p:txBody>
      </p:sp>
      <p:sp>
        <p:nvSpPr>
          <p:cNvPr id="47" name="Text 45"/>
          <p:cNvSpPr txBox="1"/>
          <p:nvPr/>
        </p:nvSpPr>
        <p:spPr>
          <a:xfrm>
            <a:off x="685800" y="6174486"/>
            <a:ext cx="2000707"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Balance National &amp; Local Support</a:t>
            </a:r>
            <a:endParaRPr lang="en-US" sz="900"/>
          </a:p>
        </p:txBody>
      </p:sp>
      <p:sp>
        <p:nvSpPr>
          <p:cNvPr id="48" name="Text 46"/>
          <p:cNvSpPr txBox="1"/>
          <p:nvPr/>
        </p:nvSpPr>
        <p:spPr>
          <a:xfrm>
            <a:off x="685800" y="6331763"/>
            <a:ext cx="1334110"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Youth to Adult Bridge</a:t>
            </a:r>
            <a:endParaRPr lang="en-US" sz="900"/>
          </a:p>
        </p:txBody>
      </p:sp>
      <p:sp>
        <p:nvSpPr>
          <p:cNvPr id="49" name="Text 47"/>
          <p:cNvSpPr txBox="1"/>
          <p:nvPr/>
        </p:nvSpPr>
        <p:spPr>
          <a:xfrm>
            <a:off x="3201314" y="5541721"/>
            <a:ext cx="1457554"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Mission, Vision, &amp; Values</a:t>
            </a:r>
            <a:endParaRPr lang="en-US" sz="900"/>
          </a:p>
        </p:txBody>
      </p:sp>
      <p:sp>
        <p:nvSpPr>
          <p:cNvPr id="50" name="Text 48"/>
          <p:cNvSpPr txBox="1"/>
          <p:nvPr/>
        </p:nvSpPr>
        <p:spPr>
          <a:xfrm>
            <a:off x="3201314" y="5699912"/>
            <a:ext cx="1600200"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Goals, Priorities, &amp; Strategy</a:t>
            </a:r>
            <a:endParaRPr lang="en-US" sz="900"/>
          </a:p>
        </p:txBody>
      </p:sp>
      <p:sp>
        <p:nvSpPr>
          <p:cNvPr id="51" name="Text 49"/>
          <p:cNvSpPr txBox="1"/>
          <p:nvPr/>
        </p:nvSpPr>
        <p:spPr>
          <a:xfrm>
            <a:off x="3201314" y="5858103"/>
            <a:ext cx="2248510"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R&amp;R, Communication, &amp; Collaboration</a:t>
            </a:r>
            <a:endParaRPr lang="en-US" sz="900"/>
          </a:p>
        </p:txBody>
      </p:sp>
      <p:sp>
        <p:nvSpPr>
          <p:cNvPr id="52" name="Text 50"/>
          <p:cNvSpPr txBox="1"/>
          <p:nvPr/>
        </p:nvSpPr>
        <p:spPr>
          <a:xfrm>
            <a:off x="3201314" y="6016295"/>
            <a:ext cx="1438351"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Growth &amp; Development</a:t>
            </a:r>
            <a:endParaRPr lang="en-US" sz="900"/>
          </a:p>
        </p:txBody>
      </p:sp>
      <p:sp>
        <p:nvSpPr>
          <p:cNvPr id="53" name="Text 51"/>
          <p:cNvSpPr txBox="1"/>
          <p:nvPr/>
        </p:nvSpPr>
        <p:spPr>
          <a:xfrm>
            <a:off x="3201314" y="6174486"/>
            <a:ext cx="819302"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Membership</a:t>
            </a:r>
            <a:endParaRPr lang="en-US" sz="900"/>
          </a:p>
        </p:txBody>
      </p:sp>
      <p:sp>
        <p:nvSpPr>
          <p:cNvPr id="54" name="Shape 52"/>
          <p:cNvSpPr/>
          <p:nvPr/>
        </p:nvSpPr>
        <p:spPr>
          <a:xfrm>
            <a:off x="6286500" y="5786242"/>
            <a:ext cx="5219395" cy="790956"/>
          </a:xfrm>
          <a:prstGeom prst="roundRect">
            <a:avLst>
              <a:gd name="adj" fmla="val 6964"/>
            </a:avLst>
          </a:prstGeom>
          <a:solidFill>
            <a:srgbClr val="F0F4F8"/>
          </a:solidFill>
          <a:ln/>
        </p:spPr>
        <p:txBody>
          <a:bodyPr/>
          <a:lstStyle/>
          <a:p>
            <a:endParaRPr lang="en-US"/>
          </a:p>
        </p:txBody>
      </p:sp>
      <p:sp>
        <p:nvSpPr>
          <p:cNvPr id="55" name="Shape 53"/>
          <p:cNvSpPr/>
          <p:nvPr/>
        </p:nvSpPr>
        <p:spPr>
          <a:xfrm>
            <a:off x="6286500" y="5786242"/>
            <a:ext cx="28346" cy="790956"/>
          </a:xfrm>
          <a:prstGeom prst="rect">
            <a:avLst/>
          </a:prstGeom>
          <a:solidFill>
            <a:srgbClr val="EE1E24"/>
          </a:solidFill>
          <a:ln/>
        </p:spPr>
        <p:txBody>
          <a:bodyPr/>
          <a:lstStyle/>
          <a:p>
            <a:endParaRPr lang="en-US"/>
          </a:p>
        </p:txBody>
      </p:sp>
      <p:sp>
        <p:nvSpPr>
          <p:cNvPr id="56" name="Text 54"/>
          <p:cNvSpPr txBox="1"/>
          <p:nvPr/>
        </p:nvSpPr>
        <p:spPr>
          <a:xfrm>
            <a:off x="6410858" y="5842935"/>
            <a:ext cx="1579169" cy="152705"/>
          </a:xfrm>
          <a:prstGeom prst="rect">
            <a:avLst/>
          </a:prstGeom>
          <a:noFill/>
          <a:ln/>
        </p:spPr>
        <p:txBody>
          <a:bodyPr wrap="square" lIns="0" tIns="0" rIns="0" bIns="0" rtlCol="0" anchor="ctr"/>
          <a:lstStyle/>
          <a:p>
            <a:pPr marL="0" indent="0" algn="l">
              <a:buNone/>
            </a:pPr>
            <a:r>
              <a:rPr lang="en-US" sz="900" b="1">
                <a:solidFill>
                  <a:srgbClr val="003366"/>
                </a:solidFill>
                <a:latin typeface="Montserrat" pitchFamily="34" charset="0"/>
                <a:ea typeface="Montserrat" pitchFamily="34" charset="-122"/>
                <a:cs typeface="Montserrat" pitchFamily="34" charset="-120"/>
              </a:rPr>
              <a:t>AGM – September 2025</a:t>
            </a:r>
            <a:endParaRPr lang="en-US" sz="900"/>
          </a:p>
        </p:txBody>
      </p:sp>
      <p:sp>
        <p:nvSpPr>
          <p:cNvPr id="57" name="Text 55"/>
          <p:cNvSpPr txBox="1"/>
          <p:nvPr/>
        </p:nvSpPr>
        <p:spPr>
          <a:xfrm>
            <a:off x="6667805" y="6038616"/>
            <a:ext cx="1895551"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WIG Working Group Report out</a:t>
            </a:r>
            <a:endParaRPr lang="en-US" sz="900"/>
          </a:p>
        </p:txBody>
      </p:sp>
      <p:sp>
        <p:nvSpPr>
          <p:cNvPr id="58" name="Text 56"/>
          <p:cNvSpPr txBox="1"/>
          <p:nvPr/>
        </p:nvSpPr>
        <p:spPr>
          <a:xfrm>
            <a:off x="6667805" y="6196807"/>
            <a:ext cx="1962302"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Staff &amp; Board Recommendations</a:t>
            </a:r>
            <a:endParaRPr lang="en-US" sz="900"/>
          </a:p>
        </p:txBody>
      </p:sp>
      <p:sp>
        <p:nvSpPr>
          <p:cNvPr id="59" name="Text 57"/>
          <p:cNvSpPr txBox="1"/>
          <p:nvPr/>
        </p:nvSpPr>
        <p:spPr>
          <a:xfrm>
            <a:off x="6667805" y="6354999"/>
            <a:ext cx="866851" cy="143561"/>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Path Forward</a:t>
            </a:r>
            <a:endParaRPr lang="en-US" sz="900"/>
          </a:p>
        </p:txBody>
      </p:sp>
      <p:sp>
        <p:nvSpPr>
          <p:cNvPr id="62" name="Shape 60"/>
          <p:cNvSpPr/>
          <p:nvPr/>
        </p:nvSpPr>
        <p:spPr>
          <a:xfrm>
            <a:off x="0" y="6821180"/>
            <a:ext cx="12191695" cy="38405"/>
          </a:xfrm>
          <a:prstGeom prst="rect">
            <a:avLst/>
          </a:prstGeom>
          <a:solidFill>
            <a:srgbClr val="003366"/>
          </a:solidFill>
          <a:ln/>
        </p:spPr>
        <p:txBody>
          <a:bodyPr/>
          <a:lstStyle/>
          <a:p>
            <a:endParaRPr lang="en-US"/>
          </a:p>
        </p:txBody>
      </p:sp>
      <p:sp>
        <p:nvSpPr>
          <p:cNvPr id="63" name="Shape 61"/>
          <p:cNvSpPr/>
          <p:nvPr/>
        </p:nvSpPr>
        <p:spPr>
          <a:xfrm>
            <a:off x="6040141" y="1139827"/>
            <a:ext cx="114300" cy="114300"/>
          </a:xfrm>
          <a:prstGeom prst="ellipse">
            <a:avLst/>
          </a:prstGeom>
          <a:solidFill>
            <a:srgbClr val="EE1E24"/>
          </a:solidFill>
          <a:ln w="25400">
            <a:solidFill>
              <a:srgbClr val="003366"/>
            </a:solidFill>
            <a:prstDash val="solid"/>
          </a:ln>
        </p:spPr>
        <p:txBody>
          <a:bodyPr/>
          <a:lstStyle/>
          <a:p>
            <a:endParaRPr lang="en-US"/>
          </a:p>
        </p:txBody>
      </p:sp>
      <p:sp>
        <p:nvSpPr>
          <p:cNvPr id="64" name="Shape 62"/>
          <p:cNvSpPr/>
          <p:nvPr/>
        </p:nvSpPr>
        <p:spPr>
          <a:xfrm>
            <a:off x="6038698" y="2474366"/>
            <a:ext cx="114300" cy="114300"/>
          </a:xfrm>
          <a:prstGeom prst="ellipse">
            <a:avLst/>
          </a:prstGeom>
          <a:solidFill>
            <a:srgbClr val="EE1E24"/>
          </a:solidFill>
          <a:ln w="25400">
            <a:solidFill>
              <a:srgbClr val="003366"/>
            </a:solidFill>
            <a:prstDash val="solid"/>
          </a:ln>
        </p:spPr>
        <p:txBody>
          <a:bodyPr/>
          <a:lstStyle/>
          <a:p>
            <a:endParaRPr lang="en-US"/>
          </a:p>
        </p:txBody>
      </p:sp>
      <p:sp>
        <p:nvSpPr>
          <p:cNvPr id="65" name="Shape 63"/>
          <p:cNvSpPr/>
          <p:nvPr/>
        </p:nvSpPr>
        <p:spPr>
          <a:xfrm>
            <a:off x="6038698" y="3983679"/>
            <a:ext cx="114300" cy="114300"/>
          </a:xfrm>
          <a:prstGeom prst="ellipse">
            <a:avLst/>
          </a:prstGeom>
          <a:solidFill>
            <a:srgbClr val="EE1E24"/>
          </a:solidFill>
          <a:ln w="25400">
            <a:solidFill>
              <a:srgbClr val="003366"/>
            </a:solidFill>
            <a:prstDash val="solid"/>
          </a:ln>
        </p:spPr>
        <p:txBody>
          <a:bodyPr/>
          <a:lstStyle/>
          <a:p>
            <a:endParaRPr lang="en-US"/>
          </a:p>
        </p:txBody>
      </p:sp>
      <p:sp>
        <p:nvSpPr>
          <p:cNvPr id="66" name="Shape 64"/>
          <p:cNvSpPr/>
          <p:nvPr/>
        </p:nvSpPr>
        <p:spPr>
          <a:xfrm>
            <a:off x="6038698" y="5194249"/>
            <a:ext cx="114300" cy="114300"/>
          </a:xfrm>
          <a:prstGeom prst="ellipse">
            <a:avLst/>
          </a:prstGeom>
          <a:solidFill>
            <a:srgbClr val="EE1E24"/>
          </a:solidFill>
          <a:ln w="25400">
            <a:solidFill>
              <a:srgbClr val="003366"/>
            </a:solidFill>
            <a:prstDash val="solid"/>
          </a:ln>
        </p:spPr>
        <p:txBody>
          <a:bodyPr/>
          <a:lstStyle/>
          <a:p>
            <a:endParaRPr lang="en-US"/>
          </a:p>
        </p:txBody>
      </p:sp>
      <p:sp>
        <p:nvSpPr>
          <p:cNvPr id="67" name="Shape 65"/>
          <p:cNvSpPr/>
          <p:nvPr/>
        </p:nvSpPr>
        <p:spPr>
          <a:xfrm>
            <a:off x="5487450" y="1105862"/>
            <a:ext cx="485546" cy="200254"/>
          </a:xfrm>
          <a:prstGeom prst="roundRect">
            <a:avLst>
              <a:gd name="adj" fmla="val 65231"/>
            </a:avLst>
          </a:prstGeom>
          <a:solidFill>
            <a:srgbClr val="003366"/>
          </a:solidFill>
          <a:ln/>
        </p:spPr>
        <p:txBody>
          <a:bodyPr/>
          <a:lstStyle/>
          <a:p>
            <a:endParaRPr lang="en-US"/>
          </a:p>
        </p:txBody>
      </p:sp>
      <p:sp>
        <p:nvSpPr>
          <p:cNvPr id="68" name="Shape 66"/>
          <p:cNvSpPr/>
          <p:nvPr/>
        </p:nvSpPr>
        <p:spPr>
          <a:xfrm>
            <a:off x="5311750" y="2435962"/>
            <a:ext cx="676656" cy="200254"/>
          </a:xfrm>
          <a:prstGeom prst="roundRect">
            <a:avLst>
              <a:gd name="adj" fmla="val 65231"/>
            </a:avLst>
          </a:prstGeom>
          <a:solidFill>
            <a:srgbClr val="003366"/>
          </a:solidFill>
          <a:ln/>
        </p:spPr>
        <p:txBody>
          <a:bodyPr/>
          <a:lstStyle/>
          <a:p>
            <a:endParaRPr lang="en-US"/>
          </a:p>
        </p:txBody>
      </p:sp>
      <p:sp>
        <p:nvSpPr>
          <p:cNvPr id="69" name="Shape 67"/>
          <p:cNvSpPr/>
          <p:nvPr/>
        </p:nvSpPr>
        <p:spPr>
          <a:xfrm>
            <a:off x="5604358" y="3946188"/>
            <a:ext cx="381305" cy="200254"/>
          </a:xfrm>
          <a:prstGeom prst="roundRect">
            <a:avLst>
              <a:gd name="adj" fmla="val 65231"/>
            </a:avLst>
          </a:prstGeom>
          <a:solidFill>
            <a:srgbClr val="003366"/>
          </a:solidFill>
          <a:ln/>
        </p:spPr>
        <p:txBody>
          <a:bodyPr/>
          <a:lstStyle/>
          <a:p>
            <a:endParaRPr lang="en-US"/>
          </a:p>
        </p:txBody>
      </p:sp>
      <p:sp>
        <p:nvSpPr>
          <p:cNvPr id="70" name="Shape 68"/>
          <p:cNvSpPr/>
          <p:nvPr/>
        </p:nvSpPr>
        <p:spPr>
          <a:xfrm>
            <a:off x="5333695" y="5155844"/>
            <a:ext cx="657454" cy="200254"/>
          </a:xfrm>
          <a:prstGeom prst="roundRect">
            <a:avLst>
              <a:gd name="adj" fmla="val 65231"/>
            </a:avLst>
          </a:prstGeom>
          <a:solidFill>
            <a:srgbClr val="003366"/>
          </a:solidFill>
          <a:ln/>
        </p:spPr>
        <p:txBody>
          <a:bodyPr/>
          <a:lstStyle/>
          <a:p>
            <a:endParaRPr lang="en-US"/>
          </a:p>
        </p:txBody>
      </p:sp>
      <p:sp>
        <p:nvSpPr>
          <p:cNvPr id="71" name="Text 69"/>
          <p:cNvSpPr txBox="1"/>
          <p:nvPr/>
        </p:nvSpPr>
        <p:spPr>
          <a:xfrm>
            <a:off x="5563345" y="1134208"/>
            <a:ext cx="412394" cy="133502"/>
          </a:xfrm>
          <a:prstGeom prst="rect">
            <a:avLst/>
          </a:prstGeom>
          <a:noFill/>
          <a:ln/>
        </p:spPr>
        <p:txBody>
          <a:bodyPr wrap="square" lIns="0" tIns="0" rIns="0" bIns="0" rtlCol="0" anchor="ctr"/>
          <a:lstStyle/>
          <a:p>
            <a:pPr marL="0" indent="0" algn="l">
              <a:buNone/>
            </a:pPr>
            <a:r>
              <a:rPr lang="en-US" sz="800" b="1">
                <a:solidFill>
                  <a:srgbClr val="FFFFFF"/>
                </a:solidFill>
                <a:latin typeface="Montserrat" pitchFamily="34" charset="0"/>
                <a:ea typeface="Montserrat" pitchFamily="34" charset="-122"/>
                <a:cs typeface="Montserrat" pitchFamily="34" charset="-120"/>
              </a:rPr>
              <a:t>APRIL</a:t>
            </a:r>
            <a:endParaRPr lang="en-US" sz="800"/>
          </a:p>
        </p:txBody>
      </p:sp>
      <p:sp>
        <p:nvSpPr>
          <p:cNvPr id="72" name="Text 70"/>
          <p:cNvSpPr txBox="1"/>
          <p:nvPr/>
        </p:nvSpPr>
        <p:spPr>
          <a:xfrm>
            <a:off x="5387645" y="2465222"/>
            <a:ext cx="602590" cy="133502"/>
          </a:xfrm>
          <a:prstGeom prst="rect">
            <a:avLst/>
          </a:prstGeom>
          <a:noFill/>
          <a:ln/>
        </p:spPr>
        <p:txBody>
          <a:bodyPr wrap="square" lIns="0" tIns="0" rIns="0" bIns="0" rtlCol="0" anchor="ctr"/>
          <a:lstStyle/>
          <a:p>
            <a:pPr marL="0" indent="0" algn="l">
              <a:buNone/>
            </a:pPr>
            <a:r>
              <a:rPr lang="en-US" sz="800" b="1">
                <a:solidFill>
                  <a:srgbClr val="FFFFFF"/>
                </a:solidFill>
                <a:latin typeface="Montserrat" pitchFamily="34" charset="0"/>
                <a:ea typeface="Montserrat" pitchFamily="34" charset="-122"/>
                <a:cs typeface="Montserrat" pitchFamily="34" charset="-120"/>
              </a:rPr>
              <a:t>MAY-AUG</a:t>
            </a:r>
            <a:endParaRPr lang="en-US" sz="800"/>
          </a:p>
        </p:txBody>
      </p:sp>
      <p:sp>
        <p:nvSpPr>
          <p:cNvPr id="73" name="Text 71"/>
          <p:cNvSpPr txBox="1"/>
          <p:nvPr/>
        </p:nvSpPr>
        <p:spPr>
          <a:xfrm>
            <a:off x="5680253" y="3974535"/>
            <a:ext cx="307238" cy="133502"/>
          </a:xfrm>
          <a:prstGeom prst="rect">
            <a:avLst/>
          </a:prstGeom>
          <a:noFill/>
          <a:ln/>
        </p:spPr>
        <p:txBody>
          <a:bodyPr wrap="square" lIns="0" tIns="0" rIns="0" bIns="0" rtlCol="0" anchor="ctr"/>
          <a:lstStyle/>
          <a:p>
            <a:pPr marL="0" indent="0" algn="l">
              <a:buNone/>
            </a:pPr>
            <a:r>
              <a:rPr lang="en-US" sz="800" b="1">
                <a:solidFill>
                  <a:srgbClr val="FFFFFF"/>
                </a:solidFill>
                <a:latin typeface="Montserrat" pitchFamily="34" charset="0"/>
                <a:ea typeface="Montserrat" pitchFamily="34" charset="-122"/>
                <a:cs typeface="Montserrat" pitchFamily="34" charset="-120"/>
              </a:rPr>
              <a:t>OCT</a:t>
            </a:r>
            <a:endParaRPr lang="en-US" sz="800"/>
          </a:p>
        </p:txBody>
      </p:sp>
      <p:sp>
        <p:nvSpPr>
          <p:cNvPr id="74" name="Text 72"/>
          <p:cNvSpPr txBox="1"/>
          <p:nvPr/>
        </p:nvSpPr>
        <p:spPr>
          <a:xfrm>
            <a:off x="5409590" y="5184191"/>
            <a:ext cx="584302" cy="133502"/>
          </a:xfrm>
          <a:prstGeom prst="rect">
            <a:avLst/>
          </a:prstGeom>
          <a:noFill/>
          <a:ln/>
        </p:spPr>
        <p:txBody>
          <a:bodyPr wrap="square" lIns="0" tIns="0" rIns="0" bIns="0" rtlCol="0" anchor="ctr"/>
          <a:lstStyle/>
          <a:p>
            <a:pPr marL="0" indent="0" algn="l">
              <a:buNone/>
            </a:pPr>
            <a:r>
              <a:rPr lang="en-US" sz="800" b="1">
                <a:solidFill>
                  <a:srgbClr val="FFFFFF"/>
                </a:solidFill>
                <a:latin typeface="Montserrat" pitchFamily="34" charset="0"/>
                <a:ea typeface="Montserrat" pitchFamily="34" charset="-122"/>
                <a:cs typeface="Montserrat" pitchFamily="34" charset="-120"/>
              </a:rPr>
              <a:t>JAN-AUG</a:t>
            </a:r>
            <a:endParaRPr lang="en-US" sz="800"/>
          </a:p>
        </p:txBody>
      </p:sp>
      <p:sp>
        <p:nvSpPr>
          <p:cNvPr id="75" name="Shape 73"/>
          <p:cNvSpPr/>
          <p:nvPr/>
        </p:nvSpPr>
        <p:spPr>
          <a:xfrm>
            <a:off x="6044097" y="1481106"/>
            <a:ext cx="114300" cy="114300"/>
          </a:xfrm>
          <a:prstGeom prst="ellipse">
            <a:avLst/>
          </a:prstGeom>
          <a:solidFill>
            <a:srgbClr val="EE1E24"/>
          </a:solidFill>
          <a:ln w="25400">
            <a:solidFill>
              <a:srgbClr val="003366"/>
            </a:solidFill>
            <a:prstDash val="solid"/>
          </a:ln>
        </p:spPr>
        <p:txBody>
          <a:bodyPr/>
          <a:lstStyle/>
          <a:p>
            <a:endParaRPr lang="en-US"/>
          </a:p>
        </p:txBody>
      </p:sp>
      <p:sp>
        <p:nvSpPr>
          <p:cNvPr id="76" name="Shape 74"/>
          <p:cNvSpPr/>
          <p:nvPr/>
        </p:nvSpPr>
        <p:spPr>
          <a:xfrm>
            <a:off x="6046375" y="3253436"/>
            <a:ext cx="114300" cy="114300"/>
          </a:xfrm>
          <a:prstGeom prst="ellipse">
            <a:avLst/>
          </a:prstGeom>
          <a:solidFill>
            <a:srgbClr val="EE1E24"/>
          </a:solidFill>
          <a:ln w="25400">
            <a:solidFill>
              <a:srgbClr val="003366"/>
            </a:solidFill>
            <a:prstDash val="solid"/>
          </a:ln>
        </p:spPr>
        <p:txBody>
          <a:bodyPr/>
          <a:lstStyle/>
          <a:p>
            <a:endParaRPr lang="en-US"/>
          </a:p>
        </p:txBody>
      </p:sp>
      <p:sp>
        <p:nvSpPr>
          <p:cNvPr id="77" name="Shape 75"/>
          <p:cNvSpPr/>
          <p:nvPr/>
        </p:nvSpPr>
        <p:spPr>
          <a:xfrm>
            <a:off x="6043726" y="4256961"/>
            <a:ext cx="114300" cy="114300"/>
          </a:xfrm>
          <a:prstGeom prst="ellipse">
            <a:avLst/>
          </a:prstGeom>
          <a:solidFill>
            <a:srgbClr val="EE1E24"/>
          </a:solidFill>
          <a:ln w="25400">
            <a:solidFill>
              <a:srgbClr val="003366"/>
            </a:solidFill>
            <a:prstDash val="solid"/>
          </a:ln>
        </p:spPr>
        <p:txBody>
          <a:bodyPr/>
          <a:lstStyle/>
          <a:p>
            <a:endParaRPr lang="en-US"/>
          </a:p>
        </p:txBody>
      </p:sp>
      <p:sp>
        <p:nvSpPr>
          <p:cNvPr id="78" name="Shape 76"/>
          <p:cNvSpPr/>
          <p:nvPr/>
        </p:nvSpPr>
        <p:spPr>
          <a:xfrm>
            <a:off x="6039003" y="5531819"/>
            <a:ext cx="114300" cy="114300"/>
          </a:xfrm>
          <a:prstGeom prst="ellipse">
            <a:avLst/>
          </a:prstGeom>
          <a:solidFill>
            <a:srgbClr val="EE1E24"/>
          </a:solidFill>
          <a:ln w="25400">
            <a:solidFill>
              <a:srgbClr val="003366"/>
            </a:solidFill>
            <a:prstDash val="solid"/>
          </a:ln>
        </p:spPr>
        <p:txBody>
          <a:bodyPr/>
          <a:lstStyle/>
          <a:p>
            <a:endParaRPr lang="en-US"/>
          </a:p>
        </p:txBody>
      </p:sp>
      <p:sp>
        <p:nvSpPr>
          <p:cNvPr id="79" name="Shape 77"/>
          <p:cNvSpPr/>
          <p:nvPr/>
        </p:nvSpPr>
        <p:spPr>
          <a:xfrm>
            <a:off x="6224691" y="1437436"/>
            <a:ext cx="400507" cy="200254"/>
          </a:xfrm>
          <a:prstGeom prst="roundRect">
            <a:avLst>
              <a:gd name="adj" fmla="val 65231"/>
            </a:avLst>
          </a:prstGeom>
          <a:solidFill>
            <a:srgbClr val="003366"/>
          </a:solidFill>
          <a:ln/>
        </p:spPr>
        <p:txBody>
          <a:bodyPr/>
          <a:lstStyle/>
          <a:p>
            <a:endParaRPr lang="en-US"/>
          </a:p>
        </p:txBody>
      </p:sp>
      <p:sp>
        <p:nvSpPr>
          <p:cNvPr id="80" name="Shape 78"/>
          <p:cNvSpPr/>
          <p:nvPr/>
        </p:nvSpPr>
        <p:spPr>
          <a:xfrm>
            <a:off x="6218282" y="3215945"/>
            <a:ext cx="371246" cy="200254"/>
          </a:xfrm>
          <a:prstGeom prst="roundRect">
            <a:avLst>
              <a:gd name="adj" fmla="val 65231"/>
            </a:avLst>
          </a:prstGeom>
          <a:solidFill>
            <a:srgbClr val="003366"/>
          </a:solidFill>
          <a:ln/>
        </p:spPr>
        <p:txBody>
          <a:bodyPr/>
          <a:lstStyle/>
          <a:p>
            <a:endParaRPr lang="en-US"/>
          </a:p>
        </p:txBody>
      </p:sp>
      <p:sp>
        <p:nvSpPr>
          <p:cNvPr id="81" name="Shape 79"/>
          <p:cNvSpPr/>
          <p:nvPr/>
        </p:nvSpPr>
        <p:spPr>
          <a:xfrm>
            <a:off x="6215633" y="4218556"/>
            <a:ext cx="390449" cy="200254"/>
          </a:xfrm>
          <a:prstGeom prst="roundRect">
            <a:avLst>
              <a:gd name="adj" fmla="val 65231"/>
            </a:avLst>
          </a:prstGeom>
          <a:solidFill>
            <a:srgbClr val="003366"/>
          </a:solidFill>
          <a:ln/>
        </p:spPr>
        <p:txBody>
          <a:bodyPr/>
          <a:lstStyle/>
          <a:p>
            <a:endParaRPr lang="en-US"/>
          </a:p>
        </p:txBody>
      </p:sp>
      <p:sp>
        <p:nvSpPr>
          <p:cNvPr id="82" name="Text 80"/>
          <p:cNvSpPr txBox="1"/>
          <p:nvPr/>
        </p:nvSpPr>
        <p:spPr>
          <a:xfrm>
            <a:off x="6300586" y="1465782"/>
            <a:ext cx="326441" cy="133502"/>
          </a:xfrm>
          <a:prstGeom prst="rect">
            <a:avLst/>
          </a:prstGeom>
          <a:noFill/>
          <a:ln/>
        </p:spPr>
        <p:txBody>
          <a:bodyPr wrap="square" lIns="0" tIns="0" rIns="0" bIns="0" rtlCol="0" anchor="ctr"/>
          <a:lstStyle/>
          <a:p>
            <a:pPr marL="0" indent="0" algn="l">
              <a:buNone/>
            </a:pPr>
            <a:r>
              <a:rPr lang="en-US" sz="800" b="1">
                <a:solidFill>
                  <a:srgbClr val="FFFFFF"/>
                </a:solidFill>
                <a:latin typeface="Montserrat" pitchFamily="34" charset="0"/>
                <a:ea typeface="Montserrat" pitchFamily="34" charset="-122"/>
                <a:cs typeface="Montserrat" pitchFamily="34" charset="-120"/>
              </a:rPr>
              <a:t>MAY</a:t>
            </a:r>
            <a:endParaRPr lang="en-US" sz="800"/>
          </a:p>
        </p:txBody>
      </p:sp>
      <p:sp>
        <p:nvSpPr>
          <p:cNvPr id="83" name="Text 81"/>
          <p:cNvSpPr txBox="1"/>
          <p:nvPr/>
        </p:nvSpPr>
        <p:spPr>
          <a:xfrm>
            <a:off x="6294177" y="3244292"/>
            <a:ext cx="298094" cy="133502"/>
          </a:xfrm>
          <a:prstGeom prst="rect">
            <a:avLst/>
          </a:prstGeom>
          <a:noFill/>
          <a:ln/>
        </p:spPr>
        <p:txBody>
          <a:bodyPr wrap="square" lIns="0" tIns="0" rIns="0" bIns="0" rtlCol="0" anchor="ctr"/>
          <a:lstStyle/>
          <a:p>
            <a:pPr marL="0" indent="0" algn="l">
              <a:buNone/>
            </a:pPr>
            <a:r>
              <a:rPr lang="en-US" sz="800" b="1">
                <a:solidFill>
                  <a:srgbClr val="FFFFFF"/>
                </a:solidFill>
                <a:latin typeface="Montserrat" pitchFamily="34" charset="0"/>
                <a:ea typeface="Montserrat" pitchFamily="34" charset="-122"/>
                <a:cs typeface="Montserrat" pitchFamily="34" charset="-120"/>
              </a:rPr>
              <a:t>SEP</a:t>
            </a:r>
            <a:endParaRPr lang="en-US" sz="800"/>
          </a:p>
        </p:txBody>
      </p:sp>
      <p:sp>
        <p:nvSpPr>
          <p:cNvPr id="84" name="Text 82"/>
          <p:cNvSpPr txBox="1"/>
          <p:nvPr/>
        </p:nvSpPr>
        <p:spPr>
          <a:xfrm>
            <a:off x="6291528" y="4246903"/>
            <a:ext cx="317297" cy="133502"/>
          </a:xfrm>
          <a:prstGeom prst="rect">
            <a:avLst/>
          </a:prstGeom>
          <a:noFill/>
          <a:ln/>
        </p:spPr>
        <p:txBody>
          <a:bodyPr wrap="square" lIns="0" tIns="0" rIns="0" bIns="0" rtlCol="0" anchor="ctr"/>
          <a:lstStyle/>
          <a:p>
            <a:pPr marL="0" indent="0" algn="l">
              <a:buNone/>
            </a:pPr>
            <a:r>
              <a:rPr lang="en-US" sz="800" b="1">
                <a:solidFill>
                  <a:srgbClr val="FFFFFF"/>
                </a:solidFill>
                <a:latin typeface="Montserrat" pitchFamily="34" charset="0"/>
                <a:ea typeface="Montserrat" pitchFamily="34" charset="-122"/>
                <a:cs typeface="Montserrat" pitchFamily="34" charset="-120"/>
              </a:rPr>
              <a:t>DEC</a:t>
            </a:r>
            <a:endParaRPr lang="en-US" sz="800"/>
          </a:p>
        </p:txBody>
      </p:sp>
      <p:sp>
        <p:nvSpPr>
          <p:cNvPr id="85" name="Shape 83"/>
          <p:cNvSpPr/>
          <p:nvPr/>
        </p:nvSpPr>
        <p:spPr>
          <a:xfrm>
            <a:off x="6210910" y="5493415"/>
            <a:ext cx="685800" cy="200254"/>
          </a:xfrm>
          <a:prstGeom prst="roundRect">
            <a:avLst>
              <a:gd name="adj" fmla="val 65231"/>
            </a:avLst>
          </a:prstGeom>
          <a:solidFill>
            <a:srgbClr val="003366"/>
          </a:solidFill>
          <a:ln/>
        </p:spPr>
        <p:txBody>
          <a:bodyPr/>
          <a:lstStyle/>
          <a:p>
            <a:endParaRPr lang="en-US"/>
          </a:p>
        </p:txBody>
      </p:sp>
      <p:sp>
        <p:nvSpPr>
          <p:cNvPr id="86" name="Text 84"/>
          <p:cNvSpPr txBox="1"/>
          <p:nvPr/>
        </p:nvSpPr>
        <p:spPr>
          <a:xfrm>
            <a:off x="6286805" y="5522675"/>
            <a:ext cx="612648" cy="133502"/>
          </a:xfrm>
          <a:prstGeom prst="rect">
            <a:avLst/>
          </a:prstGeom>
          <a:noFill/>
          <a:ln/>
        </p:spPr>
        <p:txBody>
          <a:bodyPr wrap="square" lIns="0" tIns="0" rIns="0" bIns="0" rtlCol="0" anchor="ctr"/>
          <a:lstStyle/>
          <a:p>
            <a:pPr marL="0" indent="0" algn="l">
              <a:buNone/>
            </a:pPr>
            <a:r>
              <a:rPr lang="en-US" sz="800" b="1">
                <a:solidFill>
                  <a:srgbClr val="FFFFFF"/>
                </a:solidFill>
                <a:latin typeface="Montserrat" pitchFamily="34" charset="0"/>
                <a:ea typeface="Montserrat" pitchFamily="34" charset="-122"/>
                <a:cs typeface="Montserrat" pitchFamily="34" charset="-120"/>
              </a:rPr>
              <a:t>CURRENT</a:t>
            </a:r>
            <a:endParaRPr lang="en-US" sz="800"/>
          </a:p>
        </p:txBody>
      </p:sp>
      <p:sp>
        <p:nvSpPr>
          <p:cNvPr id="60" name="Rectangle 59">
            <a:extLst>
              <a:ext uri="{FF2B5EF4-FFF2-40B4-BE49-F238E27FC236}">
                <a16:creationId xmlns:a16="http://schemas.microsoft.com/office/drawing/2014/main" id="{3BD569BD-C7D9-8478-6FAD-388633A2C519}"/>
              </a:ext>
            </a:extLst>
          </p:cNvPr>
          <p:cNvSpPr/>
          <p:nvPr/>
        </p:nvSpPr>
        <p:spPr>
          <a:xfrm>
            <a:off x="5716991" y="738721"/>
            <a:ext cx="658768" cy="210664"/>
          </a:xfrm>
          <a:prstGeom prst="rect">
            <a:avLst/>
          </a:prstGeom>
          <a:solidFill>
            <a:srgbClr val="003366"/>
          </a:solidFill>
          <a:ln>
            <a:solidFill>
              <a:srgbClr val="EE1E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latin typeface="Montserrat" pitchFamily="2" charset="77"/>
              </a:rPr>
              <a:t>2024</a:t>
            </a:r>
          </a:p>
        </p:txBody>
      </p:sp>
      <p:sp>
        <p:nvSpPr>
          <p:cNvPr id="61" name="Rectangle 60">
            <a:extLst>
              <a:ext uri="{FF2B5EF4-FFF2-40B4-BE49-F238E27FC236}">
                <a16:creationId xmlns:a16="http://schemas.microsoft.com/office/drawing/2014/main" id="{EB58EC16-F0AD-6B69-7213-3C441E16DBA5}"/>
              </a:ext>
            </a:extLst>
          </p:cNvPr>
          <p:cNvSpPr/>
          <p:nvPr/>
        </p:nvSpPr>
        <p:spPr>
          <a:xfrm>
            <a:off x="5766176" y="4849345"/>
            <a:ext cx="658768" cy="210664"/>
          </a:xfrm>
          <a:prstGeom prst="rect">
            <a:avLst/>
          </a:prstGeom>
          <a:solidFill>
            <a:srgbClr val="003366"/>
          </a:solidFill>
          <a:ln>
            <a:solidFill>
              <a:srgbClr val="EE1E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a:latin typeface="Montserrat" pitchFamily="2" charset="77"/>
              </a:rPr>
              <a:t>2025</a:t>
            </a:r>
          </a:p>
        </p:txBody>
      </p:sp>
      <p:pic>
        <p:nvPicPr>
          <p:cNvPr id="2" name="Image 0" descr="preencoded.png">
            <a:extLst>
              <a:ext uri="{FF2B5EF4-FFF2-40B4-BE49-F238E27FC236}">
                <a16:creationId xmlns:a16="http://schemas.microsoft.com/office/drawing/2014/main" id="{B570477B-5AF2-0B29-498D-545D82D1986E}"/>
              </a:ext>
            </a:extLst>
          </p:cNvPr>
          <p:cNvPicPr>
            <a:picLocks noChangeAspect="1"/>
          </p:cNvPicPr>
          <p:nvPr/>
        </p:nvPicPr>
        <p:blipFill>
          <a:blip r:embed="rId3"/>
          <a:srcRect l="-1648" r="-1648"/>
          <a:stretch/>
        </p:blipFill>
        <p:spPr>
          <a:xfrm>
            <a:off x="562790" y="3017840"/>
            <a:ext cx="60744" cy="67206"/>
          </a:xfrm>
          <a:prstGeom prst="rect">
            <a:avLst/>
          </a:prstGeom>
        </p:spPr>
      </p:pic>
      <p:pic>
        <p:nvPicPr>
          <p:cNvPr id="93" name="Image 0" descr="preencoded.png">
            <a:extLst>
              <a:ext uri="{FF2B5EF4-FFF2-40B4-BE49-F238E27FC236}">
                <a16:creationId xmlns:a16="http://schemas.microsoft.com/office/drawing/2014/main" id="{C987F4E0-E8C1-55EB-45FF-94A813B70683}"/>
              </a:ext>
            </a:extLst>
          </p:cNvPr>
          <p:cNvPicPr>
            <a:picLocks noChangeAspect="1"/>
          </p:cNvPicPr>
          <p:nvPr/>
        </p:nvPicPr>
        <p:blipFill>
          <a:blip r:embed="rId3"/>
          <a:srcRect l="-1648" r="-1648"/>
          <a:stretch/>
        </p:blipFill>
        <p:spPr>
          <a:xfrm>
            <a:off x="561568" y="2860287"/>
            <a:ext cx="60744" cy="67206"/>
          </a:xfrm>
          <a:prstGeom prst="rect">
            <a:avLst/>
          </a:prstGeom>
        </p:spPr>
      </p:pic>
      <p:pic>
        <p:nvPicPr>
          <p:cNvPr id="95" name="Image 0" descr="preencoded.png">
            <a:extLst>
              <a:ext uri="{FF2B5EF4-FFF2-40B4-BE49-F238E27FC236}">
                <a16:creationId xmlns:a16="http://schemas.microsoft.com/office/drawing/2014/main" id="{4FC91923-0AF4-B7EF-B5B6-9765CFB73398}"/>
              </a:ext>
            </a:extLst>
          </p:cNvPr>
          <p:cNvPicPr>
            <a:picLocks noChangeAspect="1"/>
          </p:cNvPicPr>
          <p:nvPr/>
        </p:nvPicPr>
        <p:blipFill>
          <a:blip r:embed="rId3"/>
          <a:srcRect l="-1648" r="-1648"/>
          <a:stretch/>
        </p:blipFill>
        <p:spPr>
          <a:xfrm>
            <a:off x="561568" y="3177152"/>
            <a:ext cx="60744" cy="67206"/>
          </a:xfrm>
          <a:prstGeom prst="rect">
            <a:avLst/>
          </a:prstGeom>
        </p:spPr>
      </p:pic>
      <p:pic>
        <p:nvPicPr>
          <p:cNvPr id="96" name="Image 0" descr="preencoded.png">
            <a:extLst>
              <a:ext uri="{FF2B5EF4-FFF2-40B4-BE49-F238E27FC236}">
                <a16:creationId xmlns:a16="http://schemas.microsoft.com/office/drawing/2014/main" id="{40217A3C-185F-79AD-4F36-590910487E0B}"/>
              </a:ext>
            </a:extLst>
          </p:cNvPr>
          <p:cNvPicPr>
            <a:picLocks noChangeAspect="1"/>
          </p:cNvPicPr>
          <p:nvPr/>
        </p:nvPicPr>
        <p:blipFill>
          <a:blip r:embed="rId3"/>
          <a:srcRect l="-1648" r="-1648"/>
          <a:stretch/>
        </p:blipFill>
        <p:spPr>
          <a:xfrm>
            <a:off x="562790" y="3331562"/>
            <a:ext cx="60744" cy="67206"/>
          </a:xfrm>
          <a:prstGeom prst="rect">
            <a:avLst/>
          </a:prstGeom>
        </p:spPr>
      </p:pic>
      <p:pic>
        <p:nvPicPr>
          <p:cNvPr id="97" name="Image 0" descr="preencoded.png">
            <a:extLst>
              <a:ext uri="{FF2B5EF4-FFF2-40B4-BE49-F238E27FC236}">
                <a16:creationId xmlns:a16="http://schemas.microsoft.com/office/drawing/2014/main" id="{68BD1378-8951-0920-AA0B-234E1B14B7A5}"/>
              </a:ext>
            </a:extLst>
          </p:cNvPr>
          <p:cNvPicPr>
            <a:picLocks noChangeAspect="1"/>
          </p:cNvPicPr>
          <p:nvPr/>
        </p:nvPicPr>
        <p:blipFill>
          <a:blip r:embed="rId3"/>
          <a:srcRect l="-1648" r="-1648"/>
          <a:stretch/>
        </p:blipFill>
        <p:spPr>
          <a:xfrm>
            <a:off x="562330" y="3483500"/>
            <a:ext cx="60744" cy="67206"/>
          </a:xfrm>
          <a:prstGeom prst="rect">
            <a:avLst/>
          </a:prstGeom>
        </p:spPr>
      </p:pic>
      <p:pic>
        <p:nvPicPr>
          <p:cNvPr id="99" name="Image 0" descr="preencoded.png">
            <a:extLst>
              <a:ext uri="{FF2B5EF4-FFF2-40B4-BE49-F238E27FC236}">
                <a16:creationId xmlns:a16="http://schemas.microsoft.com/office/drawing/2014/main" id="{76C1AB72-EF00-0CD0-0C59-EBD85F712743}"/>
              </a:ext>
            </a:extLst>
          </p:cNvPr>
          <p:cNvPicPr>
            <a:picLocks noChangeAspect="1"/>
          </p:cNvPicPr>
          <p:nvPr/>
        </p:nvPicPr>
        <p:blipFill>
          <a:blip r:embed="rId3"/>
          <a:srcRect l="-1648" r="-1648"/>
          <a:stretch/>
        </p:blipFill>
        <p:spPr>
          <a:xfrm>
            <a:off x="3021163" y="2889426"/>
            <a:ext cx="60744" cy="67206"/>
          </a:xfrm>
          <a:prstGeom prst="rect">
            <a:avLst/>
          </a:prstGeom>
        </p:spPr>
      </p:pic>
      <p:pic>
        <p:nvPicPr>
          <p:cNvPr id="100" name="Image 0" descr="preencoded.png">
            <a:extLst>
              <a:ext uri="{FF2B5EF4-FFF2-40B4-BE49-F238E27FC236}">
                <a16:creationId xmlns:a16="http://schemas.microsoft.com/office/drawing/2014/main" id="{6AE1CD47-EA5C-DFCF-B5CF-96C6303F0F6F}"/>
              </a:ext>
            </a:extLst>
          </p:cNvPr>
          <p:cNvPicPr>
            <a:picLocks noChangeAspect="1"/>
          </p:cNvPicPr>
          <p:nvPr/>
        </p:nvPicPr>
        <p:blipFill>
          <a:blip r:embed="rId3"/>
          <a:srcRect l="-1648" r="-1648"/>
          <a:stretch/>
        </p:blipFill>
        <p:spPr>
          <a:xfrm>
            <a:off x="3022305" y="3028633"/>
            <a:ext cx="60744" cy="67206"/>
          </a:xfrm>
          <a:prstGeom prst="rect">
            <a:avLst/>
          </a:prstGeom>
        </p:spPr>
      </p:pic>
      <p:pic>
        <p:nvPicPr>
          <p:cNvPr id="101" name="Image 0" descr="preencoded.png">
            <a:extLst>
              <a:ext uri="{FF2B5EF4-FFF2-40B4-BE49-F238E27FC236}">
                <a16:creationId xmlns:a16="http://schemas.microsoft.com/office/drawing/2014/main" id="{D650F6E1-D691-BD51-BAC9-22A6327F4027}"/>
              </a:ext>
            </a:extLst>
          </p:cNvPr>
          <p:cNvPicPr>
            <a:picLocks noChangeAspect="1"/>
          </p:cNvPicPr>
          <p:nvPr/>
        </p:nvPicPr>
        <p:blipFill>
          <a:blip r:embed="rId3"/>
          <a:srcRect l="-1648" r="-1648"/>
          <a:stretch/>
        </p:blipFill>
        <p:spPr>
          <a:xfrm>
            <a:off x="561568" y="1532533"/>
            <a:ext cx="60744" cy="67206"/>
          </a:xfrm>
          <a:prstGeom prst="rect">
            <a:avLst/>
          </a:prstGeom>
        </p:spPr>
      </p:pic>
      <p:pic>
        <p:nvPicPr>
          <p:cNvPr id="102" name="Image 0" descr="preencoded.png">
            <a:extLst>
              <a:ext uri="{FF2B5EF4-FFF2-40B4-BE49-F238E27FC236}">
                <a16:creationId xmlns:a16="http://schemas.microsoft.com/office/drawing/2014/main" id="{39FC2501-4B76-23D8-EA8F-CB25D93790D3}"/>
              </a:ext>
            </a:extLst>
          </p:cNvPr>
          <p:cNvPicPr>
            <a:picLocks noChangeAspect="1"/>
          </p:cNvPicPr>
          <p:nvPr/>
        </p:nvPicPr>
        <p:blipFill>
          <a:blip r:embed="rId3"/>
          <a:srcRect l="-1648" r="-1648"/>
          <a:stretch/>
        </p:blipFill>
        <p:spPr>
          <a:xfrm>
            <a:off x="561568" y="1685707"/>
            <a:ext cx="60744" cy="67206"/>
          </a:xfrm>
          <a:prstGeom prst="rect">
            <a:avLst/>
          </a:prstGeom>
        </p:spPr>
      </p:pic>
      <p:pic>
        <p:nvPicPr>
          <p:cNvPr id="103" name="Image 0" descr="preencoded.png">
            <a:extLst>
              <a:ext uri="{FF2B5EF4-FFF2-40B4-BE49-F238E27FC236}">
                <a16:creationId xmlns:a16="http://schemas.microsoft.com/office/drawing/2014/main" id="{175133B3-8A5E-E51E-F3B5-670A0B5AA68A}"/>
              </a:ext>
            </a:extLst>
          </p:cNvPr>
          <p:cNvPicPr>
            <a:picLocks noChangeAspect="1"/>
          </p:cNvPicPr>
          <p:nvPr/>
        </p:nvPicPr>
        <p:blipFill>
          <a:blip r:embed="rId3"/>
          <a:srcRect l="-1648" r="-1648"/>
          <a:stretch/>
        </p:blipFill>
        <p:spPr>
          <a:xfrm>
            <a:off x="565613" y="1847785"/>
            <a:ext cx="60744" cy="67206"/>
          </a:xfrm>
          <a:prstGeom prst="rect">
            <a:avLst/>
          </a:prstGeom>
        </p:spPr>
      </p:pic>
      <p:pic>
        <p:nvPicPr>
          <p:cNvPr id="104" name="Image 0" descr="preencoded.png">
            <a:extLst>
              <a:ext uri="{FF2B5EF4-FFF2-40B4-BE49-F238E27FC236}">
                <a16:creationId xmlns:a16="http://schemas.microsoft.com/office/drawing/2014/main" id="{504C00A9-27FC-8D57-367A-34A6BC1BECA8}"/>
              </a:ext>
            </a:extLst>
          </p:cNvPr>
          <p:cNvPicPr>
            <a:picLocks noChangeAspect="1"/>
          </p:cNvPicPr>
          <p:nvPr/>
        </p:nvPicPr>
        <p:blipFill>
          <a:blip r:embed="rId3"/>
          <a:srcRect l="-1648" r="-1648"/>
          <a:stretch/>
        </p:blipFill>
        <p:spPr>
          <a:xfrm>
            <a:off x="565613" y="5584300"/>
            <a:ext cx="60744" cy="67206"/>
          </a:xfrm>
          <a:prstGeom prst="rect">
            <a:avLst/>
          </a:prstGeom>
        </p:spPr>
      </p:pic>
      <p:pic>
        <p:nvPicPr>
          <p:cNvPr id="105" name="Image 0" descr="preencoded.png">
            <a:extLst>
              <a:ext uri="{FF2B5EF4-FFF2-40B4-BE49-F238E27FC236}">
                <a16:creationId xmlns:a16="http://schemas.microsoft.com/office/drawing/2014/main" id="{783BB27C-E010-F5BF-0C56-F92BA20F3443}"/>
              </a:ext>
            </a:extLst>
          </p:cNvPr>
          <p:cNvPicPr>
            <a:picLocks noChangeAspect="1"/>
          </p:cNvPicPr>
          <p:nvPr/>
        </p:nvPicPr>
        <p:blipFill>
          <a:blip r:embed="rId3"/>
          <a:srcRect l="-1648" r="-1648"/>
          <a:stretch/>
        </p:blipFill>
        <p:spPr>
          <a:xfrm>
            <a:off x="568100" y="6224431"/>
            <a:ext cx="60744" cy="67206"/>
          </a:xfrm>
          <a:prstGeom prst="rect">
            <a:avLst/>
          </a:prstGeom>
        </p:spPr>
      </p:pic>
      <p:pic>
        <p:nvPicPr>
          <p:cNvPr id="106" name="Image 0" descr="preencoded.png">
            <a:extLst>
              <a:ext uri="{FF2B5EF4-FFF2-40B4-BE49-F238E27FC236}">
                <a16:creationId xmlns:a16="http://schemas.microsoft.com/office/drawing/2014/main" id="{8BEF4D7F-5FDF-2B91-0ED5-FA1376903465}"/>
              </a:ext>
            </a:extLst>
          </p:cNvPr>
          <p:cNvPicPr>
            <a:picLocks noChangeAspect="1"/>
          </p:cNvPicPr>
          <p:nvPr/>
        </p:nvPicPr>
        <p:blipFill>
          <a:blip r:embed="rId3"/>
          <a:srcRect l="-1648" r="-1648"/>
          <a:stretch/>
        </p:blipFill>
        <p:spPr>
          <a:xfrm>
            <a:off x="563610" y="5735493"/>
            <a:ext cx="60744" cy="67206"/>
          </a:xfrm>
          <a:prstGeom prst="rect">
            <a:avLst/>
          </a:prstGeom>
        </p:spPr>
      </p:pic>
      <p:pic>
        <p:nvPicPr>
          <p:cNvPr id="107" name="Image 0" descr="preencoded.png">
            <a:extLst>
              <a:ext uri="{FF2B5EF4-FFF2-40B4-BE49-F238E27FC236}">
                <a16:creationId xmlns:a16="http://schemas.microsoft.com/office/drawing/2014/main" id="{306D6B7E-C5FD-6DEF-0046-41F34DE1CC72}"/>
              </a:ext>
            </a:extLst>
          </p:cNvPr>
          <p:cNvPicPr>
            <a:picLocks noChangeAspect="1"/>
          </p:cNvPicPr>
          <p:nvPr/>
        </p:nvPicPr>
        <p:blipFill>
          <a:blip r:embed="rId3"/>
          <a:srcRect l="-1648" r="-1648"/>
          <a:stretch/>
        </p:blipFill>
        <p:spPr>
          <a:xfrm>
            <a:off x="567188" y="5906992"/>
            <a:ext cx="60744" cy="67206"/>
          </a:xfrm>
          <a:prstGeom prst="rect">
            <a:avLst/>
          </a:prstGeom>
        </p:spPr>
      </p:pic>
      <p:pic>
        <p:nvPicPr>
          <p:cNvPr id="108" name="Image 0" descr="preencoded.png">
            <a:extLst>
              <a:ext uri="{FF2B5EF4-FFF2-40B4-BE49-F238E27FC236}">
                <a16:creationId xmlns:a16="http://schemas.microsoft.com/office/drawing/2014/main" id="{4E37B25E-6E24-D26B-6DF2-32233FAAADE8}"/>
              </a:ext>
            </a:extLst>
          </p:cNvPr>
          <p:cNvPicPr>
            <a:picLocks noChangeAspect="1"/>
          </p:cNvPicPr>
          <p:nvPr/>
        </p:nvPicPr>
        <p:blipFill>
          <a:blip r:embed="rId3"/>
          <a:srcRect l="-1648" r="-1648"/>
          <a:stretch/>
        </p:blipFill>
        <p:spPr>
          <a:xfrm>
            <a:off x="564680" y="6052932"/>
            <a:ext cx="60744" cy="67206"/>
          </a:xfrm>
          <a:prstGeom prst="rect">
            <a:avLst/>
          </a:prstGeom>
        </p:spPr>
      </p:pic>
      <p:pic>
        <p:nvPicPr>
          <p:cNvPr id="109" name="Image 0" descr="preencoded.png">
            <a:extLst>
              <a:ext uri="{FF2B5EF4-FFF2-40B4-BE49-F238E27FC236}">
                <a16:creationId xmlns:a16="http://schemas.microsoft.com/office/drawing/2014/main" id="{3BCA90DB-BA3A-8C4D-42C8-3E62167044CB}"/>
              </a:ext>
            </a:extLst>
          </p:cNvPr>
          <p:cNvPicPr>
            <a:picLocks noChangeAspect="1"/>
          </p:cNvPicPr>
          <p:nvPr/>
        </p:nvPicPr>
        <p:blipFill>
          <a:blip r:embed="rId3"/>
          <a:srcRect l="-1648" r="-1648"/>
          <a:stretch/>
        </p:blipFill>
        <p:spPr>
          <a:xfrm>
            <a:off x="568100" y="6377360"/>
            <a:ext cx="60744" cy="67206"/>
          </a:xfrm>
          <a:prstGeom prst="rect">
            <a:avLst/>
          </a:prstGeom>
        </p:spPr>
      </p:pic>
      <p:pic>
        <p:nvPicPr>
          <p:cNvPr id="110" name="Image 0" descr="preencoded.png">
            <a:extLst>
              <a:ext uri="{FF2B5EF4-FFF2-40B4-BE49-F238E27FC236}">
                <a16:creationId xmlns:a16="http://schemas.microsoft.com/office/drawing/2014/main" id="{202901E5-DF72-C0CE-23E4-568384C145AC}"/>
              </a:ext>
            </a:extLst>
          </p:cNvPr>
          <p:cNvPicPr>
            <a:picLocks noChangeAspect="1"/>
          </p:cNvPicPr>
          <p:nvPr/>
        </p:nvPicPr>
        <p:blipFill>
          <a:blip r:embed="rId3"/>
          <a:srcRect l="-1648" r="-1648"/>
          <a:stretch/>
        </p:blipFill>
        <p:spPr>
          <a:xfrm>
            <a:off x="3093052" y="5590317"/>
            <a:ext cx="60744" cy="67206"/>
          </a:xfrm>
          <a:prstGeom prst="rect">
            <a:avLst/>
          </a:prstGeom>
        </p:spPr>
      </p:pic>
      <p:pic>
        <p:nvPicPr>
          <p:cNvPr id="111" name="Image 0" descr="preencoded.png">
            <a:extLst>
              <a:ext uri="{FF2B5EF4-FFF2-40B4-BE49-F238E27FC236}">
                <a16:creationId xmlns:a16="http://schemas.microsoft.com/office/drawing/2014/main" id="{B3F07E30-F09D-DA2C-9A35-AF5C07C3EE2C}"/>
              </a:ext>
            </a:extLst>
          </p:cNvPr>
          <p:cNvPicPr>
            <a:picLocks noChangeAspect="1"/>
          </p:cNvPicPr>
          <p:nvPr/>
        </p:nvPicPr>
        <p:blipFill>
          <a:blip r:embed="rId3"/>
          <a:srcRect l="-1648" r="-1648"/>
          <a:stretch/>
        </p:blipFill>
        <p:spPr>
          <a:xfrm>
            <a:off x="3096149" y="5745850"/>
            <a:ext cx="60744" cy="67206"/>
          </a:xfrm>
          <a:prstGeom prst="rect">
            <a:avLst/>
          </a:prstGeom>
        </p:spPr>
      </p:pic>
      <p:pic>
        <p:nvPicPr>
          <p:cNvPr id="112" name="Image 0" descr="preencoded.png">
            <a:extLst>
              <a:ext uri="{FF2B5EF4-FFF2-40B4-BE49-F238E27FC236}">
                <a16:creationId xmlns:a16="http://schemas.microsoft.com/office/drawing/2014/main" id="{3FF410AE-29BA-C99A-0DDC-1E60E76512C2}"/>
              </a:ext>
            </a:extLst>
          </p:cNvPr>
          <p:cNvPicPr>
            <a:picLocks noChangeAspect="1"/>
          </p:cNvPicPr>
          <p:nvPr/>
        </p:nvPicPr>
        <p:blipFill>
          <a:blip r:embed="rId3"/>
          <a:srcRect l="-1648" r="-1648"/>
          <a:stretch/>
        </p:blipFill>
        <p:spPr>
          <a:xfrm>
            <a:off x="3096149" y="5900895"/>
            <a:ext cx="60744" cy="67206"/>
          </a:xfrm>
          <a:prstGeom prst="rect">
            <a:avLst/>
          </a:prstGeom>
        </p:spPr>
      </p:pic>
      <p:pic>
        <p:nvPicPr>
          <p:cNvPr id="113" name="Image 0" descr="preencoded.png">
            <a:extLst>
              <a:ext uri="{FF2B5EF4-FFF2-40B4-BE49-F238E27FC236}">
                <a16:creationId xmlns:a16="http://schemas.microsoft.com/office/drawing/2014/main" id="{CFEA041F-2BEF-99F6-DB79-117EF80728AA}"/>
              </a:ext>
            </a:extLst>
          </p:cNvPr>
          <p:cNvPicPr>
            <a:picLocks noChangeAspect="1"/>
          </p:cNvPicPr>
          <p:nvPr/>
        </p:nvPicPr>
        <p:blipFill>
          <a:blip r:embed="rId3"/>
          <a:srcRect l="-1648" r="-1648"/>
          <a:stretch/>
        </p:blipFill>
        <p:spPr>
          <a:xfrm>
            <a:off x="3098470" y="6055940"/>
            <a:ext cx="60744" cy="67206"/>
          </a:xfrm>
          <a:prstGeom prst="rect">
            <a:avLst/>
          </a:prstGeom>
        </p:spPr>
      </p:pic>
      <p:pic>
        <p:nvPicPr>
          <p:cNvPr id="114" name="Image 0" descr="preencoded.png">
            <a:extLst>
              <a:ext uri="{FF2B5EF4-FFF2-40B4-BE49-F238E27FC236}">
                <a16:creationId xmlns:a16="http://schemas.microsoft.com/office/drawing/2014/main" id="{4A48B31E-9940-7252-0BB3-CEEDD86F63B2}"/>
              </a:ext>
            </a:extLst>
          </p:cNvPr>
          <p:cNvPicPr>
            <a:picLocks noChangeAspect="1"/>
          </p:cNvPicPr>
          <p:nvPr/>
        </p:nvPicPr>
        <p:blipFill>
          <a:blip r:embed="rId3"/>
          <a:srcRect l="-1648" r="-1648"/>
          <a:stretch/>
        </p:blipFill>
        <p:spPr>
          <a:xfrm>
            <a:off x="3096773" y="6219113"/>
            <a:ext cx="60744" cy="67206"/>
          </a:xfrm>
          <a:prstGeom prst="rect">
            <a:avLst/>
          </a:prstGeom>
        </p:spPr>
      </p:pic>
      <p:pic>
        <p:nvPicPr>
          <p:cNvPr id="115" name="Image 0" descr="preencoded.png">
            <a:extLst>
              <a:ext uri="{FF2B5EF4-FFF2-40B4-BE49-F238E27FC236}">
                <a16:creationId xmlns:a16="http://schemas.microsoft.com/office/drawing/2014/main" id="{E1438444-DBF4-6B5D-0D94-99FD1C4A4C24}"/>
              </a:ext>
            </a:extLst>
          </p:cNvPr>
          <p:cNvPicPr>
            <a:picLocks noChangeAspect="1"/>
          </p:cNvPicPr>
          <p:nvPr/>
        </p:nvPicPr>
        <p:blipFill>
          <a:blip r:embed="rId3"/>
          <a:srcRect l="-1648" r="-1648"/>
          <a:stretch/>
        </p:blipFill>
        <p:spPr>
          <a:xfrm>
            <a:off x="6546059" y="6073345"/>
            <a:ext cx="60744" cy="67206"/>
          </a:xfrm>
          <a:prstGeom prst="rect">
            <a:avLst/>
          </a:prstGeom>
        </p:spPr>
      </p:pic>
      <p:pic>
        <p:nvPicPr>
          <p:cNvPr id="116" name="Image 0" descr="preencoded.png">
            <a:extLst>
              <a:ext uri="{FF2B5EF4-FFF2-40B4-BE49-F238E27FC236}">
                <a16:creationId xmlns:a16="http://schemas.microsoft.com/office/drawing/2014/main" id="{60D02700-EE61-63B8-9C59-06C8FB94A056}"/>
              </a:ext>
            </a:extLst>
          </p:cNvPr>
          <p:cNvPicPr>
            <a:picLocks noChangeAspect="1"/>
          </p:cNvPicPr>
          <p:nvPr/>
        </p:nvPicPr>
        <p:blipFill>
          <a:blip r:embed="rId3"/>
          <a:srcRect l="-1648" r="-1648"/>
          <a:stretch/>
        </p:blipFill>
        <p:spPr>
          <a:xfrm>
            <a:off x="6546059" y="6239622"/>
            <a:ext cx="60744" cy="67206"/>
          </a:xfrm>
          <a:prstGeom prst="rect">
            <a:avLst/>
          </a:prstGeom>
        </p:spPr>
      </p:pic>
      <p:pic>
        <p:nvPicPr>
          <p:cNvPr id="117" name="Image 0" descr="preencoded.png">
            <a:extLst>
              <a:ext uri="{FF2B5EF4-FFF2-40B4-BE49-F238E27FC236}">
                <a16:creationId xmlns:a16="http://schemas.microsoft.com/office/drawing/2014/main" id="{A4DB7CFF-A6C7-5DC2-26E8-CEF25133B3A4}"/>
              </a:ext>
            </a:extLst>
          </p:cNvPr>
          <p:cNvPicPr>
            <a:picLocks noChangeAspect="1"/>
          </p:cNvPicPr>
          <p:nvPr/>
        </p:nvPicPr>
        <p:blipFill>
          <a:blip r:embed="rId3"/>
          <a:srcRect l="-1648" r="-1648"/>
          <a:stretch/>
        </p:blipFill>
        <p:spPr>
          <a:xfrm>
            <a:off x="6546544" y="6393049"/>
            <a:ext cx="60744" cy="67206"/>
          </a:xfrm>
          <a:prstGeom prst="rect">
            <a:avLst/>
          </a:prstGeom>
        </p:spPr>
      </p:pic>
      <p:pic>
        <p:nvPicPr>
          <p:cNvPr id="118" name="Image 0" descr="preencoded.png">
            <a:extLst>
              <a:ext uri="{FF2B5EF4-FFF2-40B4-BE49-F238E27FC236}">
                <a16:creationId xmlns:a16="http://schemas.microsoft.com/office/drawing/2014/main" id="{CD0B349A-88F5-2BDE-9B5F-733208955A62}"/>
              </a:ext>
            </a:extLst>
          </p:cNvPr>
          <p:cNvPicPr>
            <a:picLocks noChangeAspect="1"/>
          </p:cNvPicPr>
          <p:nvPr/>
        </p:nvPicPr>
        <p:blipFill>
          <a:blip r:embed="rId3"/>
          <a:srcRect l="-1648" r="-1648"/>
          <a:stretch/>
        </p:blipFill>
        <p:spPr>
          <a:xfrm>
            <a:off x="6493066" y="2003967"/>
            <a:ext cx="60744" cy="67206"/>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57607"/>
          </a:xfrm>
          <a:prstGeom prst="rect">
            <a:avLst/>
          </a:prstGeom>
          <a:solidFill>
            <a:srgbClr val="003366"/>
          </a:solidFill>
          <a:ln/>
        </p:spPr>
        <p:txBody>
          <a:bodyPr/>
          <a:lstStyle/>
          <a:p>
            <a:endParaRPr lang="en-US"/>
          </a:p>
        </p:txBody>
      </p:sp>
      <p:sp>
        <p:nvSpPr>
          <p:cNvPr id="6" name="Shape 4"/>
          <p:cNvSpPr/>
          <p:nvPr/>
        </p:nvSpPr>
        <p:spPr>
          <a:xfrm>
            <a:off x="531041" y="1904696"/>
            <a:ext cx="5524805" cy="9144"/>
          </a:xfrm>
          <a:prstGeom prst="rect">
            <a:avLst/>
          </a:prstGeom>
          <a:solidFill>
            <a:srgbClr val="003366"/>
          </a:solidFill>
          <a:ln/>
        </p:spPr>
        <p:txBody>
          <a:bodyPr/>
          <a:lstStyle/>
          <a:p>
            <a:endParaRPr lang="en-US"/>
          </a:p>
        </p:txBody>
      </p:sp>
      <p:sp>
        <p:nvSpPr>
          <p:cNvPr id="7" name="Shape 5"/>
          <p:cNvSpPr/>
          <p:nvPr/>
        </p:nvSpPr>
        <p:spPr>
          <a:xfrm>
            <a:off x="531041" y="4271163"/>
            <a:ext cx="5524805" cy="9144"/>
          </a:xfrm>
          <a:prstGeom prst="rect">
            <a:avLst/>
          </a:prstGeom>
          <a:solidFill>
            <a:srgbClr val="003366"/>
          </a:solidFill>
          <a:ln/>
        </p:spPr>
        <p:txBody>
          <a:bodyPr/>
          <a:lstStyle/>
          <a:p>
            <a:endParaRPr lang="en-US"/>
          </a:p>
        </p:txBody>
      </p:sp>
      <p:sp>
        <p:nvSpPr>
          <p:cNvPr id="8" name="Shape 6"/>
          <p:cNvSpPr/>
          <p:nvPr/>
        </p:nvSpPr>
        <p:spPr>
          <a:xfrm>
            <a:off x="6284446" y="1904696"/>
            <a:ext cx="5524805" cy="9144"/>
          </a:xfrm>
          <a:prstGeom prst="rect">
            <a:avLst/>
          </a:prstGeom>
          <a:solidFill>
            <a:srgbClr val="003366"/>
          </a:solidFill>
          <a:ln/>
        </p:spPr>
        <p:txBody>
          <a:bodyPr/>
          <a:lstStyle/>
          <a:p>
            <a:endParaRPr lang="en-US"/>
          </a:p>
        </p:txBody>
      </p:sp>
      <p:sp>
        <p:nvSpPr>
          <p:cNvPr id="9" name="Shape 7"/>
          <p:cNvSpPr/>
          <p:nvPr/>
        </p:nvSpPr>
        <p:spPr>
          <a:xfrm>
            <a:off x="6284446" y="4057193"/>
            <a:ext cx="5524805" cy="9144"/>
          </a:xfrm>
          <a:prstGeom prst="rect">
            <a:avLst/>
          </a:prstGeom>
          <a:solidFill>
            <a:srgbClr val="003366"/>
          </a:solidFill>
          <a:ln/>
        </p:spPr>
        <p:txBody>
          <a:bodyPr/>
          <a:lstStyle/>
          <a:p>
            <a:endParaRPr lang="en-US"/>
          </a:p>
        </p:txBody>
      </p:sp>
      <p:sp>
        <p:nvSpPr>
          <p:cNvPr id="10" name="Text 8"/>
          <p:cNvSpPr txBox="1"/>
          <p:nvPr/>
        </p:nvSpPr>
        <p:spPr>
          <a:xfrm>
            <a:off x="531041" y="1628547"/>
            <a:ext cx="12390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Challenges</a:t>
            </a:r>
            <a:endParaRPr lang="en-US" sz="1500"/>
          </a:p>
        </p:txBody>
      </p:sp>
      <p:sp>
        <p:nvSpPr>
          <p:cNvPr id="11" name="Text 9"/>
          <p:cNvSpPr txBox="1"/>
          <p:nvPr/>
        </p:nvSpPr>
        <p:spPr>
          <a:xfrm>
            <a:off x="531041" y="3995014"/>
            <a:ext cx="1067105"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Solutions</a:t>
            </a:r>
            <a:endParaRPr lang="en-US" sz="1500"/>
          </a:p>
        </p:txBody>
      </p:sp>
      <p:sp>
        <p:nvSpPr>
          <p:cNvPr id="12" name="Text 10"/>
          <p:cNvSpPr txBox="1"/>
          <p:nvPr/>
        </p:nvSpPr>
        <p:spPr>
          <a:xfrm>
            <a:off x="6284446" y="1628547"/>
            <a:ext cx="21534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Feedback Collection</a:t>
            </a:r>
            <a:endParaRPr lang="en-US" sz="1500"/>
          </a:p>
        </p:txBody>
      </p:sp>
      <p:sp>
        <p:nvSpPr>
          <p:cNvPr id="13" name="Text 11"/>
          <p:cNvSpPr txBox="1"/>
          <p:nvPr/>
        </p:nvSpPr>
        <p:spPr>
          <a:xfrm>
            <a:off x="6284446" y="3781044"/>
            <a:ext cx="184800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Member Benefits</a:t>
            </a:r>
            <a:endParaRPr lang="en-US" sz="1500"/>
          </a:p>
        </p:txBody>
      </p:sp>
      <p:sp>
        <p:nvSpPr>
          <p:cNvPr id="14" name="Shape 12"/>
          <p:cNvSpPr/>
          <p:nvPr/>
        </p:nvSpPr>
        <p:spPr>
          <a:xfrm>
            <a:off x="531041" y="1990649"/>
            <a:ext cx="5524805" cy="1800454"/>
          </a:xfrm>
          <a:prstGeom prst="rect">
            <a:avLst/>
          </a:prstGeom>
          <a:solidFill>
            <a:srgbClr val="F7FAFC"/>
          </a:solidFill>
          <a:ln/>
        </p:spPr>
        <p:txBody>
          <a:bodyPr/>
          <a:lstStyle/>
          <a:p>
            <a:endParaRPr lang="en-US"/>
          </a:p>
        </p:txBody>
      </p:sp>
      <p:sp>
        <p:nvSpPr>
          <p:cNvPr id="15" name="Shape 13"/>
          <p:cNvSpPr/>
          <p:nvPr/>
        </p:nvSpPr>
        <p:spPr>
          <a:xfrm>
            <a:off x="531041" y="1990649"/>
            <a:ext cx="28346" cy="1800454"/>
          </a:xfrm>
          <a:prstGeom prst="rect">
            <a:avLst/>
          </a:prstGeom>
          <a:solidFill>
            <a:srgbClr val="EE1E24"/>
          </a:solidFill>
          <a:ln/>
        </p:spPr>
        <p:txBody>
          <a:bodyPr/>
          <a:lstStyle/>
          <a:p>
            <a:endParaRPr lang="en-US"/>
          </a:p>
        </p:txBody>
      </p:sp>
      <p:sp>
        <p:nvSpPr>
          <p:cNvPr id="16" name="Shape 14"/>
          <p:cNvSpPr/>
          <p:nvPr/>
        </p:nvSpPr>
        <p:spPr>
          <a:xfrm>
            <a:off x="531041" y="4356202"/>
            <a:ext cx="5524805" cy="1591056"/>
          </a:xfrm>
          <a:prstGeom prst="rect">
            <a:avLst/>
          </a:prstGeom>
          <a:solidFill>
            <a:srgbClr val="F7FAFC"/>
          </a:solidFill>
          <a:ln/>
        </p:spPr>
        <p:txBody>
          <a:bodyPr/>
          <a:lstStyle/>
          <a:p>
            <a:endParaRPr lang="en-US"/>
          </a:p>
        </p:txBody>
      </p:sp>
      <p:sp>
        <p:nvSpPr>
          <p:cNvPr id="17" name="Shape 15"/>
          <p:cNvSpPr/>
          <p:nvPr/>
        </p:nvSpPr>
        <p:spPr>
          <a:xfrm>
            <a:off x="531041" y="4356202"/>
            <a:ext cx="28346" cy="1591056"/>
          </a:xfrm>
          <a:prstGeom prst="rect">
            <a:avLst/>
          </a:prstGeom>
          <a:solidFill>
            <a:srgbClr val="EE1E24"/>
          </a:solidFill>
          <a:ln/>
        </p:spPr>
        <p:txBody>
          <a:bodyPr/>
          <a:lstStyle/>
          <a:p>
            <a:endParaRPr lang="en-US"/>
          </a:p>
        </p:txBody>
      </p:sp>
      <p:sp>
        <p:nvSpPr>
          <p:cNvPr id="18" name="Shape 16"/>
          <p:cNvSpPr/>
          <p:nvPr/>
        </p:nvSpPr>
        <p:spPr>
          <a:xfrm>
            <a:off x="6284446" y="1990649"/>
            <a:ext cx="5524805" cy="1591056"/>
          </a:xfrm>
          <a:prstGeom prst="rect">
            <a:avLst/>
          </a:prstGeom>
          <a:solidFill>
            <a:srgbClr val="F7FAFC"/>
          </a:solidFill>
          <a:ln/>
        </p:spPr>
        <p:txBody>
          <a:bodyPr/>
          <a:lstStyle/>
          <a:p>
            <a:endParaRPr lang="en-US"/>
          </a:p>
        </p:txBody>
      </p:sp>
      <p:sp>
        <p:nvSpPr>
          <p:cNvPr id="19" name="Shape 17"/>
          <p:cNvSpPr/>
          <p:nvPr/>
        </p:nvSpPr>
        <p:spPr>
          <a:xfrm>
            <a:off x="6284446" y="1990649"/>
            <a:ext cx="28346" cy="1591056"/>
          </a:xfrm>
          <a:prstGeom prst="rect">
            <a:avLst/>
          </a:prstGeom>
          <a:solidFill>
            <a:srgbClr val="EE1E24"/>
          </a:solidFill>
          <a:ln/>
        </p:spPr>
        <p:txBody>
          <a:bodyPr/>
          <a:lstStyle/>
          <a:p>
            <a:endParaRPr lang="en-US"/>
          </a:p>
        </p:txBody>
      </p:sp>
      <p:sp>
        <p:nvSpPr>
          <p:cNvPr id="20" name="Text 18"/>
          <p:cNvSpPr txBox="1"/>
          <p:nvPr/>
        </p:nvSpPr>
        <p:spPr>
          <a:xfrm>
            <a:off x="864797" y="2114093"/>
            <a:ext cx="5020056" cy="400507"/>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Resource allocation balance between national tournaments and local initiatives</a:t>
            </a:r>
            <a:endParaRPr lang="en-US" sz="1200"/>
          </a:p>
        </p:txBody>
      </p:sp>
      <p:sp>
        <p:nvSpPr>
          <p:cNvPr id="21" name="Text 19"/>
          <p:cNvSpPr txBox="1"/>
          <p:nvPr/>
        </p:nvSpPr>
        <p:spPr>
          <a:xfrm>
            <a:off x="864797" y="2597811"/>
            <a:ext cx="45244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Ensuring inclusion and equity across diverse membership</a:t>
            </a:r>
            <a:endParaRPr lang="en-US" sz="1200"/>
          </a:p>
        </p:txBody>
      </p:sp>
      <p:sp>
        <p:nvSpPr>
          <p:cNvPr id="22" name="Text 20"/>
          <p:cNvSpPr txBox="1"/>
          <p:nvPr/>
        </p:nvSpPr>
        <p:spPr>
          <a:xfrm>
            <a:off x="864797" y="2868473"/>
            <a:ext cx="36768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Managing national vs local priorities effectively</a:t>
            </a:r>
            <a:endParaRPr lang="en-US" sz="1200"/>
          </a:p>
        </p:txBody>
      </p:sp>
      <p:sp>
        <p:nvSpPr>
          <p:cNvPr id="23" name="Text 21"/>
          <p:cNvSpPr txBox="1"/>
          <p:nvPr/>
        </p:nvSpPr>
        <p:spPr>
          <a:xfrm>
            <a:off x="864797" y="3139136"/>
            <a:ext cx="40197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Creating sustainable program evaluation processes</a:t>
            </a:r>
            <a:endParaRPr lang="en-US" sz="1200"/>
          </a:p>
        </p:txBody>
      </p:sp>
      <p:sp>
        <p:nvSpPr>
          <p:cNvPr id="24" name="Text 22"/>
          <p:cNvSpPr txBox="1"/>
          <p:nvPr/>
        </p:nvSpPr>
        <p:spPr>
          <a:xfrm>
            <a:off x="864797" y="3409798"/>
            <a:ext cx="4638751"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Balancing competition needs with grassroots development</a:t>
            </a:r>
            <a:endParaRPr lang="en-US" sz="1200"/>
          </a:p>
        </p:txBody>
      </p:sp>
      <p:sp>
        <p:nvSpPr>
          <p:cNvPr id="25" name="Text 23"/>
          <p:cNvSpPr txBox="1"/>
          <p:nvPr/>
        </p:nvSpPr>
        <p:spPr>
          <a:xfrm>
            <a:off x="864797" y="4480560"/>
            <a:ext cx="4953305"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Develop review program process to ensure inclusion and equity</a:t>
            </a:r>
            <a:endParaRPr lang="en-US" sz="1200"/>
          </a:p>
        </p:txBody>
      </p:sp>
      <p:sp>
        <p:nvSpPr>
          <p:cNvPr id="26" name="Text 24"/>
          <p:cNvSpPr txBox="1"/>
          <p:nvPr/>
        </p:nvSpPr>
        <p:spPr>
          <a:xfrm>
            <a:off x="864797" y="4751223"/>
            <a:ext cx="3715207"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Create comprehensive national event database</a:t>
            </a:r>
            <a:endParaRPr lang="en-US" sz="1200"/>
          </a:p>
        </p:txBody>
      </p:sp>
      <p:sp>
        <p:nvSpPr>
          <p:cNvPr id="27" name="Text 25"/>
          <p:cNvSpPr txBox="1"/>
          <p:nvPr/>
        </p:nvSpPr>
        <p:spPr>
          <a:xfrm>
            <a:off x="864797" y="5021885"/>
            <a:ext cx="4267505"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Establish program review framework with clear criteria</a:t>
            </a:r>
            <a:endParaRPr lang="en-US" sz="1200"/>
          </a:p>
        </p:txBody>
      </p:sp>
      <p:sp>
        <p:nvSpPr>
          <p:cNvPr id="28" name="Text 26"/>
          <p:cNvSpPr txBox="1"/>
          <p:nvPr/>
        </p:nvSpPr>
        <p:spPr>
          <a:xfrm>
            <a:off x="864797" y="5292548"/>
            <a:ext cx="4591202"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Design submission process for new or expanded programs</a:t>
            </a:r>
            <a:endParaRPr lang="en-US" sz="1200"/>
          </a:p>
        </p:txBody>
      </p:sp>
      <p:sp>
        <p:nvSpPr>
          <p:cNvPr id="29" name="Text 27"/>
          <p:cNvSpPr txBox="1"/>
          <p:nvPr/>
        </p:nvSpPr>
        <p:spPr>
          <a:xfrm>
            <a:off x="864797" y="5562296"/>
            <a:ext cx="430591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Implement equitable resource allocation methodology</a:t>
            </a:r>
            <a:endParaRPr lang="en-US" sz="1200"/>
          </a:p>
        </p:txBody>
      </p:sp>
      <p:sp>
        <p:nvSpPr>
          <p:cNvPr id="30" name="Text 28"/>
          <p:cNvSpPr txBox="1"/>
          <p:nvPr/>
        </p:nvSpPr>
        <p:spPr>
          <a:xfrm>
            <a:off x="6617287" y="2114093"/>
            <a:ext cx="3771900"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Member program submissions and suggestions</a:t>
            </a:r>
            <a:endParaRPr lang="en-US" sz="1200"/>
          </a:p>
        </p:txBody>
      </p:sp>
      <p:sp>
        <p:nvSpPr>
          <p:cNvPr id="31" name="Text 29"/>
          <p:cNvSpPr txBox="1"/>
          <p:nvPr/>
        </p:nvSpPr>
        <p:spPr>
          <a:xfrm>
            <a:off x="6617287" y="2384756"/>
            <a:ext cx="33055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Structured review process feedback loops</a:t>
            </a:r>
            <a:endParaRPr lang="en-US" sz="1200"/>
          </a:p>
        </p:txBody>
      </p:sp>
      <p:sp>
        <p:nvSpPr>
          <p:cNvPr id="32" name="Text 30"/>
          <p:cNvSpPr txBox="1"/>
          <p:nvPr/>
        </p:nvSpPr>
        <p:spPr>
          <a:xfrm>
            <a:off x="6617287" y="2655418"/>
            <a:ext cx="3581705"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State association input on resource allocation</a:t>
            </a:r>
            <a:endParaRPr lang="en-US" sz="1200"/>
          </a:p>
        </p:txBody>
      </p:sp>
      <p:sp>
        <p:nvSpPr>
          <p:cNvPr id="33" name="Text 31"/>
          <p:cNvSpPr txBox="1"/>
          <p:nvPr/>
        </p:nvSpPr>
        <p:spPr>
          <a:xfrm>
            <a:off x="6617287" y="2926080"/>
            <a:ext cx="4105656"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Tournament organizers and participants evaluations</a:t>
            </a:r>
            <a:endParaRPr lang="en-US" sz="1200"/>
          </a:p>
        </p:txBody>
      </p:sp>
      <p:sp>
        <p:nvSpPr>
          <p:cNvPr id="34" name="Text 32"/>
          <p:cNvSpPr txBox="1"/>
          <p:nvPr/>
        </p:nvSpPr>
        <p:spPr>
          <a:xfrm>
            <a:off x="6617287" y="3196743"/>
            <a:ext cx="40105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Cross-membership assessments of program equity</a:t>
            </a:r>
            <a:endParaRPr lang="en-US" sz="1200"/>
          </a:p>
        </p:txBody>
      </p:sp>
      <p:sp>
        <p:nvSpPr>
          <p:cNvPr id="35" name="Shape 33"/>
          <p:cNvSpPr/>
          <p:nvPr/>
        </p:nvSpPr>
        <p:spPr>
          <a:xfrm>
            <a:off x="6284446" y="4143147"/>
            <a:ext cx="5524805" cy="2308862"/>
          </a:xfrm>
          <a:prstGeom prst="roundRect">
            <a:avLst>
              <a:gd name="adj" fmla="val 2294"/>
            </a:avLst>
          </a:prstGeom>
          <a:solidFill>
            <a:srgbClr val="EFF6FF"/>
          </a:solidFill>
          <a:ln/>
        </p:spPr>
        <p:txBody>
          <a:bodyPr/>
          <a:lstStyle/>
          <a:p>
            <a:endParaRPr lang="en-US"/>
          </a:p>
        </p:txBody>
      </p:sp>
      <p:pic>
        <p:nvPicPr>
          <p:cNvPr id="36" name="Image 0" descr="preencoded.png"/>
          <p:cNvPicPr>
            <a:picLocks noChangeAspect="1"/>
          </p:cNvPicPr>
          <p:nvPr/>
        </p:nvPicPr>
        <p:blipFill>
          <a:blip r:embed="rId3"/>
          <a:srcRect l="-1507" r="-1507"/>
          <a:stretch/>
        </p:blipFill>
        <p:spPr>
          <a:xfrm>
            <a:off x="6398746" y="4295852"/>
            <a:ext cx="171907" cy="133502"/>
          </a:xfrm>
          <a:prstGeom prst="rect">
            <a:avLst/>
          </a:prstGeom>
        </p:spPr>
      </p:pic>
      <p:sp>
        <p:nvSpPr>
          <p:cNvPr id="37" name="Text 34"/>
          <p:cNvSpPr txBox="1"/>
          <p:nvPr/>
        </p:nvSpPr>
        <p:spPr>
          <a:xfrm>
            <a:off x="6691811" y="4265676"/>
            <a:ext cx="2619756"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Equitable Resource Distribution:</a:t>
            </a:r>
            <a:endParaRPr lang="en-US" sz="1200" b="1"/>
          </a:p>
        </p:txBody>
      </p:sp>
      <p:sp>
        <p:nvSpPr>
          <p:cNvPr id="38" name="Text 35"/>
          <p:cNvSpPr txBox="1"/>
          <p:nvPr/>
        </p:nvSpPr>
        <p:spPr>
          <a:xfrm>
            <a:off x="6668036" y="5822899"/>
            <a:ext cx="1724558"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Transparent Process:</a:t>
            </a:r>
            <a:endParaRPr lang="en-US" sz="1200" b="1"/>
          </a:p>
        </p:txBody>
      </p:sp>
      <p:sp>
        <p:nvSpPr>
          <p:cNvPr id="39" name="Text 36"/>
          <p:cNvSpPr txBox="1"/>
          <p:nvPr/>
        </p:nvSpPr>
        <p:spPr>
          <a:xfrm>
            <a:off x="6691811" y="4490616"/>
            <a:ext cx="5143500" cy="186538"/>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Better balanced resources across regions</a:t>
            </a:r>
            <a:endParaRPr lang="en-US" sz="1200"/>
          </a:p>
        </p:txBody>
      </p:sp>
      <p:pic>
        <p:nvPicPr>
          <p:cNvPr id="40" name="Image 1" descr="preencoded.png"/>
          <p:cNvPicPr>
            <a:picLocks noChangeAspect="1"/>
          </p:cNvPicPr>
          <p:nvPr/>
        </p:nvPicPr>
        <p:blipFill>
          <a:blip r:embed="rId4"/>
          <a:srcRect l="-837" r="-837"/>
          <a:stretch/>
        </p:blipFill>
        <p:spPr>
          <a:xfrm>
            <a:off x="6398746" y="4798772"/>
            <a:ext cx="152705" cy="133502"/>
          </a:xfrm>
          <a:prstGeom prst="rect">
            <a:avLst/>
          </a:prstGeom>
        </p:spPr>
      </p:pic>
      <p:sp>
        <p:nvSpPr>
          <p:cNvPr id="41" name="Text 37"/>
          <p:cNvSpPr txBox="1"/>
          <p:nvPr/>
        </p:nvSpPr>
        <p:spPr>
          <a:xfrm>
            <a:off x="6672608" y="4769510"/>
            <a:ext cx="2190902"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Improved Program Access:</a:t>
            </a:r>
            <a:endParaRPr lang="en-US" sz="1200" b="1"/>
          </a:p>
        </p:txBody>
      </p:sp>
      <p:sp>
        <p:nvSpPr>
          <p:cNvPr id="42" name="Text 38"/>
          <p:cNvSpPr txBox="1"/>
          <p:nvPr/>
        </p:nvSpPr>
        <p:spPr>
          <a:xfrm>
            <a:off x="6691811" y="4973194"/>
            <a:ext cx="4267505" cy="213055"/>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Enhanced availability for all membership levels</a:t>
            </a:r>
            <a:endParaRPr lang="en-US" sz="1200"/>
          </a:p>
        </p:txBody>
      </p:sp>
      <p:pic>
        <p:nvPicPr>
          <p:cNvPr id="43" name="Image 2" descr="preencoded.png"/>
          <p:cNvPicPr>
            <a:picLocks noChangeAspect="1"/>
          </p:cNvPicPr>
          <p:nvPr/>
        </p:nvPicPr>
        <p:blipFill>
          <a:blip r:embed="rId5"/>
          <a:srcRect/>
          <a:stretch/>
        </p:blipFill>
        <p:spPr>
          <a:xfrm>
            <a:off x="6398746" y="5301692"/>
            <a:ext cx="133502" cy="133502"/>
          </a:xfrm>
          <a:prstGeom prst="rect">
            <a:avLst/>
          </a:prstGeom>
        </p:spPr>
      </p:pic>
      <p:sp>
        <p:nvSpPr>
          <p:cNvPr id="44" name="Text 39"/>
          <p:cNvSpPr txBox="1"/>
          <p:nvPr/>
        </p:nvSpPr>
        <p:spPr>
          <a:xfrm>
            <a:off x="6653406" y="5272430"/>
            <a:ext cx="1552651" cy="181051"/>
          </a:xfrm>
          <a:prstGeom prst="rect">
            <a:avLst/>
          </a:prstGeom>
          <a:noFill/>
          <a:ln/>
        </p:spPr>
        <p:txBody>
          <a:bodyPr wrap="square" lIns="0" tIns="0" rIns="0" bIns="0" rtlCol="0" anchor="ctr"/>
          <a:lstStyle/>
          <a:p>
            <a:pPr marL="0" indent="0" algn="l">
              <a:buNone/>
            </a:pPr>
            <a:r>
              <a:rPr lang="en-US" sz="1200" b="1">
                <a:solidFill>
                  <a:srgbClr val="333333"/>
                </a:solidFill>
                <a:latin typeface="Montserrat" pitchFamily="34" charset="0"/>
                <a:ea typeface="Montserrat" pitchFamily="34" charset="-122"/>
                <a:cs typeface="Montserrat" pitchFamily="34" charset="-120"/>
              </a:rPr>
              <a:t>Balanced Support:</a:t>
            </a:r>
            <a:endParaRPr lang="en-US" sz="1200" b="1"/>
          </a:p>
        </p:txBody>
      </p:sp>
      <p:sp>
        <p:nvSpPr>
          <p:cNvPr id="45" name="Text 40"/>
          <p:cNvSpPr txBox="1"/>
          <p:nvPr/>
        </p:nvSpPr>
        <p:spPr>
          <a:xfrm>
            <a:off x="6668036" y="5527089"/>
            <a:ext cx="3057754"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Meeting both national and local needs</a:t>
            </a:r>
            <a:endParaRPr lang="en-US" sz="1200"/>
          </a:p>
        </p:txBody>
      </p:sp>
      <p:pic>
        <p:nvPicPr>
          <p:cNvPr id="46" name="Image 3" descr="preencoded.png"/>
          <p:cNvPicPr>
            <a:picLocks noChangeAspect="1"/>
          </p:cNvPicPr>
          <p:nvPr/>
        </p:nvPicPr>
        <p:blipFill>
          <a:blip r:embed="rId6"/>
          <a:srcRect l="-2512" r="-2512"/>
          <a:stretch/>
        </p:blipFill>
        <p:spPr>
          <a:xfrm>
            <a:off x="6413376" y="5843015"/>
            <a:ext cx="105156" cy="133502"/>
          </a:xfrm>
          <a:prstGeom prst="rect">
            <a:avLst/>
          </a:prstGeom>
        </p:spPr>
      </p:pic>
      <p:sp>
        <p:nvSpPr>
          <p:cNvPr id="47" name="Text 41"/>
          <p:cNvSpPr txBox="1"/>
          <p:nvPr/>
        </p:nvSpPr>
        <p:spPr>
          <a:xfrm>
            <a:off x="6678094" y="6077558"/>
            <a:ext cx="2867558" cy="1810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Clear criteria for program evaluation</a:t>
            </a:r>
            <a:endParaRPr lang="en-US" sz="1200"/>
          </a:p>
        </p:txBody>
      </p:sp>
      <p:sp>
        <p:nvSpPr>
          <p:cNvPr id="50" name="Shape 44"/>
          <p:cNvSpPr/>
          <p:nvPr/>
        </p:nvSpPr>
        <p:spPr>
          <a:xfrm>
            <a:off x="0" y="6819595"/>
            <a:ext cx="12191695" cy="38405"/>
          </a:xfrm>
          <a:prstGeom prst="rect">
            <a:avLst/>
          </a:prstGeom>
          <a:solidFill>
            <a:srgbClr val="003366"/>
          </a:solidFill>
          <a:ln/>
        </p:spPr>
        <p:txBody>
          <a:bodyPr/>
          <a:lstStyle/>
          <a:p>
            <a:endParaRPr lang="en-US"/>
          </a:p>
        </p:txBody>
      </p:sp>
      <p:sp>
        <p:nvSpPr>
          <p:cNvPr id="52" name="Shape 2">
            <a:extLst>
              <a:ext uri="{FF2B5EF4-FFF2-40B4-BE49-F238E27FC236}">
                <a16:creationId xmlns:a16="http://schemas.microsoft.com/office/drawing/2014/main" id="{D8AF83AA-3B1C-814D-D30D-141483FECAD4}"/>
              </a:ext>
            </a:extLst>
          </p:cNvPr>
          <p:cNvSpPr/>
          <p:nvPr/>
        </p:nvSpPr>
        <p:spPr>
          <a:xfrm>
            <a:off x="533095" y="304495"/>
            <a:ext cx="886054" cy="314554"/>
          </a:xfrm>
          <a:prstGeom prst="roundRect">
            <a:avLst>
              <a:gd name="adj" fmla="val 35236"/>
            </a:avLst>
          </a:prstGeom>
          <a:solidFill>
            <a:srgbClr val="EE1E24"/>
          </a:solidFill>
          <a:ln/>
        </p:spPr>
        <p:txBody>
          <a:bodyPr/>
          <a:lstStyle/>
          <a:p>
            <a:endParaRPr lang="en-US"/>
          </a:p>
        </p:txBody>
      </p:sp>
      <p:sp>
        <p:nvSpPr>
          <p:cNvPr id="53" name="Text 3">
            <a:extLst>
              <a:ext uri="{FF2B5EF4-FFF2-40B4-BE49-F238E27FC236}">
                <a16:creationId xmlns:a16="http://schemas.microsoft.com/office/drawing/2014/main" id="{9B7BAFC0-E0A8-9BDE-0D4D-B714A6432F8B}"/>
              </a:ext>
            </a:extLst>
          </p:cNvPr>
          <p:cNvSpPr txBox="1"/>
          <p:nvPr/>
        </p:nvSpPr>
        <p:spPr>
          <a:xfrm>
            <a:off x="666598" y="333756"/>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5</a:t>
            </a:r>
            <a:endParaRPr lang="en-US" sz="1600"/>
          </a:p>
        </p:txBody>
      </p:sp>
      <p:sp>
        <p:nvSpPr>
          <p:cNvPr id="54" name="Shape 4">
            <a:extLst>
              <a:ext uri="{FF2B5EF4-FFF2-40B4-BE49-F238E27FC236}">
                <a16:creationId xmlns:a16="http://schemas.microsoft.com/office/drawing/2014/main" id="{42D9FE13-6264-CC0D-DC3E-5A4E0AFAE85D}"/>
              </a:ext>
            </a:extLst>
          </p:cNvPr>
          <p:cNvSpPr/>
          <p:nvPr/>
        </p:nvSpPr>
        <p:spPr>
          <a:xfrm>
            <a:off x="533095" y="1208837"/>
            <a:ext cx="11125505" cy="19202"/>
          </a:xfrm>
          <a:prstGeom prst="rect">
            <a:avLst/>
          </a:prstGeom>
          <a:solidFill>
            <a:srgbClr val="003366"/>
          </a:solidFill>
          <a:ln/>
        </p:spPr>
        <p:txBody>
          <a:bodyPr/>
          <a:lstStyle/>
          <a:p>
            <a:endParaRPr lang="en-US"/>
          </a:p>
        </p:txBody>
      </p:sp>
      <p:pic>
        <p:nvPicPr>
          <p:cNvPr id="55" name="Image 4" descr="preencoded.png">
            <a:extLst>
              <a:ext uri="{FF2B5EF4-FFF2-40B4-BE49-F238E27FC236}">
                <a16:creationId xmlns:a16="http://schemas.microsoft.com/office/drawing/2014/main" id="{4C80EA3C-8BBC-BA83-AF1A-9248481E58CE}"/>
              </a:ext>
            </a:extLst>
          </p:cNvPr>
          <p:cNvPicPr>
            <a:picLocks noChangeAspect="1"/>
          </p:cNvPicPr>
          <p:nvPr/>
        </p:nvPicPr>
        <p:blipFill>
          <a:blip r:embed="rId7"/>
          <a:srcRect l="-1648" r="-1648"/>
          <a:stretch/>
        </p:blipFill>
        <p:spPr>
          <a:xfrm>
            <a:off x="6423197" y="2154063"/>
            <a:ext cx="85954" cy="95098"/>
          </a:xfrm>
          <a:prstGeom prst="rect">
            <a:avLst/>
          </a:prstGeom>
        </p:spPr>
      </p:pic>
      <p:pic>
        <p:nvPicPr>
          <p:cNvPr id="56" name="Image 4" descr="preencoded.png">
            <a:extLst>
              <a:ext uri="{FF2B5EF4-FFF2-40B4-BE49-F238E27FC236}">
                <a16:creationId xmlns:a16="http://schemas.microsoft.com/office/drawing/2014/main" id="{4014E572-9641-41BF-8869-EF79F771DBAC}"/>
              </a:ext>
            </a:extLst>
          </p:cNvPr>
          <p:cNvPicPr>
            <a:picLocks noChangeAspect="1"/>
          </p:cNvPicPr>
          <p:nvPr/>
        </p:nvPicPr>
        <p:blipFill>
          <a:blip r:embed="rId7"/>
          <a:srcRect l="-1648" r="-1648"/>
          <a:stretch/>
        </p:blipFill>
        <p:spPr>
          <a:xfrm>
            <a:off x="6423197" y="2429789"/>
            <a:ext cx="85954" cy="95098"/>
          </a:xfrm>
          <a:prstGeom prst="rect">
            <a:avLst/>
          </a:prstGeom>
        </p:spPr>
      </p:pic>
      <p:pic>
        <p:nvPicPr>
          <p:cNvPr id="57" name="Image 4" descr="preencoded.png">
            <a:extLst>
              <a:ext uri="{FF2B5EF4-FFF2-40B4-BE49-F238E27FC236}">
                <a16:creationId xmlns:a16="http://schemas.microsoft.com/office/drawing/2014/main" id="{D1952BB7-1165-028B-D69B-4D67AA3D952F}"/>
              </a:ext>
            </a:extLst>
          </p:cNvPr>
          <p:cNvPicPr>
            <a:picLocks noChangeAspect="1"/>
          </p:cNvPicPr>
          <p:nvPr/>
        </p:nvPicPr>
        <p:blipFill>
          <a:blip r:embed="rId7"/>
          <a:srcRect l="-1648" r="-1648"/>
          <a:stretch/>
        </p:blipFill>
        <p:spPr>
          <a:xfrm>
            <a:off x="6423197" y="2696760"/>
            <a:ext cx="85954" cy="95098"/>
          </a:xfrm>
          <a:prstGeom prst="rect">
            <a:avLst/>
          </a:prstGeom>
        </p:spPr>
      </p:pic>
      <p:pic>
        <p:nvPicPr>
          <p:cNvPr id="58" name="Image 4" descr="preencoded.png">
            <a:extLst>
              <a:ext uri="{FF2B5EF4-FFF2-40B4-BE49-F238E27FC236}">
                <a16:creationId xmlns:a16="http://schemas.microsoft.com/office/drawing/2014/main" id="{042D09D1-9C3D-A22F-B227-1FCBA893748A}"/>
              </a:ext>
            </a:extLst>
          </p:cNvPr>
          <p:cNvPicPr>
            <a:picLocks noChangeAspect="1"/>
          </p:cNvPicPr>
          <p:nvPr/>
        </p:nvPicPr>
        <p:blipFill>
          <a:blip r:embed="rId7"/>
          <a:srcRect l="-1648" r="-1648"/>
          <a:stretch/>
        </p:blipFill>
        <p:spPr>
          <a:xfrm>
            <a:off x="6423197" y="2971079"/>
            <a:ext cx="85954" cy="95098"/>
          </a:xfrm>
          <a:prstGeom prst="rect">
            <a:avLst/>
          </a:prstGeom>
        </p:spPr>
      </p:pic>
      <p:pic>
        <p:nvPicPr>
          <p:cNvPr id="59" name="Image 4" descr="preencoded.png">
            <a:extLst>
              <a:ext uri="{FF2B5EF4-FFF2-40B4-BE49-F238E27FC236}">
                <a16:creationId xmlns:a16="http://schemas.microsoft.com/office/drawing/2014/main" id="{7AAB91CB-630A-58C7-17F8-FFC72F3CF0AD}"/>
              </a:ext>
            </a:extLst>
          </p:cNvPr>
          <p:cNvPicPr>
            <a:picLocks noChangeAspect="1"/>
          </p:cNvPicPr>
          <p:nvPr/>
        </p:nvPicPr>
        <p:blipFill>
          <a:blip r:embed="rId7"/>
          <a:srcRect l="-1648" r="-1648"/>
          <a:stretch/>
        </p:blipFill>
        <p:spPr>
          <a:xfrm>
            <a:off x="6423197" y="3252716"/>
            <a:ext cx="85954" cy="95098"/>
          </a:xfrm>
          <a:prstGeom prst="rect">
            <a:avLst/>
          </a:prstGeom>
        </p:spPr>
      </p:pic>
      <p:pic>
        <p:nvPicPr>
          <p:cNvPr id="60" name="Image 4" descr="preencoded.png">
            <a:extLst>
              <a:ext uri="{FF2B5EF4-FFF2-40B4-BE49-F238E27FC236}">
                <a16:creationId xmlns:a16="http://schemas.microsoft.com/office/drawing/2014/main" id="{022E581E-3B1E-E209-182D-082F4F1B08EF}"/>
              </a:ext>
            </a:extLst>
          </p:cNvPr>
          <p:cNvPicPr>
            <a:picLocks noChangeAspect="1"/>
          </p:cNvPicPr>
          <p:nvPr/>
        </p:nvPicPr>
        <p:blipFill>
          <a:blip r:embed="rId7"/>
          <a:srcRect l="-1648" r="-1648"/>
          <a:stretch/>
        </p:blipFill>
        <p:spPr>
          <a:xfrm>
            <a:off x="664543" y="2161019"/>
            <a:ext cx="85954" cy="95098"/>
          </a:xfrm>
          <a:prstGeom prst="rect">
            <a:avLst/>
          </a:prstGeom>
        </p:spPr>
      </p:pic>
      <p:pic>
        <p:nvPicPr>
          <p:cNvPr id="61" name="Image 4" descr="preencoded.png">
            <a:extLst>
              <a:ext uri="{FF2B5EF4-FFF2-40B4-BE49-F238E27FC236}">
                <a16:creationId xmlns:a16="http://schemas.microsoft.com/office/drawing/2014/main" id="{3D9EF508-9119-10D3-C3C9-E028D3CB6E50}"/>
              </a:ext>
            </a:extLst>
          </p:cNvPr>
          <p:cNvPicPr>
            <a:picLocks noChangeAspect="1"/>
          </p:cNvPicPr>
          <p:nvPr/>
        </p:nvPicPr>
        <p:blipFill>
          <a:blip r:embed="rId7"/>
          <a:srcRect l="-1648" r="-1648"/>
          <a:stretch/>
        </p:blipFill>
        <p:spPr>
          <a:xfrm>
            <a:off x="664543" y="2631823"/>
            <a:ext cx="85954" cy="95098"/>
          </a:xfrm>
          <a:prstGeom prst="rect">
            <a:avLst/>
          </a:prstGeom>
        </p:spPr>
      </p:pic>
      <p:pic>
        <p:nvPicPr>
          <p:cNvPr id="62" name="Image 4" descr="preencoded.png">
            <a:extLst>
              <a:ext uri="{FF2B5EF4-FFF2-40B4-BE49-F238E27FC236}">
                <a16:creationId xmlns:a16="http://schemas.microsoft.com/office/drawing/2014/main" id="{1A354873-2FBE-50F2-D12B-496AA74B1B3B}"/>
              </a:ext>
            </a:extLst>
          </p:cNvPr>
          <p:cNvPicPr>
            <a:picLocks noChangeAspect="1"/>
          </p:cNvPicPr>
          <p:nvPr/>
        </p:nvPicPr>
        <p:blipFill>
          <a:blip r:embed="rId7"/>
          <a:srcRect l="-1648" r="-1648"/>
          <a:stretch/>
        </p:blipFill>
        <p:spPr>
          <a:xfrm>
            <a:off x="664543" y="2910714"/>
            <a:ext cx="85954" cy="95098"/>
          </a:xfrm>
          <a:prstGeom prst="rect">
            <a:avLst/>
          </a:prstGeom>
        </p:spPr>
      </p:pic>
      <p:pic>
        <p:nvPicPr>
          <p:cNvPr id="63" name="Image 4" descr="preencoded.png">
            <a:extLst>
              <a:ext uri="{FF2B5EF4-FFF2-40B4-BE49-F238E27FC236}">
                <a16:creationId xmlns:a16="http://schemas.microsoft.com/office/drawing/2014/main" id="{093D4D37-FA96-F6C6-8D1C-80419D197EBE}"/>
              </a:ext>
            </a:extLst>
          </p:cNvPr>
          <p:cNvPicPr>
            <a:picLocks noChangeAspect="1"/>
          </p:cNvPicPr>
          <p:nvPr/>
        </p:nvPicPr>
        <p:blipFill>
          <a:blip r:embed="rId7"/>
          <a:srcRect l="-1648" r="-1648"/>
          <a:stretch/>
        </p:blipFill>
        <p:spPr>
          <a:xfrm>
            <a:off x="664543" y="3173883"/>
            <a:ext cx="85954" cy="95098"/>
          </a:xfrm>
          <a:prstGeom prst="rect">
            <a:avLst/>
          </a:prstGeom>
        </p:spPr>
      </p:pic>
      <p:pic>
        <p:nvPicPr>
          <p:cNvPr id="64" name="Image 4" descr="preencoded.png">
            <a:extLst>
              <a:ext uri="{FF2B5EF4-FFF2-40B4-BE49-F238E27FC236}">
                <a16:creationId xmlns:a16="http://schemas.microsoft.com/office/drawing/2014/main" id="{FADC530C-4172-627C-7FCE-7416FE982C10}"/>
              </a:ext>
            </a:extLst>
          </p:cNvPr>
          <p:cNvPicPr>
            <a:picLocks noChangeAspect="1"/>
          </p:cNvPicPr>
          <p:nvPr/>
        </p:nvPicPr>
        <p:blipFill>
          <a:blip r:embed="rId7"/>
          <a:srcRect l="-1648" r="-1648"/>
          <a:stretch/>
        </p:blipFill>
        <p:spPr>
          <a:xfrm>
            <a:off x="671419" y="3452774"/>
            <a:ext cx="85954" cy="95098"/>
          </a:xfrm>
          <a:prstGeom prst="rect">
            <a:avLst/>
          </a:prstGeom>
        </p:spPr>
      </p:pic>
      <p:pic>
        <p:nvPicPr>
          <p:cNvPr id="65" name="Image 4" descr="preencoded.png">
            <a:extLst>
              <a:ext uri="{FF2B5EF4-FFF2-40B4-BE49-F238E27FC236}">
                <a16:creationId xmlns:a16="http://schemas.microsoft.com/office/drawing/2014/main" id="{DA4B46A8-E2C4-6F57-A5F6-ACF0B80D9AB2}"/>
              </a:ext>
            </a:extLst>
          </p:cNvPr>
          <p:cNvPicPr>
            <a:picLocks noChangeAspect="1"/>
          </p:cNvPicPr>
          <p:nvPr/>
        </p:nvPicPr>
        <p:blipFill>
          <a:blip r:embed="rId7"/>
          <a:srcRect l="-1648" r="-1648"/>
          <a:stretch/>
        </p:blipFill>
        <p:spPr>
          <a:xfrm>
            <a:off x="664543" y="4523080"/>
            <a:ext cx="85954" cy="95098"/>
          </a:xfrm>
          <a:prstGeom prst="rect">
            <a:avLst/>
          </a:prstGeom>
        </p:spPr>
      </p:pic>
      <p:pic>
        <p:nvPicPr>
          <p:cNvPr id="66" name="Image 4" descr="preencoded.png">
            <a:extLst>
              <a:ext uri="{FF2B5EF4-FFF2-40B4-BE49-F238E27FC236}">
                <a16:creationId xmlns:a16="http://schemas.microsoft.com/office/drawing/2014/main" id="{17FBEC42-29B1-FB01-D7E2-BA9FA4CF24EE}"/>
              </a:ext>
            </a:extLst>
          </p:cNvPr>
          <p:cNvPicPr>
            <a:picLocks noChangeAspect="1"/>
          </p:cNvPicPr>
          <p:nvPr/>
        </p:nvPicPr>
        <p:blipFill>
          <a:blip r:embed="rId7"/>
          <a:srcRect l="-1648" r="-1648"/>
          <a:stretch/>
        </p:blipFill>
        <p:spPr>
          <a:xfrm>
            <a:off x="664543" y="4798806"/>
            <a:ext cx="85954" cy="95098"/>
          </a:xfrm>
          <a:prstGeom prst="rect">
            <a:avLst/>
          </a:prstGeom>
        </p:spPr>
      </p:pic>
      <p:pic>
        <p:nvPicPr>
          <p:cNvPr id="67" name="Image 4" descr="preencoded.png">
            <a:extLst>
              <a:ext uri="{FF2B5EF4-FFF2-40B4-BE49-F238E27FC236}">
                <a16:creationId xmlns:a16="http://schemas.microsoft.com/office/drawing/2014/main" id="{C18CF628-C098-1C9F-3809-7094B76A90D8}"/>
              </a:ext>
            </a:extLst>
          </p:cNvPr>
          <p:cNvPicPr>
            <a:picLocks noChangeAspect="1"/>
          </p:cNvPicPr>
          <p:nvPr/>
        </p:nvPicPr>
        <p:blipFill>
          <a:blip r:embed="rId7"/>
          <a:srcRect l="-1648" r="-1648"/>
          <a:stretch/>
        </p:blipFill>
        <p:spPr>
          <a:xfrm>
            <a:off x="664543" y="5065777"/>
            <a:ext cx="85954" cy="95098"/>
          </a:xfrm>
          <a:prstGeom prst="rect">
            <a:avLst/>
          </a:prstGeom>
        </p:spPr>
      </p:pic>
      <p:pic>
        <p:nvPicPr>
          <p:cNvPr id="68" name="Image 4" descr="preencoded.png">
            <a:extLst>
              <a:ext uri="{FF2B5EF4-FFF2-40B4-BE49-F238E27FC236}">
                <a16:creationId xmlns:a16="http://schemas.microsoft.com/office/drawing/2014/main" id="{7E7A77DD-A71B-EEC1-514C-F853F4A6DF39}"/>
              </a:ext>
            </a:extLst>
          </p:cNvPr>
          <p:cNvPicPr>
            <a:picLocks noChangeAspect="1"/>
          </p:cNvPicPr>
          <p:nvPr/>
        </p:nvPicPr>
        <p:blipFill>
          <a:blip r:embed="rId7"/>
          <a:srcRect l="-1648" r="-1648"/>
          <a:stretch/>
        </p:blipFill>
        <p:spPr>
          <a:xfrm>
            <a:off x="664543" y="5340096"/>
            <a:ext cx="85954" cy="95098"/>
          </a:xfrm>
          <a:prstGeom prst="rect">
            <a:avLst/>
          </a:prstGeom>
        </p:spPr>
      </p:pic>
      <p:pic>
        <p:nvPicPr>
          <p:cNvPr id="69" name="Image 4" descr="preencoded.png">
            <a:extLst>
              <a:ext uri="{FF2B5EF4-FFF2-40B4-BE49-F238E27FC236}">
                <a16:creationId xmlns:a16="http://schemas.microsoft.com/office/drawing/2014/main" id="{F10D2229-A9F4-189F-1D0F-5DA52AA899F1}"/>
              </a:ext>
            </a:extLst>
          </p:cNvPr>
          <p:cNvPicPr>
            <a:picLocks noChangeAspect="1"/>
          </p:cNvPicPr>
          <p:nvPr/>
        </p:nvPicPr>
        <p:blipFill>
          <a:blip r:embed="rId7"/>
          <a:srcRect l="-1648" r="-1648"/>
          <a:stretch/>
        </p:blipFill>
        <p:spPr>
          <a:xfrm>
            <a:off x="664543" y="5596200"/>
            <a:ext cx="85954" cy="95098"/>
          </a:xfrm>
          <a:prstGeom prst="rect">
            <a:avLst/>
          </a:prstGeom>
        </p:spPr>
      </p:pic>
      <p:sp>
        <p:nvSpPr>
          <p:cNvPr id="70" name="Text 3">
            <a:extLst>
              <a:ext uri="{FF2B5EF4-FFF2-40B4-BE49-F238E27FC236}">
                <a16:creationId xmlns:a16="http://schemas.microsoft.com/office/drawing/2014/main" id="{FCD6CB6D-7936-6A39-6A3B-01991A7C998E}"/>
              </a:ext>
            </a:extLst>
          </p:cNvPr>
          <p:cNvSpPr txBox="1"/>
          <p:nvPr/>
        </p:nvSpPr>
        <p:spPr>
          <a:xfrm>
            <a:off x="533095" y="768096"/>
            <a:ext cx="9535465"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Challenges, Feedback, Solutions &amp; Member Benefits</a:t>
            </a:r>
            <a:endParaRPr lang="en-US" sz="24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1"/>
          <p:cNvSpPr/>
          <p:nvPr/>
        </p:nvSpPr>
        <p:spPr>
          <a:xfrm>
            <a:off x="0" y="0"/>
            <a:ext cx="12191695" cy="57607"/>
          </a:xfrm>
          <a:prstGeom prst="rect">
            <a:avLst/>
          </a:prstGeom>
          <a:solidFill>
            <a:srgbClr val="003366"/>
          </a:solidFill>
          <a:ln/>
        </p:spPr>
        <p:txBody>
          <a:bodyPr/>
          <a:lstStyle/>
          <a:p>
            <a:endParaRPr lang="en-US"/>
          </a:p>
        </p:txBody>
      </p:sp>
      <p:sp>
        <p:nvSpPr>
          <p:cNvPr id="7" name="Text 5"/>
          <p:cNvSpPr txBox="1"/>
          <p:nvPr/>
        </p:nvSpPr>
        <p:spPr>
          <a:xfrm>
            <a:off x="552297" y="770839"/>
            <a:ext cx="6568135" cy="352958"/>
          </a:xfrm>
          <a:prstGeom prst="rect">
            <a:avLst/>
          </a:prstGeom>
          <a:noFill/>
          <a:ln/>
        </p:spPr>
        <p:txBody>
          <a:bodyPr wrap="square" lIns="0" tIns="0" rIns="0" bIns="0" rtlCol="0" anchor="ctr"/>
          <a:lstStyle/>
          <a:p>
            <a:pPr marL="0" indent="0" algn="l">
              <a:buNone/>
            </a:pPr>
            <a:r>
              <a:rPr lang="en-US" sz="2200" b="1">
                <a:solidFill>
                  <a:srgbClr val="003366"/>
                </a:solidFill>
                <a:latin typeface="Montserrat" pitchFamily="34" charset="0"/>
                <a:ea typeface="Montserrat" pitchFamily="34" charset="-122"/>
                <a:cs typeface="Montserrat" pitchFamily="34" charset="-120"/>
              </a:rPr>
              <a:t>Key Accomplishments &amp; Narrative Context</a:t>
            </a:r>
            <a:endParaRPr lang="en-US" sz="2200"/>
          </a:p>
        </p:txBody>
      </p:sp>
      <p:pic>
        <p:nvPicPr>
          <p:cNvPr id="8" name="Image 0" descr="preencoded.png"/>
          <p:cNvPicPr>
            <a:picLocks noChangeAspect="1"/>
          </p:cNvPicPr>
          <p:nvPr/>
        </p:nvPicPr>
        <p:blipFill>
          <a:blip r:embed="rId3"/>
          <a:srcRect l="-1528" r="-1528"/>
          <a:stretch/>
        </p:blipFill>
        <p:spPr>
          <a:xfrm>
            <a:off x="536605" y="1657807"/>
            <a:ext cx="161849" cy="209398"/>
          </a:xfrm>
          <a:prstGeom prst="rect">
            <a:avLst/>
          </a:prstGeom>
        </p:spPr>
      </p:pic>
      <p:sp>
        <p:nvSpPr>
          <p:cNvPr id="9" name="Text 6"/>
          <p:cNvSpPr txBox="1"/>
          <p:nvPr/>
        </p:nvSpPr>
        <p:spPr>
          <a:xfrm>
            <a:off x="775264" y="1641348"/>
            <a:ext cx="2576779"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Key Accomplishments</a:t>
            </a:r>
            <a:endParaRPr lang="en-US" sz="1600"/>
          </a:p>
        </p:txBody>
      </p:sp>
      <p:sp>
        <p:nvSpPr>
          <p:cNvPr id="10" name="Shape 7"/>
          <p:cNvSpPr/>
          <p:nvPr/>
        </p:nvSpPr>
        <p:spPr>
          <a:xfrm>
            <a:off x="536605" y="1989735"/>
            <a:ext cx="5447995" cy="3029406"/>
          </a:xfrm>
          <a:prstGeom prst="roundRect">
            <a:avLst>
              <a:gd name="adj" fmla="val 1001"/>
            </a:avLst>
          </a:prstGeom>
          <a:solidFill>
            <a:srgbClr val="F7FAFC"/>
          </a:solidFill>
          <a:ln/>
        </p:spPr>
        <p:txBody>
          <a:bodyPr/>
          <a:lstStyle/>
          <a:p>
            <a:endParaRPr lang="en-US"/>
          </a:p>
        </p:txBody>
      </p:sp>
      <p:sp>
        <p:nvSpPr>
          <p:cNvPr id="11" name="Shape 8"/>
          <p:cNvSpPr/>
          <p:nvPr/>
        </p:nvSpPr>
        <p:spPr>
          <a:xfrm>
            <a:off x="536605" y="1989735"/>
            <a:ext cx="38405" cy="3017520"/>
          </a:xfrm>
          <a:prstGeom prst="rect">
            <a:avLst/>
          </a:prstGeom>
          <a:solidFill>
            <a:srgbClr val="EE1F25"/>
          </a:solidFill>
          <a:ln/>
        </p:spPr>
        <p:txBody>
          <a:bodyPr/>
          <a:lstStyle/>
          <a:p>
            <a:endParaRPr lang="en-US"/>
          </a:p>
        </p:txBody>
      </p:sp>
      <p:pic>
        <p:nvPicPr>
          <p:cNvPr id="12" name="Image 1" descr="preencoded.png"/>
          <p:cNvPicPr>
            <a:picLocks noChangeAspect="1"/>
          </p:cNvPicPr>
          <p:nvPr/>
        </p:nvPicPr>
        <p:blipFill>
          <a:blip r:embed="rId4"/>
          <a:srcRect/>
          <a:stretch/>
        </p:blipFill>
        <p:spPr>
          <a:xfrm>
            <a:off x="861217" y="2142439"/>
            <a:ext cx="142646" cy="142646"/>
          </a:xfrm>
          <a:prstGeom prst="rect">
            <a:avLst/>
          </a:prstGeom>
        </p:spPr>
      </p:pic>
      <p:sp>
        <p:nvSpPr>
          <p:cNvPr id="13" name="Text 9"/>
          <p:cNvSpPr txBox="1"/>
          <p:nvPr/>
        </p:nvSpPr>
        <p:spPr>
          <a:xfrm>
            <a:off x="1079759" y="2114093"/>
            <a:ext cx="4570171"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Resource allocation evaluation initiated across national events and local programs</a:t>
            </a:r>
            <a:endParaRPr lang="en-US" sz="1300"/>
          </a:p>
        </p:txBody>
      </p:sp>
      <p:pic>
        <p:nvPicPr>
          <p:cNvPr id="14" name="Image 2" descr="preencoded.png"/>
          <p:cNvPicPr>
            <a:picLocks noChangeAspect="1"/>
          </p:cNvPicPr>
          <p:nvPr/>
        </p:nvPicPr>
        <p:blipFill>
          <a:blip r:embed="rId4"/>
          <a:srcRect/>
          <a:stretch/>
        </p:blipFill>
        <p:spPr>
          <a:xfrm>
            <a:off x="861217" y="2704795"/>
            <a:ext cx="142646" cy="142646"/>
          </a:xfrm>
          <a:prstGeom prst="rect">
            <a:avLst/>
          </a:prstGeom>
        </p:spPr>
      </p:pic>
      <p:sp>
        <p:nvSpPr>
          <p:cNvPr id="15" name="Text 10"/>
          <p:cNvSpPr txBox="1"/>
          <p:nvPr/>
        </p:nvSpPr>
        <p:spPr>
          <a:xfrm>
            <a:off x="1079759" y="2676448"/>
            <a:ext cx="4570171"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Review framework development for program assessment started</a:t>
            </a:r>
            <a:endParaRPr lang="en-US" sz="1300"/>
          </a:p>
        </p:txBody>
      </p:sp>
      <p:pic>
        <p:nvPicPr>
          <p:cNvPr id="16" name="Image 3" descr="preencoded.png"/>
          <p:cNvPicPr>
            <a:picLocks noChangeAspect="1"/>
          </p:cNvPicPr>
          <p:nvPr/>
        </p:nvPicPr>
        <p:blipFill>
          <a:blip r:embed="rId4"/>
          <a:srcRect/>
          <a:stretch/>
        </p:blipFill>
        <p:spPr>
          <a:xfrm>
            <a:off x="861216" y="3267149"/>
            <a:ext cx="142646" cy="142646"/>
          </a:xfrm>
          <a:prstGeom prst="rect">
            <a:avLst/>
          </a:prstGeom>
        </p:spPr>
      </p:pic>
      <p:sp>
        <p:nvSpPr>
          <p:cNvPr id="17" name="Text 11"/>
          <p:cNvSpPr txBox="1"/>
          <p:nvPr/>
        </p:nvSpPr>
        <p:spPr>
          <a:xfrm>
            <a:off x="1079759" y="3238803"/>
            <a:ext cx="4643868"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Initial assessment of tournament and event data collection methods</a:t>
            </a:r>
            <a:endParaRPr lang="en-US" sz="1300"/>
          </a:p>
        </p:txBody>
      </p:sp>
      <p:pic>
        <p:nvPicPr>
          <p:cNvPr id="18" name="Image 4" descr="preencoded.png"/>
          <p:cNvPicPr>
            <a:picLocks noChangeAspect="1"/>
          </p:cNvPicPr>
          <p:nvPr/>
        </p:nvPicPr>
        <p:blipFill>
          <a:blip r:embed="rId4"/>
          <a:srcRect/>
          <a:stretch/>
        </p:blipFill>
        <p:spPr>
          <a:xfrm>
            <a:off x="861216" y="3834995"/>
            <a:ext cx="142646" cy="142646"/>
          </a:xfrm>
          <a:prstGeom prst="rect">
            <a:avLst/>
          </a:prstGeom>
        </p:spPr>
      </p:pic>
      <p:sp>
        <p:nvSpPr>
          <p:cNvPr id="19" name="Text 12"/>
          <p:cNvSpPr txBox="1"/>
          <p:nvPr/>
        </p:nvSpPr>
        <p:spPr>
          <a:xfrm>
            <a:off x="1079758" y="3805734"/>
            <a:ext cx="4331513" cy="409651"/>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Engaged with member organizations to strengthen grassroots participation</a:t>
            </a:r>
            <a:endParaRPr lang="en-US" sz="1300"/>
          </a:p>
        </p:txBody>
      </p:sp>
      <p:pic>
        <p:nvPicPr>
          <p:cNvPr id="22" name="Image 6" descr="preencoded.png"/>
          <p:cNvPicPr>
            <a:picLocks noChangeAspect="1"/>
          </p:cNvPicPr>
          <p:nvPr/>
        </p:nvPicPr>
        <p:blipFill>
          <a:blip r:embed="rId5"/>
          <a:srcRect t="-600" b="-600"/>
          <a:stretch/>
        </p:blipFill>
        <p:spPr>
          <a:xfrm>
            <a:off x="6214115" y="1657807"/>
            <a:ext cx="181051" cy="209398"/>
          </a:xfrm>
          <a:prstGeom prst="rect">
            <a:avLst/>
          </a:prstGeom>
        </p:spPr>
      </p:pic>
      <p:sp>
        <p:nvSpPr>
          <p:cNvPr id="23" name="Text 14"/>
          <p:cNvSpPr txBox="1"/>
          <p:nvPr/>
        </p:nvSpPr>
        <p:spPr>
          <a:xfrm>
            <a:off x="6471061" y="1641348"/>
            <a:ext cx="2052828" cy="257861"/>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Narrative Context</a:t>
            </a:r>
            <a:endParaRPr lang="en-US" sz="1600"/>
          </a:p>
        </p:txBody>
      </p:sp>
      <p:sp>
        <p:nvSpPr>
          <p:cNvPr id="24" name="Shape 15"/>
          <p:cNvSpPr/>
          <p:nvPr/>
        </p:nvSpPr>
        <p:spPr>
          <a:xfrm>
            <a:off x="6214115" y="1989735"/>
            <a:ext cx="5447995" cy="3029407"/>
          </a:xfrm>
          <a:prstGeom prst="roundRect">
            <a:avLst>
              <a:gd name="adj" fmla="val 759"/>
            </a:avLst>
          </a:prstGeom>
          <a:solidFill>
            <a:srgbClr val="F7FAFC"/>
          </a:solidFill>
          <a:ln/>
        </p:spPr>
        <p:txBody>
          <a:bodyPr/>
          <a:lstStyle/>
          <a:p>
            <a:endParaRPr lang="en-US"/>
          </a:p>
        </p:txBody>
      </p:sp>
      <p:sp>
        <p:nvSpPr>
          <p:cNvPr id="25" name="Shape 16"/>
          <p:cNvSpPr/>
          <p:nvPr/>
        </p:nvSpPr>
        <p:spPr>
          <a:xfrm>
            <a:off x="6214115" y="1989735"/>
            <a:ext cx="38405" cy="3029407"/>
          </a:xfrm>
          <a:prstGeom prst="rect">
            <a:avLst/>
          </a:prstGeom>
          <a:solidFill>
            <a:srgbClr val="274A90"/>
          </a:solidFill>
          <a:ln/>
        </p:spPr>
        <p:txBody>
          <a:bodyPr/>
          <a:lstStyle/>
          <a:p>
            <a:endParaRPr lang="en-US"/>
          </a:p>
        </p:txBody>
      </p:sp>
      <p:sp>
        <p:nvSpPr>
          <p:cNvPr id="26" name="Text 17"/>
          <p:cNvSpPr txBox="1"/>
          <p:nvPr/>
        </p:nvSpPr>
        <p:spPr>
          <a:xfrm>
            <a:off x="6354933" y="2114093"/>
            <a:ext cx="5193792" cy="2741337"/>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The WIG 5 Working Group has focused on balancing USASA's resources between national tournaments and grassroots soccer support—ensuring equitable allocation to all levels of play.</a:t>
            </a:r>
          </a:p>
          <a:p>
            <a:pPr marL="0" indent="0" algn="l">
              <a:buNone/>
            </a:pPr>
            <a:endParaRPr lang="en-US" sz="1200">
              <a:solidFill>
                <a:srgbClr val="333333"/>
              </a:solidFill>
              <a:latin typeface="Montserrat" pitchFamily="34" charset="0"/>
            </a:endParaRPr>
          </a:p>
          <a:p>
            <a:r>
              <a:rPr lang="en-US" sz="1200">
                <a:solidFill>
                  <a:srgbClr val="333333"/>
                </a:solidFill>
                <a:latin typeface="Montserrat" pitchFamily="34" charset="0"/>
                <a:ea typeface="Montserrat" pitchFamily="34" charset="-122"/>
                <a:cs typeface="Montserrat" pitchFamily="34" charset="-120"/>
              </a:rPr>
              <a:t>Through assessment of current resource distribution, the team has identified opportunities to better serve diverse membership needs, from competitive events to local initiatives.</a:t>
            </a:r>
            <a:endParaRPr lang="en-US" sz="1200"/>
          </a:p>
          <a:p>
            <a:pPr marL="0" indent="0" algn="l">
              <a:buNone/>
            </a:pPr>
            <a:endParaRPr lang="en-US" sz="1200"/>
          </a:p>
          <a:p>
            <a:r>
              <a:rPr lang="en-US" sz="1200">
                <a:solidFill>
                  <a:srgbClr val="333333"/>
                </a:solidFill>
                <a:latin typeface="Montserrat" pitchFamily="34" charset="0"/>
                <a:ea typeface="Montserrat" pitchFamily="34" charset="-122"/>
                <a:cs typeface="Montserrat" pitchFamily="34" charset="-120"/>
              </a:rPr>
              <a:t>The group has begun developing a review process for inclusion and equity across programs, while creating a database of tournaments and events to understand the full landscape of activities.</a:t>
            </a:r>
            <a:endParaRPr lang="en-US" sz="1200"/>
          </a:p>
          <a:p>
            <a:pPr marL="0" indent="0" algn="l">
              <a:buNone/>
            </a:pPr>
            <a:endParaRPr lang="en-US" sz="1200"/>
          </a:p>
          <a:p>
            <a:r>
              <a:rPr lang="en-US" sz="1200">
                <a:solidFill>
                  <a:srgbClr val="333333"/>
                </a:solidFill>
                <a:latin typeface="Montserrat" pitchFamily="34" charset="0"/>
                <a:ea typeface="Montserrat" pitchFamily="34" charset="-122"/>
                <a:cs typeface="Montserrat" pitchFamily="34" charset="-120"/>
              </a:rPr>
              <a:t>These efforts will enable USASA to maximize impact at all levels, creating participation pathways while maintaining high-quality national tournaments that showcase adult soccer excellence.</a:t>
            </a:r>
            <a:endParaRPr lang="en-US" sz="1200"/>
          </a:p>
        </p:txBody>
      </p:sp>
      <p:sp>
        <p:nvSpPr>
          <p:cNvPr id="32" name="Shape 23"/>
          <p:cNvSpPr/>
          <p:nvPr/>
        </p:nvSpPr>
        <p:spPr>
          <a:xfrm>
            <a:off x="0" y="6819595"/>
            <a:ext cx="12191695" cy="38405"/>
          </a:xfrm>
          <a:prstGeom prst="rect">
            <a:avLst/>
          </a:prstGeom>
          <a:solidFill>
            <a:srgbClr val="003366"/>
          </a:solidFill>
          <a:ln/>
        </p:spPr>
        <p:txBody>
          <a:bodyPr/>
          <a:lstStyle/>
          <a:p>
            <a:endParaRPr lang="en-US"/>
          </a:p>
        </p:txBody>
      </p:sp>
      <p:sp>
        <p:nvSpPr>
          <p:cNvPr id="37" name="Shape 2">
            <a:extLst>
              <a:ext uri="{FF2B5EF4-FFF2-40B4-BE49-F238E27FC236}">
                <a16:creationId xmlns:a16="http://schemas.microsoft.com/office/drawing/2014/main" id="{47E9FB90-5EF3-2880-BC98-08673DCD9027}"/>
              </a:ext>
            </a:extLst>
          </p:cNvPr>
          <p:cNvSpPr/>
          <p:nvPr/>
        </p:nvSpPr>
        <p:spPr>
          <a:xfrm>
            <a:off x="533095" y="304495"/>
            <a:ext cx="923544" cy="314554"/>
          </a:xfrm>
          <a:prstGeom prst="roundRect">
            <a:avLst>
              <a:gd name="adj" fmla="val 35236"/>
            </a:avLst>
          </a:prstGeom>
          <a:solidFill>
            <a:srgbClr val="EE1E24"/>
          </a:solidFill>
          <a:ln/>
        </p:spPr>
        <p:txBody>
          <a:bodyPr/>
          <a:lstStyle/>
          <a:p>
            <a:endParaRPr lang="en-US"/>
          </a:p>
        </p:txBody>
      </p:sp>
      <p:sp>
        <p:nvSpPr>
          <p:cNvPr id="38" name="Text 3">
            <a:extLst>
              <a:ext uri="{FF2B5EF4-FFF2-40B4-BE49-F238E27FC236}">
                <a16:creationId xmlns:a16="http://schemas.microsoft.com/office/drawing/2014/main" id="{A53AF4F3-A67F-7E36-6726-4FA8D701ED18}"/>
              </a:ext>
            </a:extLst>
          </p:cNvPr>
          <p:cNvSpPr txBox="1"/>
          <p:nvPr/>
        </p:nvSpPr>
        <p:spPr>
          <a:xfrm>
            <a:off x="666598" y="333756"/>
            <a:ext cx="814730"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5</a:t>
            </a:r>
            <a:endParaRPr lang="en-US" sz="1600"/>
          </a:p>
        </p:txBody>
      </p:sp>
      <p:sp>
        <p:nvSpPr>
          <p:cNvPr id="39" name="Shape 4">
            <a:extLst>
              <a:ext uri="{FF2B5EF4-FFF2-40B4-BE49-F238E27FC236}">
                <a16:creationId xmlns:a16="http://schemas.microsoft.com/office/drawing/2014/main" id="{C2E4B297-9D46-DB08-53FB-5A0B9DF0ED68}"/>
              </a:ext>
            </a:extLst>
          </p:cNvPr>
          <p:cNvSpPr/>
          <p:nvPr/>
        </p:nvSpPr>
        <p:spPr>
          <a:xfrm>
            <a:off x="533095" y="1208837"/>
            <a:ext cx="11125505" cy="19202"/>
          </a:xfrm>
          <a:prstGeom prst="rect">
            <a:avLst/>
          </a:prstGeom>
          <a:solidFill>
            <a:srgbClr val="003366"/>
          </a:solidFill>
          <a:ln/>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305" y="157277"/>
            <a:ext cx="12191695" cy="6662318"/>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4" name="Shape 2"/>
          <p:cNvSpPr/>
          <p:nvPr/>
        </p:nvSpPr>
        <p:spPr>
          <a:xfrm>
            <a:off x="533095" y="304495"/>
            <a:ext cx="923544" cy="314554"/>
          </a:xfrm>
          <a:prstGeom prst="roundRect">
            <a:avLst>
              <a:gd name="adj" fmla="val 35236"/>
            </a:avLst>
          </a:prstGeom>
          <a:solidFill>
            <a:srgbClr val="EE1E24"/>
          </a:solidFill>
          <a:ln/>
        </p:spPr>
        <p:txBody>
          <a:bodyPr/>
          <a:lstStyle/>
          <a:p>
            <a:endParaRPr lang="en-US"/>
          </a:p>
        </p:txBody>
      </p:sp>
      <p:sp>
        <p:nvSpPr>
          <p:cNvPr id="5" name="Text 3"/>
          <p:cNvSpPr txBox="1"/>
          <p:nvPr/>
        </p:nvSpPr>
        <p:spPr>
          <a:xfrm>
            <a:off x="666598" y="333756"/>
            <a:ext cx="814730"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5</a:t>
            </a:r>
            <a:endParaRPr lang="en-US" sz="1600"/>
          </a:p>
        </p:txBody>
      </p:sp>
      <p:sp>
        <p:nvSpPr>
          <p:cNvPr id="6" name="Shape 4"/>
          <p:cNvSpPr/>
          <p:nvPr/>
        </p:nvSpPr>
        <p:spPr>
          <a:xfrm>
            <a:off x="533095" y="1208837"/>
            <a:ext cx="11125505" cy="19202"/>
          </a:xfrm>
          <a:prstGeom prst="rect">
            <a:avLst/>
          </a:prstGeom>
          <a:solidFill>
            <a:srgbClr val="003366"/>
          </a:solidFill>
          <a:ln/>
        </p:spPr>
        <p:txBody>
          <a:bodyPr/>
          <a:lstStyle/>
          <a:p>
            <a:endParaRPr lang="en-US"/>
          </a:p>
        </p:txBody>
      </p:sp>
      <p:sp>
        <p:nvSpPr>
          <p:cNvPr id="7" name="Text 5"/>
          <p:cNvSpPr txBox="1"/>
          <p:nvPr/>
        </p:nvSpPr>
        <p:spPr>
          <a:xfrm>
            <a:off x="533095" y="733349"/>
            <a:ext cx="4753051"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Current Priorities &amp; Timeline</a:t>
            </a:r>
            <a:endParaRPr lang="en-US" sz="2400"/>
          </a:p>
        </p:txBody>
      </p:sp>
      <p:pic>
        <p:nvPicPr>
          <p:cNvPr id="8" name="Image 0" descr="preencoded.png"/>
          <p:cNvPicPr>
            <a:picLocks noChangeAspect="1"/>
          </p:cNvPicPr>
          <p:nvPr/>
        </p:nvPicPr>
        <p:blipFill>
          <a:blip r:embed="rId3"/>
          <a:srcRect/>
          <a:stretch/>
        </p:blipFill>
        <p:spPr>
          <a:xfrm>
            <a:off x="533095" y="1571854"/>
            <a:ext cx="228600" cy="228600"/>
          </a:xfrm>
          <a:prstGeom prst="rect">
            <a:avLst/>
          </a:prstGeom>
        </p:spPr>
      </p:pic>
      <p:sp>
        <p:nvSpPr>
          <p:cNvPr id="9" name="Text 6"/>
          <p:cNvSpPr txBox="1"/>
          <p:nvPr/>
        </p:nvSpPr>
        <p:spPr>
          <a:xfrm>
            <a:off x="838505" y="1552651"/>
            <a:ext cx="2190902"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Current Priorities</a:t>
            </a:r>
            <a:endParaRPr lang="en-US" sz="1800"/>
          </a:p>
        </p:txBody>
      </p:sp>
      <p:sp>
        <p:nvSpPr>
          <p:cNvPr id="10" name="Shape 7"/>
          <p:cNvSpPr/>
          <p:nvPr/>
        </p:nvSpPr>
        <p:spPr>
          <a:xfrm>
            <a:off x="533095" y="1967789"/>
            <a:ext cx="5410505" cy="2736801"/>
          </a:xfrm>
          <a:prstGeom prst="roundRect">
            <a:avLst>
              <a:gd name="adj" fmla="val 634"/>
            </a:avLst>
          </a:prstGeom>
          <a:solidFill>
            <a:srgbClr val="F7FAFC"/>
          </a:solidFill>
          <a:ln/>
        </p:spPr>
        <p:txBody>
          <a:bodyPr/>
          <a:lstStyle/>
          <a:p>
            <a:endParaRPr lang="en-US"/>
          </a:p>
        </p:txBody>
      </p:sp>
      <p:sp>
        <p:nvSpPr>
          <p:cNvPr id="11" name="Shape 8"/>
          <p:cNvSpPr/>
          <p:nvPr/>
        </p:nvSpPr>
        <p:spPr>
          <a:xfrm>
            <a:off x="533095" y="1967789"/>
            <a:ext cx="38405" cy="2743200"/>
          </a:xfrm>
          <a:prstGeom prst="rect">
            <a:avLst/>
          </a:prstGeom>
          <a:solidFill>
            <a:srgbClr val="003366"/>
          </a:solidFill>
          <a:ln/>
        </p:spPr>
        <p:txBody>
          <a:bodyPr/>
          <a:lstStyle/>
          <a:p>
            <a:endParaRPr lang="en-US"/>
          </a:p>
        </p:txBody>
      </p:sp>
      <p:sp>
        <p:nvSpPr>
          <p:cNvPr id="12" name="Text 9"/>
          <p:cNvSpPr txBox="1"/>
          <p:nvPr/>
        </p:nvSpPr>
        <p:spPr>
          <a:xfrm>
            <a:off x="724205" y="2129638"/>
            <a:ext cx="2872130" cy="210312"/>
          </a:xfrm>
          <a:prstGeom prst="rect">
            <a:avLst/>
          </a:prstGeom>
          <a:noFill/>
          <a:ln/>
        </p:spPr>
        <p:txBody>
          <a:bodyPr wrap="square" lIns="0" tIns="0" rIns="0" bIns="0" rtlCol="0" anchor="ctr"/>
          <a:lstStyle/>
          <a:p>
            <a:pPr marL="0" indent="0" algn="l">
              <a:buNone/>
            </a:pPr>
            <a:r>
              <a:rPr lang="en-US" sz="1300" b="1">
                <a:solidFill>
                  <a:srgbClr val="1F2937"/>
                </a:solidFill>
                <a:latin typeface="Montserrat" pitchFamily="34" charset="0"/>
                <a:ea typeface="Montserrat" pitchFamily="34" charset="-122"/>
                <a:cs typeface="Montserrat" pitchFamily="34" charset="-120"/>
              </a:rPr>
              <a:t>Resource Allocation Evaluation</a:t>
            </a:r>
            <a:endParaRPr lang="en-US" sz="1300"/>
          </a:p>
        </p:txBody>
      </p:sp>
      <p:sp>
        <p:nvSpPr>
          <p:cNvPr id="14" name="Text 10"/>
          <p:cNvSpPr txBox="1"/>
          <p:nvPr/>
        </p:nvSpPr>
        <p:spPr>
          <a:xfrm>
            <a:off x="1133856" y="2446020"/>
            <a:ext cx="4614977"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Develop review program process to ensure inclusion and equity</a:t>
            </a:r>
            <a:endParaRPr lang="en-US" sz="1300"/>
          </a:p>
        </p:txBody>
      </p:sp>
      <p:sp>
        <p:nvSpPr>
          <p:cNvPr id="17" name="Text 11"/>
          <p:cNvSpPr txBox="1"/>
          <p:nvPr/>
        </p:nvSpPr>
        <p:spPr>
          <a:xfrm>
            <a:off x="1133856" y="2964297"/>
            <a:ext cx="4205326"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Develop database of ongoing tournaments and events</a:t>
            </a:r>
            <a:endParaRPr lang="en-US" sz="1300"/>
          </a:p>
        </p:txBody>
      </p:sp>
      <p:sp>
        <p:nvSpPr>
          <p:cNvPr id="18" name="Text 12"/>
          <p:cNvSpPr txBox="1"/>
          <p:nvPr/>
        </p:nvSpPr>
        <p:spPr>
          <a:xfrm>
            <a:off x="724205" y="3586277"/>
            <a:ext cx="2157984" cy="210312"/>
          </a:xfrm>
          <a:prstGeom prst="rect">
            <a:avLst/>
          </a:prstGeom>
          <a:noFill/>
          <a:ln/>
        </p:spPr>
        <p:txBody>
          <a:bodyPr wrap="square" lIns="0" tIns="0" rIns="0" bIns="0" rtlCol="0" anchor="ctr"/>
          <a:lstStyle/>
          <a:p>
            <a:pPr marL="0" indent="0" algn="l">
              <a:buNone/>
            </a:pPr>
            <a:r>
              <a:rPr lang="en-US" sz="1300" b="1">
                <a:solidFill>
                  <a:srgbClr val="1F2937"/>
                </a:solidFill>
                <a:latin typeface="Montserrat" pitchFamily="34" charset="0"/>
                <a:ea typeface="Montserrat" pitchFamily="34" charset="-122"/>
                <a:cs typeface="Montserrat" pitchFamily="34" charset="-120"/>
              </a:rPr>
              <a:t>Program Development</a:t>
            </a:r>
            <a:endParaRPr lang="en-US" sz="1300"/>
          </a:p>
        </p:txBody>
      </p:sp>
      <p:sp>
        <p:nvSpPr>
          <p:cNvPr id="20" name="Text 13"/>
          <p:cNvSpPr txBox="1"/>
          <p:nvPr/>
        </p:nvSpPr>
        <p:spPr>
          <a:xfrm>
            <a:off x="1133856" y="3901745"/>
            <a:ext cx="4634179"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Create framework for equitable resource distribution</a:t>
            </a:r>
            <a:endParaRPr lang="en-US" sz="1300"/>
          </a:p>
        </p:txBody>
      </p:sp>
      <p:sp>
        <p:nvSpPr>
          <p:cNvPr id="22" name="Text 14"/>
          <p:cNvSpPr txBox="1"/>
          <p:nvPr/>
        </p:nvSpPr>
        <p:spPr>
          <a:xfrm>
            <a:off x="1133856" y="4218128"/>
            <a:ext cx="3844138"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Establish grassroots participation initiatives</a:t>
            </a:r>
            <a:endParaRPr lang="en-US" sz="1300"/>
          </a:p>
        </p:txBody>
      </p:sp>
      <p:pic>
        <p:nvPicPr>
          <p:cNvPr id="23" name="Image 6" descr="preencoded.png"/>
          <p:cNvPicPr>
            <a:picLocks noChangeAspect="1"/>
          </p:cNvPicPr>
          <p:nvPr/>
        </p:nvPicPr>
        <p:blipFill>
          <a:blip r:embed="rId4"/>
          <a:srcRect/>
          <a:stretch/>
        </p:blipFill>
        <p:spPr>
          <a:xfrm>
            <a:off x="6248095" y="1571854"/>
            <a:ext cx="228600" cy="228600"/>
          </a:xfrm>
          <a:prstGeom prst="rect">
            <a:avLst/>
          </a:prstGeom>
        </p:spPr>
      </p:pic>
      <p:sp>
        <p:nvSpPr>
          <p:cNvPr id="24" name="Text 15"/>
          <p:cNvSpPr txBox="1"/>
          <p:nvPr/>
        </p:nvSpPr>
        <p:spPr>
          <a:xfrm>
            <a:off x="6553505" y="1552651"/>
            <a:ext cx="2848356"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Timeline &amp; Key Results</a:t>
            </a:r>
            <a:endParaRPr lang="en-US" sz="1800"/>
          </a:p>
        </p:txBody>
      </p:sp>
      <p:sp>
        <p:nvSpPr>
          <p:cNvPr id="25" name="Shape 16"/>
          <p:cNvSpPr/>
          <p:nvPr/>
        </p:nvSpPr>
        <p:spPr>
          <a:xfrm>
            <a:off x="6248095" y="1967789"/>
            <a:ext cx="5410505" cy="3495751"/>
          </a:xfrm>
          <a:prstGeom prst="roundRect">
            <a:avLst>
              <a:gd name="adj" fmla="val 570"/>
            </a:avLst>
          </a:prstGeom>
          <a:solidFill>
            <a:srgbClr val="F7FAFC"/>
          </a:solidFill>
          <a:ln/>
        </p:spPr>
        <p:txBody>
          <a:bodyPr/>
          <a:lstStyle/>
          <a:p>
            <a:endParaRPr lang="en-US"/>
          </a:p>
        </p:txBody>
      </p:sp>
      <p:sp>
        <p:nvSpPr>
          <p:cNvPr id="26" name="Shape 17"/>
          <p:cNvSpPr/>
          <p:nvPr/>
        </p:nvSpPr>
        <p:spPr>
          <a:xfrm>
            <a:off x="6248095" y="1967789"/>
            <a:ext cx="38405" cy="3495751"/>
          </a:xfrm>
          <a:prstGeom prst="rect">
            <a:avLst/>
          </a:prstGeom>
          <a:solidFill>
            <a:srgbClr val="003366"/>
          </a:solidFill>
          <a:ln/>
        </p:spPr>
        <p:txBody>
          <a:bodyPr/>
          <a:lstStyle/>
          <a:p>
            <a:endParaRPr lang="en-US"/>
          </a:p>
        </p:txBody>
      </p:sp>
      <p:sp>
        <p:nvSpPr>
          <p:cNvPr id="27" name="Shape 18"/>
          <p:cNvSpPr/>
          <p:nvPr/>
        </p:nvSpPr>
        <p:spPr>
          <a:xfrm>
            <a:off x="7581290" y="2177186"/>
            <a:ext cx="152705" cy="152705"/>
          </a:xfrm>
          <a:prstGeom prst="ellipse">
            <a:avLst/>
          </a:prstGeom>
          <a:solidFill>
            <a:srgbClr val="EE1F25"/>
          </a:solidFill>
          <a:ln/>
        </p:spPr>
        <p:txBody>
          <a:bodyPr/>
          <a:lstStyle/>
          <a:p>
            <a:endParaRPr lang="en-US"/>
          </a:p>
        </p:txBody>
      </p:sp>
      <p:sp>
        <p:nvSpPr>
          <p:cNvPr id="28" name="Shape 19"/>
          <p:cNvSpPr/>
          <p:nvPr/>
        </p:nvSpPr>
        <p:spPr>
          <a:xfrm>
            <a:off x="8688629" y="2177186"/>
            <a:ext cx="152705" cy="152705"/>
          </a:xfrm>
          <a:prstGeom prst="ellipse">
            <a:avLst/>
          </a:prstGeom>
          <a:solidFill>
            <a:srgbClr val="33A256"/>
          </a:solidFill>
          <a:ln/>
        </p:spPr>
        <p:txBody>
          <a:bodyPr/>
          <a:lstStyle/>
          <a:p>
            <a:endParaRPr lang="en-US"/>
          </a:p>
        </p:txBody>
      </p:sp>
      <p:sp>
        <p:nvSpPr>
          <p:cNvPr id="29" name="Shape 20"/>
          <p:cNvSpPr/>
          <p:nvPr/>
        </p:nvSpPr>
        <p:spPr>
          <a:xfrm>
            <a:off x="9834372" y="2177186"/>
            <a:ext cx="152705" cy="152705"/>
          </a:xfrm>
          <a:prstGeom prst="ellipse">
            <a:avLst/>
          </a:prstGeom>
          <a:solidFill>
            <a:srgbClr val="274A90"/>
          </a:solidFill>
          <a:ln/>
        </p:spPr>
        <p:txBody>
          <a:bodyPr/>
          <a:lstStyle/>
          <a:p>
            <a:endParaRPr lang="en-US"/>
          </a:p>
        </p:txBody>
      </p:sp>
      <p:sp>
        <p:nvSpPr>
          <p:cNvPr id="30" name="Text 21"/>
          <p:cNvSpPr txBox="1"/>
          <p:nvPr/>
        </p:nvSpPr>
        <p:spPr>
          <a:xfrm>
            <a:off x="7790688" y="2168042"/>
            <a:ext cx="853135"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Completed</a:t>
            </a:r>
            <a:endParaRPr lang="en-US" sz="1000"/>
          </a:p>
        </p:txBody>
      </p:sp>
      <p:sp>
        <p:nvSpPr>
          <p:cNvPr id="31" name="Text 22"/>
          <p:cNvSpPr txBox="1"/>
          <p:nvPr/>
        </p:nvSpPr>
        <p:spPr>
          <a:xfrm>
            <a:off x="8898026" y="2168042"/>
            <a:ext cx="89062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End of 2025</a:t>
            </a:r>
            <a:endParaRPr lang="en-US" sz="1000"/>
          </a:p>
        </p:txBody>
      </p:sp>
      <p:sp>
        <p:nvSpPr>
          <p:cNvPr id="32" name="Text 23"/>
          <p:cNvSpPr txBox="1"/>
          <p:nvPr/>
        </p:nvSpPr>
        <p:spPr>
          <a:xfrm>
            <a:off x="10043770" y="2168042"/>
            <a:ext cx="424282"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2026</a:t>
            </a:r>
            <a:endParaRPr lang="en-US" sz="1000"/>
          </a:p>
        </p:txBody>
      </p:sp>
      <p:pic>
        <p:nvPicPr>
          <p:cNvPr id="34" name="Image 7" descr="preencoded.png"/>
          <p:cNvPicPr>
            <a:picLocks noChangeAspect="1"/>
          </p:cNvPicPr>
          <p:nvPr/>
        </p:nvPicPr>
        <p:blipFill>
          <a:blip r:embed="rId5"/>
          <a:srcRect l="-2571" r="-2571"/>
          <a:stretch/>
        </p:blipFill>
        <p:spPr>
          <a:xfrm>
            <a:off x="6519672" y="2563978"/>
            <a:ext cx="105156" cy="114300"/>
          </a:xfrm>
          <a:prstGeom prst="rect">
            <a:avLst/>
          </a:prstGeom>
        </p:spPr>
      </p:pic>
      <p:sp>
        <p:nvSpPr>
          <p:cNvPr id="35" name="Text 25"/>
          <p:cNvSpPr txBox="1"/>
          <p:nvPr/>
        </p:nvSpPr>
        <p:spPr>
          <a:xfrm>
            <a:off x="6860356" y="2572692"/>
            <a:ext cx="3995928"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Review current resource allocation structure</a:t>
            </a:r>
            <a:endParaRPr lang="en-US" sz="1300"/>
          </a:p>
        </p:txBody>
      </p:sp>
      <p:sp>
        <p:nvSpPr>
          <p:cNvPr id="36" name="Text 26"/>
          <p:cNvSpPr txBox="1"/>
          <p:nvPr/>
        </p:nvSpPr>
        <p:spPr>
          <a:xfrm>
            <a:off x="6860356" y="3008122"/>
            <a:ext cx="4187038"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Finalize and present a national event database concept</a:t>
            </a:r>
            <a:endParaRPr lang="en-US" sz="1300"/>
          </a:p>
        </p:txBody>
      </p:sp>
      <p:sp>
        <p:nvSpPr>
          <p:cNvPr id="41" name="Text 29"/>
          <p:cNvSpPr txBox="1"/>
          <p:nvPr/>
        </p:nvSpPr>
        <p:spPr>
          <a:xfrm>
            <a:off x="6860356" y="3652140"/>
            <a:ext cx="4176979"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Support the development of a program review framework</a:t>
            </a:r>
            <a:endParaRPr lang="en-US" sz="1300"/>
          </a:p>
        </p:txBody>
      </p:sp>
      <p:sp>
        <p:nvSpPr>
          <p:cNvPr id="44" name="Text 31"/>
          <p:cNvSpPr txBox="1"/>
          <p:nvPr/>
        </p:nvSpPr>
        <p:spPr>
          <a:xfrm>
            <a:off x="6860356" y="4285429"/>
            <a:ext cx="4319626"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Identify review criteria for new member support programs</a:t>
            </a:r>
            <a:endParaRPr lang="en-US" sz="1300"/>
          </a:p>
        </p:txBody>
      </p:sp>
      <p:sp>
        <p:nvSpPr>
          <p:cNvPr id="45" name="Text 32"/>
          <p:cNvSpPr txBox="1"/>
          <p:nvPr/>
        </p:nvSpPr>
        <p:spPr>
          <a:xfrm>
            <a:off x="6860356" y="4847180"/>
            <a:ext cx="4529938" cy="457200"/>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Create a submission and review process for new or expanded member programs</a:t>
            </a:r>
            <a:endParaRPr lang="en-US" sz="1300"/>
          </a:p>
        </p:txBody>
      </p:sp>
      <p:sp>
        <p:nvSpPr>
          <p:cNvPr id="48" name="Shape 34"/>
          <p:cNvSpPr/>
          <p:nvPr/>
        </p:nvSpPr>
        <p:spPr>
          <a:xfrm>
            <a:off x="0" y="6819595"/>
            <a:ext cx="12191695" cy="38405"/>
          </a:xfrm>
          <a:prstGeom prst="rect">
            <a:avLst/>
          </a:prstGeom>
          <a:solidFill>
            <a:srgbClr val="003366"/>
          </a:solidFill>
          <a:ln/>
        </p:spPr>
        <p:txBody>
          <a:bodyPr/>
          <a:lstStyle/>
          <a:p>
            <a:endParaRPr lang="en-US"/>
          </a:p>
        </p:txBody>
      </p:sp>
      <p:pic>
        <p:nvPicPr>
          <p:cNvPr id="49" name="Image 1" descr="preencoded.png">
            <a:extLst>
              <a:ext uri="{FF2B5EF4-FFF2-40B4-BE49-F238E27FC236}">
                <a16:creationId xmlns:a16="http://schemas.microsoft.com/office/drawing/2014/main" id="{5B06D111-67C0-94E9-9708-E0F1BFEF58C8}"/>
              </a:ext>
            </a:extLst>
          </p:cNvPr>
          <p:cNvPicPr>
            <a:picLocks noChangeAspect="1"/>
          </p:cNvPicPr>
          <p:nvPr/>
        </p:nvPicPr>
        <p:blipFill>
          <a:blip r:embed="rId6"/>
          <a:srcRect t="-1087" b="-1087"/>
          <a:stretch/>
        </p:blipFill>
        <p:spPr>
          <a:xfrm>
            <a:off x="925135" y="3003293"/>
            <a:ext cx="105156" cy="171907"/>
          </a:xfrm>
          <a:prstGeom prst="rect">
            <a:avLst/>
          </a:prstGeom>
        </p:spPr>
      </p:pic>
      <p:pic>
        <p:nvPicPr>
          <p:cNvPr id="52" name="Image 1" descr="preencoded.png">
            <a:extLst>
              <a:ext uri="{FF2B5EF4-FFF2-40B4-BE49-F238E27FC236}">
                <a16:creationId xmlns:a16="http://schemas.microsoft.com/office/drawing/2014/main" id="{4AAA124E-441F-BF45-C8E8-F04C1BE0659F}"/>
              </a:ext>
            </a:extLst>
          </p:cNvPr>
          <p:cNvPicPr>
            <a:picLocks noChangeAspect="1"/>
          </p:cNvPicPr>
          <p:nvPr/>
        </p:nvPicPr>
        <p:blipFill>
          <a:blip r:embed="rId6"/>
          <a:srcRect t="-1087" b="-1087"/>
          <a:stretch/>
        </p:blipFill>
        <p:spPr>
          <a:xfrm>
            <a:off x="925135" y="2486201"/>
            <a:ext cx="105156" cy="171907"/>
          </a:xfrm>
          <a:prstGeom prst="rect">
            <a:avLst/>
          </a:prstGeom>
        </p:spPr>
      </p:pic>
      <p:pic>
        <p:nvPicPr>
          <p:cNvPr id="53" name="Image 1" descr="preencoded.png">
            <a:extLst>
              <a:ext uri="{FF2B5EF4-FFF2-40B4-BE49-F238E27FC236}">
                <a16:creationId xmlns:a16="http://schemas.microsoft.com/office/drawing/2014/main" id="{728E56F6-EEF4-0D5D-B497-94E65BEC76F0}"/>
              </a:ext>
            </a:extLst>
          </p:cNvPr>
          <p:cNvPicPr>
            <a:picLocks noChangeAspect="1"/>
          </p:cNvPicPr>
          <p:nvPr/>
        </p:nvPicPr>
        <p:blipFill>
          <a:blip r:embed="rId6"/>
          <a:srcRect t="-1087" b="-1087"/>
          <a:stretch/>
        </p:blipFill>
        <p:spPr>
          <a:xfrm>
            <a:off x="918972" y="4218128"/>
            <a:ext cx="105156" cy="171907"/>
          </a:xfrm>
          <a:prstGeom prst="rect">
            <a:avLst/>
          </a:prstGeom>
        </p:spPr>
      </p:pic>
      <p:pic>
        <p:nvPicPr>
          <p:cNvPr id="54" name="Image 1" descr="preencoded.png">
            <a:extLst>
              <a:ext uri="{FF2B5EF4-FFF2-40B4-BE49-F238E27FC236}">
                <a16:creationId xmlns:a16="http://schemas.microsoft.com/office/drawing/2014/main" id="{6D439D04-1A50-93AA-2C94-2B2D28B4FDF0}"/>
              </a:ext>
            </a:extLst>
          </p:cNvPr>
          <p:cNvPicPr>
            <a:picLocks noChangeAspect="1"/>
          </p:cNvPicPr>
          <p:nvPr/>
        </p:nvPicPr>
        <p:blipFill>
          <a:blip r:embed="rId6"/>
          <a:srcRect t="-1087" b="-1087"/>
          <a:stretch/>
        </p:blipFill>
        <p:spPr>
          <a:xfrm>
            <a:off x="918972" y="3929504"/>
            <a:ext cx="105156" cy="171907"/>
          </a:xfrm>
          <a:prstGeom prst="rect">
            <a:avLst/>
          </a:prstGeom>
        </p:spPr>
      </p:pic>
      <p:sp>
        <p:nvSpPr>
          <p:cNvPr id="55" name="Shape 9">
            <a:extLst>
              <a:ext uri="{FF2B5EF4-FFF2-40B4-BE49-F238E27FC236}">
                <a16:creationId xmlns:a16="http://schemas.microsoft.com/office/drawing/2014/main" id="{21188C3A-AA5E-F23C-DE12-0258A7177C2E}"/>
              </a:ext>
            </a:extLst>
          </p:cNvPr>
          <p:cNvSpPr/>
          <p:nvPr/>
        </p:nvSpPr>
        <p:spPr>
          <a:xfrm>
            <a:off x="681228" y="3496833"/>
            <a:ext cx="5181905" cy="9144"/>
          </a:xfrm>
          <a:prstGeom prst="rect">
            <a:avLst/>
          </a:prstGeom>
          <a:solidFill>
            <a:srgbClr val="E5E7EB"/>
          </a:solidFill>
          <a:ln/>
        </p:spPr>
        <p:txBody>
          <a:bodyPr/>
          <a:lstStyle/>
          <a:p>
            <a:endParaRPr lang="en-US"/>
          </a:p>
        </p:txBody>
      </p:sp>
      <p:sp>
        <p:nvSpPr>
          <p:cNvPr id="57" name="Shape 33">
            <a:extLst>
              <a:ext uri="{FF2B5EF4-FFF2-40B4-BE49-F238E27FC236}">
                <a16:creationId xmlns:a16="http://schemas.microsoft.com/office/drawing/2014/main" id="{1449F0E3-04C6-C8C3-0E39-B17E71D157CF}"/>
              </a:ext>
            </a:extLst>
          </p:cNvPr>
          <p:cNvSpPr/>
          <p:nvPr/>
        </p:nvSpPr>
        <p:spPr>
          <a:xfrm>
            <a:off x="6476238" y="4875831"/>
            <a:ext cx="228600" cy="228600"/>
          </a:xfrm>
          <a:prstGeom prst="ellipse">
            <a:avLst/>
          </a:prstGeom>
          <a:solidFill>
            <a:srgbClr val="274A90"/>
          </a:solidFill>
          <a:ln/>
        </p:spPr>
        <p:txBody>
          <a:bodyPr/>
          <a:lstStyle/>
          <a:p>
            <a:endParaRPr lang="en-US"/>
          </a:p>
        </p:txBody>
      </p:sp>
      <p:pic>
        <p:nvPicPr>
          <p:cNvPr id="58" name="Image 14" descr="preencoded.png">
            <a:extLst>
              <a:ext uri="{FF2B5EF4-FFF2-40B4-BE49-F238E27FC236}">
                <a16:creationId xmlns:a16="http://schemas.microsoft.com/office/drawing/2014/main" id="{591111DF-C16B-BA3B-C594-A4E75B9FA210}"/>
              </a:ext>
            </a:extLst>
          </p:cNvPr>
          <p:cNvPicPr>
            <a:picLocks noChangeAspect="1"/>
          </p:cNvPicPr>
          <p:nvPr/>
        </p:nvPicPr>
        <p:blipFill>
          <a:blip r:embed="rId7"/>
          <a:srcRect l="-2571" r="-2571"/>
          <a:stretch/>
        </p:blipFill>
        <p:spPr>
          <a:xfrm>
            <a:off x="6538417" y="4933438"/>
            <a:ext cx="105156" cy="114300"/>
          </a:xfrm>
          <a:prstGeom prst="rect">
            <a:avLst/>
          </a:prstGeom>
        </p:spPr>
      </p:pic>
      <p:sp>
        <p:nvSpPr>
          <p:cNvPr id="59" name="Shape 24">
            <a:extLst>
              <a:ext uri="{FF2B5EF4-FFF2-40B4-BE49-F238E27FC236}">
                <a16:creationId xmlns:a16="http://schemas.microsoft.com/office/drawing/2014/main" id="{59973A34-4ABB-F818-90D7-37CD2884F3A0}"/>
              </a:ext>
            </a:extLst>
          </p:cNvPr>
          <p:cNvSpPr/>
          <p:nvPr/>
        </p:nvSpPr>
        <p:spPr>
          <a:xfrm>
            <a:off x="6473261" y="2581727"/>
            <a:ext cx="228600" cy="228600"/>
          </a:xfrm>
          <a:prstGeom prst="ellipse">
            <a:avLst/>
          </a:prstGeom>
          <a:solidFill>
            <a:srgbClr val="EE1F25"/>
          </a:solidFill>
          <a:ln/>
        </p:spPr>
        <p:txBody>
          <a:bodyPr/>
          <a:lstStyle/>
          <a:p>
            <a:endParaRPr lang="en-US"/>
          </a:p>
        </p:txBody>
      </p:sp>
      <p:pic>
        <p:nvPicPr>
          <p:cNvPr id="60" name="Image 11" descr="preencoded.png">
            <a:extLst>
              <a:ext uri="{FF2B5EF4-FFF2-40B4-BE49-F238E27FC236}">
                <a16:creationId xmlns:a16="http://schemas.microsoft.com/office/drawing/2014/main" id="{F002CF55-01DC-170B-6B11-E4C3BBF57E00}"/>
              </a:ext>
            </a:extLst>
          </p:cNvPr>
          <p:cNvPicPr>
            <a:picLocks noChangeAspect="1"/>
          </p:cNvPicPr>
          <p:nvPr/>
        </p:nvPicPr>
        <p:blipFill>
          <a:blip r:embed="rId5"/>
          <a:srcRect l="-2571" r="-2571"/>
          <a:stretch/>
        </p:blipFill>
        <p:spPr>
          <a:xfrm>
            <a:off x="6535440" y="2639334"/>
            <a:ext cx="105156" cy="114300"/>
          </a:xfrm>
          <a:prstGeom prst="rect">
            <a:avLst/>
          </a:prstGeom>
        </p:spPr>
      </p:pic>
      <p:sp>
        <p:nvSpPr>
          <p:cNvPr id="13" name="Shape 33">
            <a:extLst>
              <a:ext uri="{FF2B5EF4-FFF2-40B4-BE49-F238E27FC236}">
                <a16:creationId xmlns:a16="http://schemas.microsoft.com/office/drawing/2014/main" id="{F3C98BF0-FC47-D11C-230E-3E033C9A001A}"/>
              </a:ext>
            </a:extLst>
          </p:cNvPr>
          <p:cNvSpPr/>
          <p:nvPr/>
        </p:nvSpPr>
        <p:spPr>
          <a:xfrm>
            <a:off x="6476238" y="4313683"/>
            <a:ext cx="228600" cy="228600"/>
          </a:xfrm>
          <a:prstGeom prst="ellipse">
            <a:avLst/>
          </a:prstGeom>
          <a:solidFill>
            <a:srgbClr val="274A90"/>
          </a:solidFill>
          <a:ln/>
        </p:spPr>
        <p:txBody>
          <a:bodyPr/>
          <a:lstStyle/>
          <a:p>
            <a:endParaRPr lang="en-US"/>
          </a:p>
        </p:txBody>
      </p:sp>
      <p:pic>
        <p:nvPicPr>
          <p:cNvPr id="15" name="Image 14" descr="preencoded.png">
            <a:extLst>
              <a:ext uri="{FF2B5EF4-FFF2-40B4-BE49-F238E27FC236}">
                <a16:creationId xmlns:a16="http://schemas.microsoft.com/office/drawing/2014/main" id="{FD7B39B8-6311-55FD-B17B-BD32E3A15CF7}"/>
              </a:ext>
            </a:extLst>
          </p:cNvPr>
          <p:cNvPicPr>
            <a:picLocks noChangeAspect="1"/>
          </p:cNvPicPr>
          <p:nvPr/>
        </p:nvPicPr>
        <p:blipFill>
          <a:blip r:embed="rId7"/>
          <a:srcRect l="-2571" r="-2571"/>
          <a:stretch/>
        </p:blipFill>
        <p:spPr>
          <a:xfrm>
            <a:off x="6538417" y="4371290"/>
            <a:ext cx="105156" cy="114300"/>
          </a:xfrm>
          <a:prstGeom prst="rect">
            <a:avLst/>
          </a:prstGeom>
        </p:spPr>
      </p:pic>
      <p:sp>
        <p:nvSpPr>
          <p:cNvPr id="16" name="Shape 33">
            <a:extLst>
              <a:ext uri="{FF2B5EF4-FFF2-40B4-BE49-F238E27FC236}">
                <a16:creationId xmlns:a16="http://schemas.microsoft.com/office/drawing/2014/main" id="{1ACD4A03-8B2B-CEC2-B2B8-D49108141658}"/>
              </a:ext>
            </a:extLst>
          </p:cNvPr>
          <p:cNvSpPr/>
          <p:nvPr/>
        </p:nvSpPr>
        <p:spPr>
          <a:xfrm>
            <a:off x="6476238" y="3700904"/>
            <a:ext cx="228600" cy="228600"/>
          </a:xfrm>
          <a:prstGeom prst="ellipse">
            <a:avLst/>
          </a:prstGeom>
          <a:solidFill>
            <a:srgbClr val="274A90"/>
          </a:solidFill>
          <a:ln/>
        </p:spPr>
        <p:txBody>
          <a:bodyPr/>
          <a:lstStyle/>
          <a:p>
            <a:endParaRPr lang="en-US"/>
          </a:p>
        </p:txBody>
      </p:sp>
      <p:pic>
        <p:nvPicPr>
          <p:cNvPr id="19" name="Image 14" descr="preencoded.png">
            <a:extLst>
              <a:ext uri="{FF2B5EF4-FFF2-40B4-BE49-F238E27FC236}">
                <a16:creationId xmlns:a16="http://schemas.microsoft.com/office/drawing/2014/main" id="{FC8A00C7-DDC1-2262-CF77-D0D2678DFBD7}"/>
              </a:ext>
            </a:extLst>
          </p:cNvPr>
          <p:cNvPicPr>
            <a:picLocks noChangeAspect="1"/>
          </p:cNvPicPr>
          <p:nvPr/>
        </p:nvPicPr>
        <p:blipFill>
          <a:blip r:embed="rId7"/>
          <a:srcRect l="-2571" r="-2571"/>
          <a:stretch/>
        </p:blipFill>
        <p:spPr>
          <a:xfrm>
            <a:off x="6538417" y="3758511"/>
            <a:ext cx="105156" cy="114300"/>
          </a:xfrm>
          <a:prstGeom prst="rect">
            <a:avLst/>
          </a:prstGeom>
        </p:spPr>
      </p:pic>
      <p:sp>
        <p:nvSpPr>
          <p:cNvPr id="21" name="Shape 33">
            <a:extLst>
              <a:ext uri="{FF2B5EF4-FFF2-40B4-BE49-F238E27FC236}">
                <a16:creationId xmlns:a16="http://schemas.microsoft.com/office/drawing/2014/main" id="{DFA8E6DB-BDC1-3432-3187-9C465C912DB2}"/>
              </a:ext>
            </a:extLst>
          </p:cNvPr>
          <p:cNvSpPr/>
          <p:nvPr/>
        </p:nvSpPr>
        <p:spPr>
          <a:xfrm>
            <a:off x="6473261" y="3062457"/>
            <a:ext cx="228600" cy="228600"/>
          </a:xfrm>
          <a:prstGeom prst="ellipse">
            <a:avLst/>
          </a:prstGeom>
          <a:solidFill>
            <a:srgbClr val="274A90"/>
          </a:solidFill>
          <a:ln/>
        </p:spPr>
        <p:txBody>
          <a:bodyPr/>
          <a:lstStyle/>
          <a:p>
            <a:endParaRPr lang="en-US"/>
          </a:p>
        </p:txBody>
      </p:sp>
      <p:pic>
        <p:nvPicPr>
          <p:cNvPr id="33" name="Image 14" descr="preencoded.png">
            <a:extLst>
              <a:ext uri="{FF2B5EF4-FFF2-40B4-BE49-F238E27FC236}">
                <a16:creationId xmlns:a16="http://schemas.microsoft.com/office/drawing/2014/main" id="{FC2E5F0D-CF30-234A-F9C0-D66339A0E595}"/>
              </a:ext>
            </a:extLst>
          </p:cNvPr>
          <p:cNvPicPr>
            <a:picLocks noChangeAspect="1"/>
          </p:cNvPicPr>
          <p:nvPr/>
        </p:nvPicPr>
        <p:blipFill>
          <a:blip r:embed="rId7"/>
          <a:srcRect l="-2571" r="-2571"/>
          <a:stretch/>
        </p:blipFill>
        <p:spPr>
          <a:xfrm>
            <a:off x="6535440" y="3120064"/>
            <a:ext cx="105156" cy="1143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460" y="70298"/>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4" name="Shape 2"/>
          <p:cNvSpPr/>
          <p:nvPr/>
        </p:nvSpPr>
        <p:spPr>
          <a:xfrm>
            <a:off x="761695" y="1000354"/>
            <a:ext cx="10668305" cy="28346"/>
          </a:xfrm>
          <a:prstGeom prst="rect">
            <a:avLst/>
          </a:prstGeom>
          <a:solidFill>
            <a:srgbClr val="003366"/>
          </a:solidFill>
          <a:ln/>
        </p:spPr>
        <p:txBody>
          <a:bodyPr/>
          <a:lstStyle/>
          <a:p>
            <a:endParaRPr lang="en-US"/>
          </a:p>
        </p:txBody>
      </p:sp>
      <p:sp>
        <p:nvSpPr>
          <p:cNvPr id="5" name="Text 3"/>
          <p:cNvSpPr txBox="1"/>
          <p:nvPr/>
        </p:nvSpPr>
        <p:spPr>
          <a:xfrm>
            <a:off x="761695" y="428854"/>
            <a:ext cx="2319833" cy="448056"/>
          </a:xfrm>
          <a:prstGeom prst="rect">
            <a:avLst/>
          </a:prstGeom>
          <a:noFill/>
          <a:ln/>
        </p:spPr>
        <p:txBody>
          <a:bodyPr wrap="square" lIns="0" tIns="0" rIns="0" bIns="0" rtlCol="0" anchor="ctr"/>
          <a:lstStyle/>
          <a:p>
            <a:pPr marL="0" indent="0">
              <a:buNone/>
            </a:pPr>
            <a:r>
              <a:rPr lang="en-US" sz="2400" b="1">
                <a:solidFill>
                  <a:srgbClr val="003366"/>
                </a:solidFill>
                <a:latin typeface="Montserrat" pitchFamily="34" charset="0"/>
                <a:ea typeface="Montserrat" pitchFamily="34" charset="-122"/>
                <a:cs typeface="Montserrat" pitchFamily="34" charset="-120"/>
              </a:rPr>
              <a:t>Next Steps</a:t>
            </a:r>
            <a:endParaRPr lang="en-US" sz="2400"/>
          </a:p>
        </p:txBody>
      </p:sp>
      <p:sp>
        <p:nvSpPr>
          <p:cNvPr id="6" name="Shape 4"/>
          <p:cNvSpPr/>
          <p:nvPr/>
        </p:nvSpPr>
        <p:spPr>
          <a:xfrm>
            <a:off x="761236" y="1151229"/>
            <a:ext cx="10668305" cy="685800"/>
          </a:xfrm>
          <a:prstGeom prst="roundRect">
            <a:avLst>
              <a:gd name="adj" fmla="val 18519"/>
            </a:avLst>
          </a:prstGeom>
          <a:solidFill>
            <a:srgbClr val="F7FAFC"/>
          </a:solidFill>
          <a:ln/>
        </p:spPr>
        <p:txBody>
          <a:bodyPr/>
          <a:lstStyle/>
          <a:p>
            <a:endParaRPr lang="en-US"/>
          </a:p>
        </p:txBody>
      </p:sp>
      <p:sp>
        <p:nvSpPr>
          <p:cNvPr id="7" name="Shape 5"/>
          <p:cNvSpPr/>
          <p:nvPr/>
        </p:nvSpPr>
        <p:spPr>
          <a:xfrm>
            <a:off x="761236" y="1151229"/>
            <a:ext cx="47549" cy="685800"/>
          </a:xfrm>
          <a:prstGeom prst="rect">
            <a:avLst/>
          </a:prstGeom>
          <a:solidFill>
            <a:srgbClr val="EE1E24"/>
          </a:solidFill>
          <a:ln/>
        </p:spPr>
        <p:txBody>
          <a:bodyPr/>
          <a:lstStyle/>
          <a:p>
            <a:endParaRPr lang="en-US"/>
          </a:p>
        </p:txBody>
      </p:sp>
      <p:sp>
        <p:nvSpPr>
          <p:cNvPr id="8" name="Shape 6"/>
          <p:cNvSpPr/>
          <p:nvPr/>
        </p:nvSpPr>
        <p:spPr>
          <a:xfrm>
            <a:off x="761236" y="1951329"/>
            <a:ext cx="10668305" cy="886054"/>
          </a:xfrm>
          <a:prstGeom prst="roundRect">
            <a:avLst>
              <a:gd name="adj" fmla="val 11097"/>
            </a:avLst>
          </a:prstGeom>
          <a:solidFill>
            <a:srgbClr val="F7FAFC"/>
          </a:solidFill>
          <a:ln/>
        </p:spPr>
        <p:txBody>
          <a:bodyPr/>
          <a:lstStyle/>
          <a:p>
            <a:endParaRPr lang="en-US"/>
          </a:p>
        </p:txBody>
      </p:sp>
      <p:sp>
        <p:nvSpPr>
          <p:cNvPr id="9" name="Shape 7"/>
          <p:cNvSpPr/>
          <p:nvPr/>
        </p:nvSpPr>
        <p:spPr>
          <a:xfrm>
            <a:off x="761236" y="1951329"/>
            <a:ext cx="47549" cy="886054"/>
          </a:xfrm>
          <a:prstGeom prst="rect">
            <a:avLst/>
          </a:prstGeom>
          <a:solidFill>
            <a:srgbClr val="EE1E24"/>
          </a:solidFill>
          <a:ln/>
        </p:spPr>
        <p:txBody>
          <a:bodyPr/>
          <a:lstStyle/>
          <a:p>
            <a:endParaRPr lang="en-US"/>
          </a:p>
        </p:txBody>
      </p:sp>
      <p:sp>
        <p:nvSpPr>
          <p:cNvPr id="10" name="Shape 8"/>
          <p:cNvSpPr/>
          <p:nvPr/>
        </p:nvSpPr>
        <p:spPr>
          <a:xfrm>
            <a:off x="961490" y="1265529"/>
            <a:ext cx="381305" cy="381305"/>
          </a:xfrm>
          <a:prstGeom prst="ellipse">
            <a:avLst/>
          </a:prstGeom>
          <a:solidFill>
            <a:srgbClr val="003366"/>
          </a:solidFill>
          <a:ln/>
        </p:spPr>
        <p:txBody>
          <a:bodyPr/>
          <a:lstStyle/>
          <a:p>
            <a:endParaRPr lang="en-US"/>
          </a:p>
        </p:txBody>
      </p:sp>
      <p:pic>
        <p:nvPicPr>
          <p:cNvPr id="11" name="Image 0" descr="preencoded.png"/>
          <p:cNvPicPr>
            <a:picLocks noChangeAspect="1"/>
          </p:cNvPicPr>
          <p:nvPr/>
        </p:nvPicPr>
        <p:blipFill>
          <a:blip r:embed="rId3"/>
          <a:srcRect l="-760" r="-760"/>
          <a:stretch/>
        </p:blipFill>
        <p:spPr>
          <a:xfrm>
            <a:off x="1075790" y="1370685"/>
            <a:ext cx="152705" cy="171907"/>
          </a:xfrm>
          <a:prstGeom prst="rect">
            <a:avLst/>
          </a:prstGeom>
        </p:spPr>
      </p:pic>
      <p:sp>
        <p:nvSpPr>
          <p:cNvPr id="12" name="Shape 9"/>
          <p:cNvSpPr/>
          <p:nvPr/>
        </p:nvSpPr>
        <p:spPr>
          <a:xfrm>
            <a:off x="761236" y="2951683"/>
            <a:ext cx="10668305" cy="685800"/>
          </a:xfrm>
          <a:prstGeom prst="roundRect">
            <a:avLst>
              <a:gd name="adj" fmla="val 18519"/>
            </a:avLst>
          </a:prstGeom>
          <a:solidFill>
            <a:srgbClr val="F7FAFC"/>
          </a:solidFill>
          <a:ln/>
        </p:spPr>
        <p:txBody>
          <a:bodyPr/>
          <a:lstStyle/>
          <a:p>
            <a:endParaRPr lang="en-US"/>
          </a:p>
        </p:txBody>
      </p:sp>
      <p:sp>
        <p:nvSpPr>
          <p:cNvPr id="13" name="Shape 10"/>
          <p:cNvSpPr/>
          <p:nvPr/>
        </p:nvSpPr>
        <p:spPr>
          <a:xfrm>
            <a:off x="761236" y="2951683"/>
            <a:ext cx="47549" cy="685800"/>
          </a:xfrm>
          <a:prstGeom prst="rect">
            <a:avLst/>
          </a:prstGeom>
          <a:solidFill>
            <a:srgbClr val="EE1E24"/>
          </a:solidFill>
          <a:ln/>
        </p:spPr>
        <p:txBody>
          <a:bodyPr/>
          <a:lstStyle/>
          <a:p>
            <a:endParaRPr lang="en-US"/>
          </a:p>
        </p:txBody>
      </p:sp>
      <p:sp>
        <p:nvSpPr>
          <p:cNvPr id="14" name="Shape 11"/>
          <p:cNvSpPr/>
          <p:nvPr/>
        </p:nvSpPr>
        <p:spPr>
          <a:xfrm>
            <a:off x="761236" y="3751783"/>
            <a:ext cx="10668305" cy="685800"/>
          </a:xfrm>
          <a:prstGeom prst="roundRect">
            <a:avLst>
              <a:gd name="adj" fmla="val 18519"/>
            </a:avLst>
          </a:prstGeom>
          <a:solidFill>
            <a:srgbClr val="F7FAFC"/>
          </a:solidFill>
          <a:ln/>
        </p:spPr>
        <p:txBody>
          <a:bodyPr/>
          <a:lstStyle/>
          <a:p>
            <a:endParaRPr lang="en-US"/>
          </a:p>
        </p:txBody>
      </p:sp>
      <p:sp>
        <p:nvSpPr>
          <p:cNvPr id="15" name="Shape 12"/>
          <p:cNvSpPr/>
          <p:nvPr/>
        </p:nvSpPr>
        <p:spPr>
          <a:xfrm>
            <a:off x="761236" y="3751783"/>
            <a:ext cx="47549" cy="685800"/>
          </a:xfrm>
          <a:prstGeom prst="rect">
            <a:avLst/>
          </a:prstGeom>
          <a:solidFill>
            <a:srgbClr val="EE1E24"/>
          </a:solidFill>
          <a:ln/>
        </p:spPr>
        <p:txBody>
          <a:bodyPr/>
          <a:lstStyle/>
          <a:p>
            <a:endParaRPr lang="en-US"/>
          </a:p>
        </p:txBody>
      </p:sp>
      <p:sp>
        <p:nvSpPr>
          <p:cNvPr id="16" name="Shape 13"/>
          <p:cNvSpPr/>
          <p:nvPr/>
        </p:nvSpPr>
        <p:spPr>
          <a:xfrm>
            <a:off x="761236" y="4551883"/>
            <a:ext cx="10668305" cy="685800"/>
          </a:xfrm>
          <a:prstGeom prst="roundRect">
            <a:avLst>
              <a:gd name="adj" fmla="val 18519"/>
            </a:avLst>
          </a:prstGeom>
          <a:solidFill>
            <a:srgbClr val="F7FAFC"/>
          </a:solidFill>
          <a:ln/>
        </p:spPr>
        <p:txBody>
          <a:bodyPr/>
          <a:lstStyle/>
          <a:p>
            <a:endParaRPr lang="en-US"/>
          </a:p>
        </p:txBody>
      </p:sp>
      <p:sp>
        <p:nvSpPr>
          <p:cNvPr id="17" name="Shape 14"/>
          <p:cNvSpPr/>
          <p:nvPr/>
        </p:nvSpPr>
        <p:spPr>
          <a:xfrm>
            <a:off x="761236" y="4551883"/>
            <a:ext cx="47549" cy="685800"/>
          </a:xfrm>
          <a:prstGeom prst="rect">
            <a:avLst/>
          </a:prstGeom>
          <a:solidFill>
            <a:srgbClr val="EE1E24"/>
          </a:solidFill>
          <a:ln/>
        </p:spPr>
        <p:txBody>
          <a:bodyPr/>
          <a:lstStyle/>
          <a:p>
            <a:endParaRPr lang="en-US"/>
          </a:p>
        </p:txBody>
      </p:sp>
      <p:sp>
        <p:nvSpPr>
          <p:cNvPr id="18" name="Shape 15"/>
          <p:cNvSpPr/>
          <p:nvPr/>
        </p:nvSpPr>
        <p:spPr>
          <a:xfrm>
            <a:off x="961490" y="2065629"/>
            <a:ext cx="381305" cy="381305"/>
          </a:xfrm>
          <a:prstGeom prst="ellipse">
            <a:avLst/>
          </a:prstGeom>
          <a:solidFill>
            <a:srgbClr val="003366"/>
          </a:solidFill>
          <a:ln/>
        </p:spPr>
        <p:txBody>
          <a:bodyPr/>
          <a:lstStyle/>
          <a:p>
            <a:endParaRPr lang="en-US"/>
          </a:p>
        </p:txBody>
      </p:sp>
      <p:sp>
        <p:nvSpPr>
          <p:cNvPr id="19" name="Shape 16"/>
          <p:cNvSpPr/>
          <p:nvPr/>
        </p:nvSpPr>
        <p:spPr>
          <a:xfrm>
            <a:off x="961490" y="3065983"/>
            <a:ext cx="381305" cy="381305"/>
          </a:xfrm>
          <a:prstGeom prst="ellipse">
            <a:avLst/>
          </a:prstGeom>
          <a:solidFill>
            <a:srgbClr val="003366"/>
          </a:solidFill>
          <a:ln/>
        </p:spPr>
        <p:txBody>
          <a:bodyPr/>
          <a:lstStyle/>
          <a:p>
            <a:endParaRPr lang="en-US"/>
          </a:p>
        </p:txBody>
      </p:sp>
      <p:sp>
        <p:nvSpPr>
          <p:cNvPr id="20" name="Shape 17"/>
          <p:cNvSpPr/>
          <p:nvPr/>
        </p:nvSpPr>
        <p:spPr>
          <a:xfrm>
            <a:off x="961490" y="4666183"/>
            <a:ext cx="381305" cy="381305"/>
          </a:xfrm>
          <a:prstGeom prst="ellipse">
            <a:avLst/>
          </a:prstGeom>
          <a:solidFill>
            <a:srgbClr val="003366"/>
          </a:solidFill>
          <a:ln/>
        </p:spPr>
        <p:txBody>
          <a:bodyPr/>
          <a:lstStyle/>
          <a:p>
            <a:endParaRPr lang="en-US"/>
          </a:p>
        </p:txBody>
      </p:sp>
      <p:sp>
        <p:nvSpPr>
          <p:cNvPr id="21" name="Text 18"/>
          <p:cNvSpPr txBox="1"/>
          <p:nvPr/>
        </p:nvSpPr>
        <p:spPr>
          <a:xfrm>
            <a:off x="1457095" y="1284732"/>
            <a:ext cx="2434133"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Continue Working Groups</a:t>
            </a:r>
            <a:endParaRPr lang="en-US" sz="1300"/>
          </a:p>
        </p:txBody>
      </p:sp>
      <p:sp>
        <p:nvSpPr>
          <p:cNvPr id="22" name="Text 19"/>
          <p:cNvSpPr txBox="1"/>
          <p:nvPr/>
        </p:nvSpPr>
        <p:spPr>
          <a:xfrm>
            <a:off x="1457095" y="2084832"/>
            <a:ext cx="2052828"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Member Recruitment</a:t>
            </a:r>
            <a:endParaRPr lang="en-US" sz="1300"/>
          </a:p>
        </p:txBody>
      </p:sp>
      <p:sp>
        <p:nvSpPr>
          <p:cNvPr id="23" name="Text 20"/>
          <p:cNvSpPr txBox="1"/>
          <p:nvPr/>
        </p:nvSpPr>
        <p:spPr>
          <a:xfrm>
            <a:off x="1457095" y="1532534"/>
            <a:ext cx="6222492" cy="181051"/>
          </a:xfrm>
          <a:prstGeom prst="rect">
            <a:avLst/>
          </a:prstGeom>
          <a:noFill/>
          <a:ln/>
        </p:spPr>
        <p:txBody>
          <a:bodyPr wrap="square" lIns="0" tIns="0" rIns="0" bIns="0" rtlCol="0" anchor="ctr"/>
          <a:lstStyle/>
          <a:p>
            <a:pPr marL="0" indent="0" algn="l">
              <a:buNone/>
            </a:pPr>
            <a:r>
              <a:rPr lang="en-US" sz="1100">
                <a:solidFill>
                  <a:srgbClr val="4A5568"/>
                </a:solidFill>
                <a:latin typeface="Montserrat" pitchFamily="34" charset="0"/>
                <a:ea typeface="Montserrat" pitchFamily="34" charset="-122"/>
                <a:cs typeface="Montserrat" pitchFamily="34" charset="-120"/>
              </a:rPr>
              <a:t>Working Groups will continue through the end of the year with the current members.</a:t>
            </a:r>
            <a:endParaRPr lang="en-US" sz="1100"/>
          </a:p>
        </p:txBody>
      </p:sp>
      <p:pic>
        <p:nvPicPr>
          <p:cNvPr id="24" name="Image 1" descr="preencoded.png"/>
          <p:cNvPicPr>
            <a:picLocks noChangeAspect="1"/>
          </p:cNvPicPr>
          <p:nvPr/>
        </p:nvPicPr>
        <p:blipFill>
          <a:blip r:embed="rId4"/>
          <a:srcRect l="-1064" r="-1064"/>
          <a:stretch/>
        </p:blipFill>
        <p:spPr>
          <a:xfrm>
            <a:off x="1042871" y="2170785"/>
            <a:ext cx="219456" cy="171907"/>
          </a:xfrm>
          <a:prstGeom prst="rect">
            <a:avLst/>
          </a:prstGeom>
        </p:spPr>
      </p:pic>
      <p:sp>
        <p:nvSpPr>
          <p:cNvPr id="25" name="Text 21"/>
          <p:cNvSpPr txBox="1"/>
          <p:nvPr/>
        </p:nvSpPr>
        <p:spPr>
          <a:xfrm>
            <a:off x="1457095" y="2332634"/>
            <a:ext cx="9775850" cy="381305"/>
          </a:xfrm>
          <a:prstGeom prst="rect">
            <a:avLst/>
          </a:prstGeom>
          <a:noFill/>
          <a:ln/>
        </p:spPr>
        <p:txBody>
          <a:bodyPr wrap="square" lIns="0" tIns="0" rIns="0" bIns="0" rtlCol="0" anchor="ctr"/>
          <a:lstStyle/>
          <a:p>
            <a:pPr marL="0" indent="0" algn="l">
              <a:buNone/>
            </a:pPr>
            <a:r>
              <a:rPr lang="en-US" sz="1100">
                <a:solidFill>
                  <a:srgbClr val="4A5568"/>
                </a:solidFill>
                <a:latin typeface="Montserrat" pitchFamily="34" charset="0"/>
                <a:ea typeface="Montserrat" pitchFamily="34" charset="-122"/>
                <a:cs typeface="Montserrat" pitchFamily="34" charset="-120"/>
              </a:rPr>
              <a:t>Moving into the next year, we will need to add or replace members. If you have an interest in joining a WIG Working Group, please let us know.</a:t>
            </a:r>
            <a:endParaRPr lang="en-US" sz="1100"/>
          </a:p>
        </p:txBody>
      </p:sp>
      <p:pic>
        <p:nvPicPr>
          <p:cNvPr id="26" name="Image 2" descr="preencoded.png"/>
          <p:cNvPicPr>
            <a:picLocks noChangeAspect="1"/>
          </p:cNvPicPr>
          <p:nvPr/>
        </p:nvPicPr>
        <p:blipFill>
          <a:blip r:embed="rId5"/>
          <a:srcRect/>
          <a:stretch/>
        </p:blipFill>
        <p:spPr>
          <a:xfrm>
            <a:off x="1066646" y="3171139"/>
            <a:ext cx="171907" cy="171907"/>
          </a:xfrm>
          <a:prstGeom prst="rect">
            <a:avLst/>
          </a:prstGeom>
        </p:spPr>
      </p:pic>
      <p:sp>
        <p:nvSpPr>
          <p:cNvPr id="27" name="Shape 22"/>
          <p:cNvSpPr/>
          <p:nvPr/>
        </p:nvSpPr>
        <p:spPr>
          <a:xfrm>
            <a:off x="961490" y="3866083"/>
            <a:ext cx="381305" cy="381305"/>
          </a:xfrm>
          <a:prstGeom prst="ellipse">
            <a:avLst/>
          </a:prstGeom>
          <a:solidFill>
            <a:srgbClr val="003366"/>
          </a:solidFill>
          <a:ln/>
        </p:spPr>
        <p:txBody>
          <a:bodyPr/>
          <a:lstStyle/>
          <a:p>
            <a:endParaRPr lang="en-US"/>
          </a:p>
        </p:txBody>
      </p:sp>
      <p:sp>
        <p:nvSpPr>
          <p:cNvPr id="28" name="Text 23"/>
          <p:cNvSpPr txBox="1"/>
          <p:nvPr/>
        </p:nvSpPr>
        <p:spPr>
          <a:xfrm>
            <a:off x="1457095" y="3085185"/>
            <a:ext cx="2424989"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Monthly Website Updates</a:t>
            </a:r>
            <a:endParaRPr lang="en-US" sz="1300"/>
          </a:p>
        </p:txBody>
      </p:sp>
      <p:sp>
        <p:nvSpPr>
          <p:cNvPr id="29" name="Text 24"/>
          <p:cNvSpPr txBox="1"/>
          <p:nvPr/>
        </p:nvSpPr>
        <p:spPr>
          <a:xfrm>
            <a:off x="1457095" y="3885285"/>
            <a:ext cx="3072384"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Quarterly Board Announcements</a:t>
            </a:r>
            <a:endParaRPr lang="en-US" sz="1300"/>
          </a:p>
        </p:txBody>
      </p:sp>
      <p:sp>
        <p:nvSpPr>
          <p:cNvPr id="30" name="Text 25"/>
          <p:cNvSpPr txBox="1"/>
          <p:nvPr/>
        </p:nvSpPr>
        <p:spPr>
          <a:xfrm>
            <a:off x="1457095" y="3332988"/>
            <a:ext cx="7413041" cy="181051"/>
          </a:xfrm>
          <a:prstGeom prst="rect">
            <a:avLst/>
          </a:prstGeom>
          <a:noFill/>
          <a:ln/>
        </p:spPr>
        <p:txBody>
          <a:bodyPr wrap="square" lIns="0" tIns="0" rIns="0" bIns="0" rtlCol="0" anchor="ctr"/>
          <a:lstStyle/>
          <a:p>
            <a:pPr marL="0" indent="0" algn="l">
              <a:buNone/>
            </a:pPr>
            <a:r>
              <a:rPr lang="en-US" sz="1100">
                <a:solidFill>
                  <a:srgbClr val="4A5568"/>
                </a:solidFill>
                <a:latin typeface="Montserrat" pitchFamily="34" charset="0"/>
                <a:ea typeface="Montserrat" pitchFamily="34" charset="-122"/>
                <a:cs typeface="Montserrat" pitchFamily="34" charset="-120"/>
              </a:rPr>
              <a:t>Each month the Website will be updated with current progress and results from WIG Working Groups.</a:t>
            </a:r>
            <a:endParaRPr lang="en-US" sz="1100"/>
          </a:p>
        </p:txBody>
      </p:sp>
      <p:pic>
        <p:nvPicPr>
          <p:cNvPr id="31" name="Image 3" descr="preencoded.png"/>
          <p:cNvPicPr>
            <a:picLocks noChangeAspect="1"/>
          </p:cNvPicPr>
          <p:nvPr/>
        </p:nvPicPr>
        <p:blipFill>
          <a:blip r:embed="rId6"/>
          <a:srcRect/>
          <a:stretch/>
        </p:blipFill>
        <p:spPr>
          <a:xfrm>
            <a:off x="1066646" y="3971239"/>
            <a:ext cx="171907" cy="171907"/>
          </a:xfrm>
          <a:prstGeom prst="rect">
            <a:avLst/>
          </a:prstGeom>
        </p:spPr>
      </p:pic>
      <p:sp>
        <p:nvSpPr>
          <p:cNvPr id="32" name="Text 26"/>
          <p:cNvSpPr txBox="1"/>
          <p:nvPr/>
        </p:nvSpPr>
        <p:spPr>
          <a:xfrm>
            <a:off x="1457095" y="4133088"/>
            <a:ext cx="5222138" cy="181051"/>
          </a:xfrm>
          <a:prstGeom prst="rect">
            <a:avLst/>
          </a:prstGeom>
          <a:noFill/>
          <a:ln/>
        </p:spPr>
        <p:txBody>
          <a:bodyPr wrap="square" lIns="0" tIns="0" rIns="0" bIns="0" rtlCol="0" anchor="ctr"/>
          <a:lstStyle/>
          <a:p>
            <a:pPr marL="0" indent="0" algn="l">
              <a:buNone/>
            </a:pPr>
            <a:r>
              <a:rPr lang="en-US" sz="1100">
                <a:solidFill>
                  <a:srgbClr val="4A5568"/>
                </a:solidFill>
                <a:latin typeface="Montserrat" pitchFamily="34" charset="0"/>
                <a:ea typeface="Montserrat" pitchFamily="34" charset="-122"/>
                <a:cs typeface="Montserrat" pitchFamily="34" charset="-120"/>
              </a:rPr>
              <a:t>Major WIG updates will be announced at the Quarterly Board Meetings.</a:t>
            </a:r>
            <a:endParaRPr lang="en-US" sz="1100"/>
          </a:p>
        </p:txBody>
      </p:sp>
      <p:pic>
        <p:nvPicPr>
          <p:cNvPr id="33" name="Image 4" descr="preencoded.png"/>
          <p:cNvPicPr>
            <a:picLocks noChangeAspect="1"/>
          </p:cNvPicPr>
          <p:nvPr/>
        </p:nvPicPr>
        <p:blipFill>
          <a:blip r:embed="rId7"/>
          <a:srcRect/>
          <a:stretch/>
        </p:blipFill>
        <p:spPr>
          <a:xfrm>
            <a:off x="1066646" y="4771339"/>
            <a:ext cx="171907" cy="171907"/>
          </a:xfrm>
          <a:prstGeom prst="rect">
            <a:avLst/>
          </a:prstGeom>
        </p:spPr>
      </p:pic>
      <p:sp>
        <p:nvSpPr>
          <p:cNvPr id="34" name="Text 27"/>
          <p:cNvSpPr txBox="1"/>
          <p:nvPr/>
        </p:nvSpPr>
        <p:spPr>
          <a:xfrm>
            <a:off x="1457095" y="4685385"/>
            <a:ext cx="2576779"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WIG Lifecycle Management</a:t>
            </a:r>
            <a:endParaRPr lang="en-US" sz="1300"/>
          </a:p>
        </p:txBody>
      </p:sp>
      <p:sp>
        <p:nvSpPr>
          <p:cNvPr id="35" name="Text 28"/>
          <p:cNvSpPr txBox="1"/>
          <p:nvPr/>
        </p:nvSpPr>
        <p:spPr>
          <a:xfrm>
            <a:off x="1457095" y="4933188"/>
            <a:ext cx="5613502" cy="181051"/>
          </a:xfrm>
          <a:prstGeom prst="rect">
            <a:avLst/>
          </a:prstGeom>
          <a:noFill/>
          <a:ln/>
        </p:spPr>
        <p:txBody>
          <a:bodyPr wrap="square" lIns="0" tIns="0" rIns="0" bIns="0" rtlCol="0" anchor="ctr"/>
          <a:lstStyle/>
          <a:p>
            <a:pPr marL="0" indent="0" algn="l">
              <a:buNone/>
            </a:pPr>
            <a:r>
              <a:rPr lang="en-US" sz="1100">
                <a:solidFill>
                  <a:srgbClr val="4A5568"/>
                </a:solidFill>
                <a:latin typeface="Montserrat" pitchFamily="34" charset="0"/>
                <a:ea typeface="Montserrat" pitchFamily="34" charset="-122"/>
                <a:cs typeface="Montserrat" pitchFamily="34" charset="-120"/>
              </a:rPr>
              <a:t>Once a WIG is complete, or folds under another WIG, we will start a new WIG.</a:t>
            </a:r>
            <a:endParaRPr lang="en-US" sz="1100"/>
          </a:p>
        </p:txBody>
      </p:sp>
      <p:pic>
        <p:nvPicPr>
          <p:cNvPr id="36" name="Image 0" descr="https://page.gensparksite.com/slides_images/c77829ea3bd24ac393bbcd5b4a9761e7.png">
            <a:extLst>
              <a:ext uri="{FF2B5EF4-FFF2-40B4-BE49-F238E27FC236}">
                <a16:creationId xmlns:a16="http://schemas.microsoft.com/office/drawing/2014/main" id="{631524C4-5216-759B-1A7A-BD41C892A908}"/>
              </a:ext>
            </a:extLst>
          </p:cNvPr>
          <p:cNvPicPr>
            <a:picLocks noChangeAspect="1"/>
          </p:cNvPicPr>
          <p:nvPr/>
        </p:nvPicPr>
        <p:blipFill>
          <a:blip r:embed="rId8"/>
          <a:srcRect/>
          <a:stretch/>
        </p:blipFill>
        <p:spPr>
          <a:xfrm>
            <a:off x="11125505" y="228600"/>
            <a:ext cx="609905" cy="609905"/>
          </a:xfrm>
          <a:prstGeom prst="rect">
            <a:avLst/>
          </a:prstGeom>
        </p:spPr>
      </p:pic>
      <p:sp>
        <p:nvSpPr>
          <p:cNvPr id="37" name="Shape 23">
            <a:extLst>
              <a:ext uri="{FF2B5EF4-FFF2-40B4-BE49-F238E27FC236}">
                <a16:creationId xmlns:a16="http://schemas.microsoft.com/office/drawing/2014/main" id="{56B30C1A-BEB5-FC74-E8DE-F177D2D3B54A}"/>
              </a:ext>
            </a:extLst>
          </p:cNvPr>
          <p:cNvSpPr/>
          <p:nvPr/>
        </p:nvSpPr>
        <p:spPr>
          <a:xfrm>
            <a:off x="305" y="6894727"/>
            <a:ext cx="12191695" cy="38405"/>
          </a:xfrm>
          <a:prstGeom prst="rect">
            <a:avLst/>
          </a:prstGeom>
          <a:solidFill>
            <a:srgbClr val="003366"/>
          </a:solidFill>
          <a:ln/>
        </p:spPr>
        <p:txBody>
          <a:bodyPr/>
          <a:lstStyle/>
          <a:p>
            <a:endParaRPr lang="en-US"/>
          </a:p>
        </p:txBody>
      </p:sp>
      <p:sp>
        <p:nvSpPr>
          <p:cNvPr id="39" name="Shape 18">
            <a:extLst>
              <a:ext uri="{FF2B5EF4-FFF2-40B4-BE49-F238E27FC236}">
                <a16:creationId xmlns:a16="http://schemas.microsoft.com/office/drawing/2014/main" id="{6415DD0F-6371-35EB-6CAF-90286B173993}"/>
              </a:ext>
            </a:extLst>
          </p:cNvPr>
          <p:cNvSpPr/>
          <p:nvPr/>
        </p:nvSpPr>
        <p:spPr>
          <a:xfrm>
            <a:off x="761236" y="6105601"/>
            <a:ext cx="10972800" cy="609905"/>
          </a:xfrm>
          <a:prstGeom prst="roundRect">
            <a:avLst>
              <a:gd name="adj" fmla="val 18741"/>
            </a:avLst>
          </a:prstGeom>
          <a:solidFill>
            <a:srgbClr val="F0F4F8"/>
          </a:solidFill>
          <a:ln w="25400">
            <a:solidFill>
              <a:srgbClr val="003366"/>
            </a:solidFill>
            <a:prstDash val="solid"/>
          </a:ln>
        </p:spPr>
        <p:txBody>
          <a:bodyPr/>
          <a:lstStyle/>
          <a:p>
            <a:endParaRPr lang="en-US"/>
          </a:p>
        </p:txBody>
      </p:sp>
      <p:sp>
        <p:nvSpPr>
          <p:cNvPr id="40" name="Text 19">
            <a:extLst>
              <a:ext uri="{FF2B5EF4-FFF2-40B4-BE49-F238E27FC236}">
                <a16:creationId xmlns:a16="http://schemas.microsoft.com/office/drawing/2014/main" id="{C5AFA507-4D75-6CCC-6BDB-CB338C830F0B}"/>
              </a:ext>
            </a:extLst>
          </p:cNvPr>
          <p:cNvSpPr txBox="1"/>
          <p:nvPr/>
        </p:nvSpPr>
        <p:spPr>
          <a:xfrm>
            <a:off x="1528873" y="6293003"/>
            <a:ext cx="9133027" cy="218805"/>
          </a:xfrm>
          <a:prstGeom prst="rect">
            <a:avLst/>
          </a:prstGeom>
          <a:noFill/>
          <a:ln/>
        </p:spPr>
        <p:txBody>
          <a:bodyPr wrap="square" lIns="0" tIns="0" rIns="0" bIns="0" rtlCol="0" anchor="ctr"/>
          <a:lstStyle/>
          <a:p>
            <a:pPr marL="0" indent="0" algn="ctr">
              <a:buNone/>
            </a:pPr>
            <a:r>
              <a:rPr lang="en-US" sz="1500" b="1" dirty="0">
                <a:solidFill>
                  <a:srgbClr val="003366"/>
                </a:solidFill>
                <a:latin typeface="Montserrat" pitchFamily="34" charset="0"/>
                <a:ea typeface="Montserrat" pitchFamily="34" charset="-122"/>
                <a:cs typeface="Montserrat" pitchFamily="34" charset="-120"/>
              </a:rPr>
              <a:t>All WIGs advance our mission to Connect, Build, and Support soccer communities</a:t>
            </a:r>
            <a:endParaRPr lang="en-US" sz="1500" dirty="0"/>
          </a:p>
        </p:txBody>
      </p:sp>
      <p:sp>
        <p:nvSpPr>
          <p:cNvPr id="38" name="Shape 13">
            <a:extLst>
              <a:ext uri="{FF2B5EF4-FFF2-40B4-BE49-F238E27FC236}">
                <a16:creationId xmlns:a16="http://schemas.microsoft.com/office/drawing/2014/main" id="{2C322A5B-0FFD-2035-9F06-C3D03ADA5044}"/>
              </a:ext>
            </a:extLst>
          </p:cNvPr>
          <p:cNvSpPr/>
          <p:nvPr/>
        </p:nvSpPr>
        <p:spPr>
          <a:xfrm>
            <a:off x="761236" y="5314035"/>
            <a:ext cx="10668305" cy="685800"/>
          </a:xfrm>
          <a:prstGeom prst="roundRect">
            <a:avLst>
              <a:gd name="adj" fmla="val 18519"/>
            </a:avLst>
          </a:prstGeom>
          <a:solidFill>
            <a:srgbClr val="F7FAFC"/>
          </a:solidFill>
          <a:ln/>
        </p:spPr>
        <p:txBody>
          <a:bodyPr/>
          <a:lstStyle/>
          <a:p>
            <a:endParaRPr lang="en-US"/>
          </a:p>
        </p:txBody>
      </p:sp>
      <p:sp>
        <p:nvSpPr>
          <p:cNvPr id="41" name="Shape 17">
            <a:extLst>
              <a:ext uri="{FF2B5EF4-FFF2-40B4-BE49-F238E27FC236}">
                <a16:creationId xmlns:a16="http://schemas.microsoft.com/office/drawing/2014/main" id="{21ECB475-E1A9-B83C-DAE6-05D50A62668C}"/>
              </a:ext>
            </a:extLst>
          </p:cNvPr>
          <p:cNvSpPr/>
          <p:nvPr/>
        </p:nvSpPr>
        <p:spPr>
          <a:xfrm>
            <a:off x="961490" y="5428335"/>
            <a:ext cx="381305" cy="381305"/>
          </a:xfrm>
          <a:prstGeom prst="ellipse">
            <a:avLst/>
          </a:prstGeom>
          <a:solidFill>
            <a:srgbClr val="003366"/>
          </a:solidFill>
          <a:ln/>
        </p:spPr>
        <p:txBody>
          <a:bodyPr/>
          <a:lstStyle/>
          <a:p>
            <a:endParaRPr lang="en-US"/>
          </a:p>
        </p:txBody>
      </p:sp>
      <p:pic>
        <p:nvPicPr>
          <p:cNvPr id="42" name="Image 4" descr="preencoded.png">
            <a:extLst>
              <a:ext uri="{FF2B5EF4-FFF2-40B4-BE49-F238E27FC236}">
                <a16:creationId xmlns:a16="http://schemas.microsoft.com/office/drawing/2014/main" id="{EE1D7EA8-9239-DBF7-132C-1F3F8C94AAF4}"/>
              </a:ext>
            </a:extLst>
          </p:cNvPr>
          <p:cNvPicPr>
            <a:picLocks noChangeAspect="1"/>
          </p:cNvPicPr>
          <p:nvPr/>
        </p:nvPicPr>
        <p:blipFill>
          <a:blip r:embed="rId7"/>
          <a:srcRect/>
          <a:stretch/>
        </p:blipFill>
        <p:spPr>
          <a:xfrm>
            <a:off x="1066646" y="5533491"/>
            <a:ext cx="171907" cy="171907"/>
          </a:xfrm>
          <a:prstGeom prst="rect">
            <a:avLst/>
          </a:prstGeom>
        </p:spPr>
      </p:pic>
      <p:sp>
        <p:nvSpPr>
          <p:cNvPr id="43" name="Text 27">
            <a:extLst>
              <a:ext uri="{FF2B5EF4-FFF2-40B4-BE49-F238E27FC236}">
                <a16:creationId xmlns:a16="http://schemas.microsoft.com/office/drawing/2014/main" id="{780D3831-DE3C-F24B-E2E1-C6323652D38D}"/>
              </a:ext>
            </a:extLst>
          </p:cNvPr>
          <p:cNvSpPr txBox="1"/>
          <p:nvPr/>
        </p:nvSpPr>
        <p:spPr>
          <a:xfrm>
            <a:off x="1457095" y="5447536"/>
            <a:ext cx="3907385" cy="242969"/>
          </a:xfrm>
          <a:prstGeom prst="rect">
            <a:avLst/>
          </a:prstGeom>
          <a:noFill/>
          <a:ln/>
        </p:spPr>
        <p:txBody>
          <a:bodyPr wrap="square" lIns="0" tIns="0" rIns="0" bIns="0" rtlCol="0" anchor="ctr"/>
          <a:lstStyle/>
          <a:p>
            <a:pPr marL="0" indent="0" algn="l">
              <a:buNone/>
            </a:pPr>
            <a:r>
              <a:rPr lang="en-US" sz="1300" b="1" dirty="0">
                <a:solidFill>
                  <a:srgbClr val="003366"/>
                </a:solidFill>
                <a:latin typeface="Montserrat" pitchFamily="34" charset="0"/>
              </a:rPr>
              <a:t>Membership Execution &amp; Feedback</a:t>
            </a:r>
            <a:endParaRPr lang="en-US" sz="1300" dirty="0"/>
          </a:p>
        </p:txBody>
      </p:sp>
      <p:sp>
        <p:nvSpPr>
          <p:cNvPr id="44" name="Text 28">
            <a:extLst>
              <a:ext uri="{FF2B5EF4-FFF2-40B4-BE49-F238E27FC236}">
                <a16:creationId xmlns:a16="http://schemas.microsoft.com/office/drawing/2014/main" id="{DAADE1E8-DFE8-5AD5-5184-1BBE2034CC97}"/>
              </a:ext>
            </a:extLst>
          </p:cNvPr>
          <p:cNvSpPr txBox="1"/>
          <p:nvPr/>
        </p:nvSpPr>
        <p:spPr>
          <a:xfrm>
            <a:off x="1457095" y="5695340"/>
            <a:ext cx="9972446" cy="220066"/>
          </a:xfrm>
          <a:prstGeom prst="rect">
            <a:avLst/>
          </a:prstGeom>
          <a:noFill/>
          <a:ln/>
        </p:spPr>
        <p:txBody>
          <a:bodyPr wrap="square" lIns="0" tIns="0" rIns="0" bIns="0" rtlCol="0" anchor="ctr"/>
          <a:lstStyle/>
          <a:p>
            <a:pPr marL="0" indent="0" algn="l">
              <a:buNone/>
            </a:pPr>
            <a:r>
              <a:rPr lang="en-US" sz="1100" dirty="0">
                <a:solidFill>
                  <a:srgbClr val="4A5568"/>
                </a:solidFill>
                <a:latin typeface="Montserrat" pitchFamily="34" charset="0"/>
                <a:ea typeface="Montserrat" pitchFamily="34" charset="-122"/>
                <a:cs typeface="Montserrat" pitchFamily="34" charset="-120"/>
              </a:rPr>
              <a:t>Once we create resources, blueprints, or partnerships for members, </a:t>
            </a:r>
            <a:r>
              <a:rPr lang="en-US" sz="1100" i="1" dirty="0">
                <a:solidFill>
                  <a:srgbClr val="4A5568"/>
                </a:solidFill>
                <a:latin typeface="Montserrat" pitchFamily="34" charset="0"/>
                <a:ea typeface="Montserrat" pitchFamily="34" charset="-122"/>
                <a:cs typeface="Montserrat" pitchFamily="34" charset="-120"/>
              </a:rPr>
              <a:t>please use </a:t>
            </a:r>
            <a:r>
              <a:rPr lang="en-US" sz="1100" dirty="0">
                <a:solidFill>
                  <a:srgbClr val="4A5568"/>
                </a:solidFill>
                <a:latin typeface="Montserrat" pitchFamily="34" charset="0"/>
                <a:ea typeface="Montserrat" pitchFamily="34" charset="-122"/>
                <a:cs typeface="Montserrat" pitchFamily="34" charset="-120"/>
              </a:rPr>
              <a:t>and give us feedback on your results</a:t>
            </a:r>
            <a:endParaRPr lang="en-US" sz="1100" dirty="0"/>
          </a:p>
        </p:txBody>
      </p:sp>
      <p:sp>
        <p:nvSpPr>
          <p:cNvPr id="45" name="Shape 14">
            <a:extLst>
              <a:ext uri="{FF2B5EF4-FFF2-40B4-BE49-F238E27FC236}">
                <a16:creationId xmlns:a16="http://schemas.microsoft.com/office/drawing/2014/main" id="{2E83D6B3-4DC1-9DE7-735D-AD0650AD3CA4}"/>
              </a:ext>
            </a:extLst>
          </p:cNvPr>
          <p:cNvSpPr/>
          <p:nvPr/>
        </p:nvSpPr>
        <p:spPr>
          <a:xfrm>
            <a:off x="761236" y="5314797"/>
            <a:ext cx="47549" cy="685800"/>
          </a:xfrm>
          <a:prstGeom prst="rect">
            <a:avLst/>
          </a:prstGeom>
          <a:solidFill>
            <a:srgbClr val="EE1E24"/>
          </a:solidFill>
          <a:ln/>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4" name="Shape 2"/>
          <p:cNvSpPr/>
          <p:nvPr/>
        </p:nvSpPr>
        <p:spPr>
          <a:xfrm>
            <a:off x="533095" y="818388"/>
            <a:ext cx="11125505" cy="19202"/>
          </a:xfrm>
          <a:prstGeom prst="rect">
            <a:avLst/>
          </a:prstGeom>
          <a:solidFill>
            <a:srgbClr val="003366"/>
          </a:solidFill>
          <a:ln/>
        </p:spPr>
        <p:txBody>
          <a:bodyPr/>
          <a:lstStyle/>
          <a:p>
            <a:endParaRPr lang="en-US"/>
          </a:p>
        </p:txBody>
      </p:sp>
      <p:sp>
        <p:nvSpPr>
          <p:cNvPr id="5" name="Text 3"/>
          <p:cNvSpPr txBox="1"/>
          <p:nvPr/>
        </p:nvSpPr>
        <p:spPr>
          <a:xfrm>
            <a:off x="533095" y="342900"/>
            <a:ext cx="5943600"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USASA Member Survey Assessment</a:t>
            </a:r>
            <a:endParaRPr lang="en-US" sz="2400"/>
          </a:p>
        </p:txBody>
      </p:sp>
      <p:sp>
        <p:nvSpPr>
          <p:cNvPr id="6" name="Text 4"/>
          <p:cNvSpPr txBox="1"/>
          <p:nvPr/>
        </p:nvSpPr>
        <p:spPr>
          <a:xfrm>
            <a:off x="533095" y="1009498"/>
            <a:ext cx="2033626"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Scoring Methodology</a:t>
            </a:r>
            <a:endParaRPr lang="en-US" sz="1300"/>
          </a:p>
        </p:txBody>
      </p:sp>
      <p:sp>
        <p:nvSpPr>
          <p:cNvPr id="7" name="Shape 5"/>
          <p:cNvSpPr/>
          <p:nvPr/>
        </p:nvSpPr>
        <p:spPr>
          <a:xfrm>
            <a:off x="533095" y="1390802"/>
            <a:ext cx="2628900" cy="733349"/>
          </a:xfrm>
          <a:prstGeom prst="rect">
            <a:avLst/>
          </a:prstGeom>
          <a:solidFill>
            <a:srgbClr val="DC3545"/>
          </a:solidFill>
          <a:ln/>
        </p:spPr>
        <p:txBody>
          <a:bodyPr/>
          <a:lstStyle/>
          <a:p>
            <a:endParaRPr lang="en-US"/>
          </a:p>
        </p:txBody>
      </p:sp>
      <p:sp>
        <p:nvSpPr>
          <p:cNvPr id="8" name="Shape 6"/>
          <p:cNvSpPr/>
          <p:nvPr/>
        </p:nvSpPr>
        <p:spPr>
          <a:xfrm>
            <a:off x="3152851" y="1390802"/>
            <a:ext cx="2991002" cy="733349"/>
          </a:xfrm>
          <a:prstGeom prst="rect">
            <a:avLst/>
          </a:prstGeom>
          <a:solidFill>
            <a:srgbClr val="FD7E14"/>
          </a:solidFill>
          <a:ln/>
        </p:spPr>
        <p:txBody>
          <a:bodyPr/>
          <a:lstStyle/>
          <a:p>
            <a:endParaRPr lang="en-US"/>
          </a:p>
        </p:txBody>
      </p:sp>
      <p:sp>
        <p:nvSpPr>
          <p:cNvPr id="9" name="Shape 7"/>
          <p:cNvSpPr/>
          <p:nvPr/>
        </p:nvSpPr>
        <p:spPr>
          <a:xfrm>
            <a:off x="6142939" y="1390802"/>
            <a:ext cx="2952598" cy="733349"/>
          </a:xfrm>
          <a:prstGeom prst="rect">
            <a:avLst/>
          </a:prstGeom>
          <a:solidFill>
            <a:srgbClr val="FFC107"/>
          </a:solidFill>
          <a:ln/>
        </p:spPr>
        <p:txBody>
          <a:bodyPr/>
          <a:lstStyle/>
          <a:p>
            <a:endParaRPr lang="en-US"/>
          </a:p>
        </p:txBody>
      </p:sp>
      <p:sp>
        <p:nvSpPr>
          <p:cNvPr id="10" name="Shape 8"/>
          <p:cNvSpPr/>
          <p:nvPr/>
        </p:nvSpPr>
        <p:spPr>
          <a:xfrm>
            <a:off x="9094622" y="1390802"/>
            <a:ext cx="2572207" cy="733349"/>
          </a:xfrm>
          <a:prstGeom prst="rect">
            <a:avLst/>
          </a:prstGeom>
          <a:solidFill>
            <a:srgbClr val="28A745"/>
          </a:solidFill>
          <a:ln/>
        </p:spPr>
        <p:txBody>
          <a:bodyPr/>
          <a:lstStyle/>
          <a:p>
            <a:endParaRPr lang="en-US"/>
          </a:p>
        </p:txBody>
      </p:sp>
      <p:sp>
        <p:nvSpPr>
          <p:cNvPr id="11" name="Text 9"/>
          <p:cNvSpPr txBox="1"/>
          <p:nvPr/>
        </p:nvSpPr>
        <p:spPr>
          <a:xfrm>
            <a:off x="1821485" y="1476756"/>
            <a:ext cx="133502" cy="143561"/>
          </a:xfrm>
          <a:prstGeom prst="rect">
            <a:avLst/>
          </a:prstGeom>
          <a:noFill/>
          <a:ln/>
        </p:spPr>
        <p:txBody>
          <a:bodyPr wrap="square" lIns="0" tIns="0" rIns="0" bIns="0" rtlCol="0" anchor="ctr"/>
          <a:lstStyle/>
          <a:p>
            <a:pPr marL="0" indent="0" algn="ctr">
              <a:buNone/>
            </a:pPr>
            <a:r>
              <a:rPr lang="en-US" sz="900" b="1">
                <a:solidFill>
                  <a:srgbClr val="FFFFFF"/>
                </a:solidFill>
                <a:latin typeface="Montserrat" pitchFamily="34" charset="0"/>
                <a:ea typeface="Montserrat" pitchFamily="34" charset="-122"/>
                <a:cs typeface="Montserrat" pitchFamily="34" charset="-120"/>
              </a:rPr>
              <a:t>1</a:t>
            </a:r>
            <a:endParaRPr lang="en-US" sz="900"/>
          </a:p>
        </p:txBody>
      </p:sp>
      <p:sp>
        <p:nvSpPr>
          <p:cNvPr id="12" name="Text 10"/>
          <p:cNvSpPr txBox="1"/>
          <p:nvPr/>
        </p:nvSpPr>
        <p:spPr>
          <a:xfrm>
            <a:off x="4614977" y="1476756"/>
            <a:ext cx="152705" cy="143561"/>
          </a:xfrm>
          <a:prstGeom prst="rect">
            <a:avLst/>
          </a:prstGeom>
          <a:noFill/>
          <a:ln/>
        </p:spPr>
        <p:txBody>
          <a:bodyPr wrap="square" lIns="0" tIns="0" rIns="0" bIns="0" rtlCol="0" anchor="ctr"/>
          <a:lstStyle/>
          <a:p>
            <a:pPr marL="0" indent="0" algn="ctr">
              <a:buNone/>
            </a:pPr>
            <a:r>
              <a:rPr lang="en-US" sz="900" b="1">
                <a:solidFill>
                  <a:srgbClr val="FFFFFF"/>
                </a:solidFill>
                <a:latin typeface="Montserrat" pitchFamily="34" charset="0"/>
                <a:ea typeface="Montserrat" pitchFamily="34" charset="-122"/>
                <a:cs typeface="Montserrat" pitchFamily="34" charset="-120"/>
              </a:rPr>
              <a:t>2</a:t>
            </a:r>
            <a:endParaRPr lang="en-US" sz="900"/>
          </a:p>
        </p:txBody>
      </p:sp>
      <p:sp>
        <p:nvSpPr>
          <p:cNvPr id="13" name="Text 11"/>
          <p:cNvSpPr txBox="1"/>
          <p:nvPr/>
        </p:nvSpPr>
        <p:spPr>
          <a:xfrm>
            <a:off x="7584948" y="1476756"/>
            <a:ext cx="152705" cy="143561"/>
          </a:xfrm>
          <a:prstGeom prst="rect">
            <a:avLst/>
          </a:prstGeom>
          <a:noFill/>
          <a:ln/>
        </p:spPr>
        <p:txBody>
          <a:bodyPr wrap="square" lIns="0" tIns="0" rIns="0" bIns="0" rtlCol="0" anchor="ctr"/>
          <a:lstStyle/>
          <a:p>
            <a:pPr marL="0" indent="0" algn="ctr">
              <a:buNone/>
            </a:pPr>
            <a:r>
              <a:rPr lang="en-US" sz="900" b="1">
                <a:solidFill>
                  <a:srgbClr val="FFFFFF"/>
                </a:solidFill>
                <a:latin typeface="Montserrat" pitchFamily="34" charset="0"/>
                <a:ea typeface="Montserrat" pitchFamily="34" charset="-122"/>
                <a:cs typeface="Montserrat" pitchFamily="34" charset="-120"/>
              </a:rPr>
              <a:t>3</a:t>
            </a:r>
            <a:endParaRPr lang="en-US" sz="900"/>
          </a:p>
        </p:txBody>
      </p:sp>
      <p:sp>
        <p:nvSpPr>
          <p:cNvPr id="14" name="Text 12"/>
          <p:cNvSpPr txBox="1"/>
          <p:nvPr/>
        </p:nvSpPr>
        <p:spPr>
          <a:xfrm>
            <a:off x="10337292" y="1476756"/>
            <a:ext cx="171907" cy="143561"/>
          </a:xfrm>
          <a:prstGeom prst="rect">
            <a:avLst/>
          </a:prstGeom>
          <a:noFill/>
          <a:ln/>
        </p:spPr>
        <p:txBody>
          <a:bodyPr wrap="square" lIns="0" tIns="0" rIns="0" bIns="0" rtlCol="0" anchor="ctr"/>
          <a:lstStyle/>
          <a:p>
            <a:pPr marL="0" indent="0" algn="ctr">
              <a:buNone/>
            </a:pPr>
            <a:r>
              <a:rPr lang="en-US" sz="900" b="1">
                <a:solidFill>
                  <a:srgbClr val="FFFFFF"/>
                </a:solidFill>
                <a:latin typeface="Montserrat" pitchFamily="34" charset="0"/>
                <a:ea typeface="Montserrat" pitchFamily="34" charset="-122"/>
                <a:cs typeface="Montserrat" pitchFamily="34" charset="-120"/>
              </a:rPr>
              <a:t>4</a:t>
            </a:r>
            <a:endParaRPr lang="en-US" sz="900"/>
          </a:p>
        </p:txBody>
      </p:sp>
      <p:sp>
        <p:nvSpPr>
          <p:cNvPr id="15" name="Text 13"/>
          <p:cNvSpPr txBox="1"/>
          <p:nvPr/>
        </p:nvSpPr>
        <p:spPr>
          <a:xfrm>
            <a:off x="1482242" y="1676095"/>
            <a:ext cx="838505" cy="181051"/>
          </a:xfrm>
          <a:prstGeom prst="rect">
            <a:avLst/>
          </a:prstGeom>
          <a:noFill/>
          <a:ln/>
        </p:spPr>
        <p:txBody>
          <a:bodyPr wrap="square" lIns="0" tIns="0" rIns="0" bIns="0" rtlCol="0" anchor="ctr"/>
          <a:lstStyle/>
          <a:p>
            <a:pPr marL="0" indent="0" algn="ctr">
              <a:buNone/>
            </a:pPr>
            <a:r>
              <a:rPr lang="en-US" sz="1200" b="1">
                <a:solidFill>
                  <a:srgbClr val="FFFFFF"/>
                </a:solidFill>
                <a:latin typeface="Montserrat" pitchFamily="34" charset="0"/>
                <a:ea typeface="Montserrat" pitchFamily="34" charset="-122"/>
                <a:cs typeface="Montserrat" pitchFamily="34" charset="-120"/>
              </a:rPr>
              <a:t>CRITICAL</a:t>
            </a:r>
            <a:endParaRPr lang="en-US" sz="1200"/>
          </a:p>
        </p:txBody>
      </p:sp>
      <p:sp>
        <p:nvSpPr>
          <p:cNvPr id="16" name="Text 14"/>
          <p:cNvSpPr txBox="1"/>
          <p:nvPr/>
        </p:nvSpPr>
        <p:spPr>
          <a:xfrm>
            <a:off x="4101998" y="1676095"/>
            <a:ext cx="1209751" cy="181051"/>
          </a:xfrm>
          <a:prstGeom prst="rect">
            <a:avLst/>
          </a:prstGeom>
          <a:noFill/>
          <a:ln/>
        </p:spPr>
        <p:txBody>
          <a:bodyPr wrap="square" lIns="0" tIns="0" rIns="0" bIns="0" rtlCol="0" anchor="ctr"/>
          <a:lstStyle/>
          <a:p>
            <a:pPr marL="0" indent="0" algn="ctr">
              <a:buNone/>
            </a:pPr>
            <a:r>
              <a:rPr lang="en-US" sz="1200" b="1">
                <a:solidFill>
                  <a:srgbClr val="FFFFFF"/>
                </a:solidFill>
                <a:latin typeface="Montserrat" pitchFamily="34" charset="0"/>
                <a:ea typeface="Montserrat" pitchFamily="34" charset="-122"/>
                <a:cs typeface="Montserrat" pitchFamily="34" charset="-120"/>
              </a:rPr>
              <a:t>CONCERNING</a:t>
            </a:r>
            <a:endParaRPr lang="en-US" sz="1200"/>
          </a:p>
        </p:txBody>
      </p:sp>
      <p:sp>
        <p:nvSpPr>
          <p:cNvPr id="17" name="Text 15"/>
          <p:cNvSpPr txBox="1"/>
          <p:nvPr/>
        </p:nvSpPr>
        <p:spPr>
          <a:xfrm>
            <a:off x="7091172" y="1676095"/>
            <a:ext cx="1172261" cy="181051"/>
          </a:xfrm>
          <a:prstGeom prst="rect">
            <a:avLst/>
          </a:prstGeom>
          <a:noFill/>
          <a:ln/>
        </p:spPr>
        <p:txBody>
          <a:bodyPr wrap="square" lIns="0" tIns="0" rIns="0" bIns="0" rtlCol="0" anchor="ctr"/>
          <a:lstStyle/>
          <a:p>
            <a:pPr marL="0" indent="0" algn="ctr">
              <a:buNone/>
            </a:pPr>
            <a:r>
              <a:rPr lang="en-US" sz="1200" b="1">
                <a:solidFill>
                  <a:srgbClr val="FFFFFF"/>
                </a:solidFill>
                <a:latin typeface="Montserrat" pitchFamily="34" charset="0"/>
                <a:ea typeface="Montserrat" pitchFamily="34" charset="-122"/>
                <a:cs typeface="Montserrat" pitchFamily="34" charset="-120"/>
              </a:rPr>
              <a:t>DEVELOPING</a:t>
            </a:r>
            <a:endParaRPr lang="en-US" sz="1200"/>
          </a:p>
        </p:txBody>
      </p:sp>
      <p:sp>
        <p:nvSpPr>
          <p:cNvPr id="18" name="Text 16"/>
          <p:cNvSpPr txBox="1"/>
          <p:nvPr/>
        </p:nvSpPr>
        <p:spPr>
          <a:xfrm>
            <a:off x="10042855" y="1676095"/>
            <a:ext cx="790956" cy="181051"/>
          </a:xfrm>
          <a:prstGeom prst="rect">
            <a:avLst/>
          </a:prstGeom>
          <a:noFill/>
          <a:ln/>
        </p:spPr>
        <p:txBody>
          <a:bodyPr wrap="square" lIns="0" tIns="0" rIns="0" bIns="0" rtlCol="0" anchor="ctr"/>
          <a:lstStyle/>
          <a:p>
            <a:pPr marL="0" indent="0" algn="ctr">
              <a:buNone/>
            </a:pPr>
            <a:r>
              <a:rPr lang="en-US" sz="1200" b="1">
                <a:solidFill>
                  <a:srgbClr val="FFFFFF"/>
                </a:solidFill>
                <a:latin typeface="Montserrat" pitchFamily="34" charset="0"/>
                <a:ea typeface="Montserrat" pitchFamily="34" charset="-122"/>
                <a:cs typeface="Montserrat" pitchFamily="34" charset="-120"/>
              </a:rPr>
              <a:t>STRONG</a:t>
            </a:r>
            <a:endParaRPr lang="en-US" sz="1200"/>
          </a:p>
        </p:txBody>
      </p:sp>
      <p:sp>
        <p:nvSpPr>
          <p:cNvPr id="19" name="Text 17"/>
          <p:cNvSpPr txBox="1"/>
          <p:nvPr/>
        </p:nvSpPr>
        <p:spPr>
          <a:xfrm>
            <a:off x="1623060" y="1895551"/>
            <a:ext cx="526694" cy="133502"/>
          </a:xfrm>
          <a:prstGeom prst="rect">
            <a:avLst/>
          </a:prstGeom>
          <a:noFill/>
          <a:ln/>
        </p:spPr>
        <p:txBody>
          <a:bodyPr wrap="square" lIns="0" tIns="0" rIns="0" bIns="0" rtlCol="0" anchor="ctr"/>
          <a:lstStyle/>
          <a:p>
            <a:pPr marL="0" indent="0" algn="ctr">
              <a:buNone/>
            </a:pPr>
            <a:r>
              <a:rPr lang="en-US" sz="800" b="1">
                <a:solidFill>
                  <a:srgbClr val="FFFFFF"/>
                </a:solidFill>
                <a:latin typeface="Montserrat" pitchFamily="34" charset="0"/>
                <a:ea typeface="Montserrat" pitchFamily="34" charset="-122"/>
                <a:cs typeface="Montserrat" pitchFamily="34" charset="-120"/>
              </a:rPr>
              <a:t>1.00-1.99</a:t>
            </a:r>
            <a:endParaRPr lang="en-US" sz="800"/>
          </a:p>
        </p:txBody>
      </p:sp>
      <p:sp>
        <p:nvSpPr>
          <p:cNvPr id="20" name="Text 18"/>
          <p:cNvSpPr txBox="1"/>
          <p:nvPr/>
        </p:nvSpPr>
        <p:spPr>
          <a:xfrm>
            <a:off x="4402836" y="1895551"/>
            <a:ext cx="574243" cy="133502"/>
          </a:xfrm>
          <a:prstGeom prst="rect">
            <a:avLst/>
          </a:prstGeom>
          <a:noFill/>
          <a:ln/>
        </p:spPr>
        <p:txBody>
          <a:bodyPr wrap="square" lIns="0" tIns="0" rIns="0" bIns="0" rtlCol="0" anchor="ctr"/>
          <a:lstStyle/>
          <a:p>
            <a:pPr marL="0" indent="0" algn="ctr">
              <a:buNone/>
            </a:pPr>
            <a:r>
              <a:rPr lang="en-US" sz="800" b="1">
                <a:solidFill>
                  <a:srgbClr val="FFFFFF"/>
                </a:solidFill>
                <a:latin typeface="Montserrat" pitchFamily="34" charset="0"/>
                <a:ea typeface="Montserrat" pitchFamily="34" charset="-122"/>
                <a:cs typeface="Montserrat" pitchFamily="34" charset="-120"/>
              </a:rPr>
              <a:t>2.00-2.49</a:t>
            </a:r>
            <a:endParaRPr lang="en-US" sz="800"/>
          </a:p>
        </p:txBody>
      </p:sp>
      <p:sp>
        <p:nvSpPr>
          <p:cNvPr id="21" name="Text 19"/>
          <p:cNvSpPr txBox="1"/>
          <p:nvPr/>
        </p:nvSpPr>
        <p:spPr>
          <a:xfrm>
            <a:off x="7379208" y="1895551"/>
            <a:ext cx="565099" cy="133502"/>
          </a:xfrm>
          <a:prstGeom prst="rect">
            <a:avLst/>
          </a:prstGeom>
          <a:noFill/>
          <a:ln/>
        </p:spPr>
        <p:txBody>
          <a:bodyPr wrap="square" lIns="0" tIns="0" rIns="0" bIns="0" rtlCol="0" anchor="ctr"/>
          <a:lstStyle/>
          <a:p>
            <a:pPr marL="0" indent="0" algn="ctr">
              <a:buNone/>
            </a:pPr>
            <a:r>
              <a:rPr lang="en-US" sz="800" b="1">
                <a:solidFill>
                  <a:srgbClr val="FFFFFF"/>
                </a:solidFill>
                <a:latin typeface="Montserrat" pitchFamily="34" charset="0"/>
                <a:ea typeface="Montserrat" pitchFamily="34" charset="-122"/>
                <a:cs typeface="Montserrat" pitchFamily="34" charset="-120"/>
              </a:rPr>
              <a:t>2.50-2.99</a:t>
            </a:r>
            <a:endParaRPr lang="en-US" sz="800"/>
          </a:p>
        </p:txBody>
      </p:sp>
      <p:sp>
        <p:nvSpPr>
          <p:cNvPr id="22" name="Text 20"/>
          <p:cNvSpPr txBox="1"/>
          <p:nvPr/>
        </p:nvSpPr>
        <p:spPr>
          <a:xfrm>
            <a:off x="10123322" y="1895551"/>
            <a:ext cx="593446" cy="133502"/>
          </a:xfrm>
          <a:prstGeom prst="rect">
            <a:avLst/>
          </a:prstGeom>
          <a:noFill/>
          <a:ln/>
        </p:spPr>
        <p:txBody>
          <a:bodyPr wrap="square" lIns="0" tIns="0" rIns="0" bIns="0" rtlCol="0" anchor="ctr"/>
          <a:lstStyle/>
          <a:p>
            <a:pPr marL="0" indent="0" algn="ctr">
              <a:buNone/>
            </a:pPr>
            <a:r>
              <a:rPr lang="en-US" sz="800" b="1">
                <a:solidFill>
                  <a:srgbClr val="FFFFFF"/>
                </a:solidFill>
                <a:latin typeface="Montserrat" pitchFamily="34" charset="0"/>
                <a:ea typeface="Montserrat" pitchFamily="34" charset="-122"/>
                <a:cs typeface="Montserrat" pitchFamily="34" charset="-120"/>
              </a:rPr>
              <a:t>3.00-4.00</a:t>
            </a:r>
            <a:endParaRPr lang="en-US" sz="800"/>
          </a:p>
        </p:txBody>
      </p:sp>
      <p:sp>
        <p:nvSpPr>
          <p:cNvPr id="23" name="Shape 21"/>
          <p:cNvSpPr/>
          <p:nvPr/>
        </p:nvSpPr>
        <p:spPr>
          <a:xfrm>
            <a:off x="533095" y="2414930"/>
            <a:ext cx="5447995" cy="400507"/>
          </a:xfrm>
          <a:prstGeom prst="roundRect">
            <a:avLst>
              <a:gd name="adj" fmla="val 21744"/>
            </a:avLst>
          </a:prstGeom>
          <a:solidFill>
            <a:srgbClr val="DC3545"/>
          </a:solidFill>
          <a:ln/>
        </p:spPr>
        <p:txBody>
          <a:bodyPr/>
          <a:lstStyle/>
          <a:p>
            <a:endParaRPr lang="en-US"/>
          </a:p>
        </p:txBody>
      </p:sp>
      <p:pic>
        <p:nvPicPr>
          <p:cNvPr id="24" name="Image 0" descr="preencoded.png"/>
          <p:cNvPicPr>
            <a:picLocks noChangeAspect="1"/>
          </p:cNvPicPr>
          <p:nvPr/>
        </p:nvPicPr>
        <p:blipFill>
          <a:blip r:embed="rId3"/>
          <a:srcRect/>
          <a:stretch/>
        </p:blipFill>
        <p:spPr>
          <a:xfrm>
            <a:off x="647395" y="2514600"/>
            <a:ext cx="190195" cy="190195"/>
          </a:xfrm>
          <a:prstGeom prst="rect">
            <a:avLst/>
          </a:prstGeom>
        </p:spPr>
      </p:pic>
      <p:sp>
        <p:nvSpPr>
          <p:cNvPr id="25" name="Text 22"/>
          <p:cNvSpPr txBox="1"/>
          <p:nvPr/>
        </p:nvSpPr>
        <p:spPr>
          <a:xfrm>
            <a:off x="914400" y="2499970"/>
            <a:ext cx="2809951" cy="228600"/>
          </a:xfrm>
          <a:prstGeom prst="rect">
            <a:avLst/>
          </a:prstGeom>
          <a:noFill/>
          <a:ln/>
        </p:spPr>
        <p:txBody>
          <a:bodyPr wrap="square" lIns="0" tIns="0" rIns="0" bIns="0" rtlCol="0" anchor="ctr"/>
          <a:lstStyle/>
          <a:p>
            <a:pPr marL="0" indent="0" algn="l">
              <a:buNone/>
            </a:pPr>
            <a:r>
              <a:rPr lang="en-US" sz="1500" b="1">
                <a:solidFill>
                  <a:srgbClr val="FFFFFF"/>
                </a:solidFill>
                <a:latin typeface="Montserrat" pitchFamily="34" charset="0"/>
                <a:ea typeface="Montserrat" pitchFamily="34" charset="-122"/>
                <a:cs typeface="Montserrat" pitchFamily="34" charset="-120"/>
              </a:rPr>
              <a:t>CRITICAL AREAS (1.00-1.99)</a:t>
            </a:r>
            <a:endParaRPr lang="en-US" sz="1500"/>
          </a:p>
        </p:txBody>
      </p:sp>
      <p:sp>
        <p:nvSpPr>
          <p:cNvPr id="26" name="Shape 23"/>
          <p:cNvSpPr/>
          <p:nvPr/>
        </p:nvSpPr>
        <p:spPr>
          <a:xfrm>
            <a:off x="533095" y="2928823"/>
            <a:ext cx="5447995" cy="609905"/>
          </a:xfrm>
          <a:prstGeom prst="rect">
            <a:avLst/>
          </a:prstGeom>
          <a:solidFill>
            <a:srgbClr val="F8F9FA"/>
          </a:solidFill>
          <a:ln/>
        </p:spPr>
        <p:txBody>
          <a:bodyPr/>
          <a:lstStyle/>
          <a:p>
            <a:endParaRPr lang="en-US"/>
          </a:p>
        </p:txBody>
      </p:sp>
      <p:sp>
        <p:nvSpPr>
          <p:cNvPr id="27" name="Shape 24"/>
          <p:cNvSpPr/>
          <p:nvPr/>
        </p:nvSpPr>
        <p:spPr>
          <a:xfrm>
            <a:off x="533095" y="2928823"/>
            <a:ext cx="38405" cy="609905"/>
          </a:xfrm>
          <a:prstGeom prst="rect">
            <a:avLst/>
          </a:prstGeom>
          <a:solidFill>
            <a:srgbClr val="DC3545"/>
          </a:solidFill>
          <a:ln/>
        </p:spPr>
        <p:txBody>
          <a:bodyPr/>
          <a:lstStyle/>
          <a:p>
            <a:endParaRPr lang="en-US"/>
          </a:p>
        </p:txBody>
      </p:sp>
      <p:sp>
        <p:nvSpPr>
          <p:cNvPr id="28" name="Shape 25"/>
          <p:cNvSpPr/>
          <p:nvPr/>
        </p:nvSpPr>
        <p:spPr>
          <a:xfrm>
            <a:off x="533095" y="3633826"/>
            <a:ext cx="5447995" cy="428854"/>
          </a:xfrm>
          <a:prstGeom prst="rect">
            <a:avLst/>
          </a:prstGeom>
          <a:solidFill>
            <a:srgbClr val="F8F9FA"/>
          </a:solidFill>
          <a:ln/>
        </p:spPr>
        <p:txBody>
          <a:bodyPr/>
          <a:lstStyle/>
          <a:p>
            <a:endParaRPr lang="en-US"/>
          </a:p>
        </p:txBody>
      </p:sp>
      <p:sp>
        <p:nvSpPr>
          <p:cNvPr id="29" name="Shape 26"/>
          <p:cNvSpPr/>
          <p:nvPr/>
        </p:nvSpPr>
        <p:spPr>
          <a:xfrm>
            <a:off x="533095" y="3633826"/>
            <a:ext cx="38405" cy="428854"/>
          </a:xfrm>
          <a:prstGeom prst="rect">
            <a:avLst/>
          </a:prstGeom>
          <a:solidFill>
            <a:srgbClr val="DC3545"/>
          </a:solidFill>
          <a:ln/>
        </p:spPr>
        <p:txBody>
          <a:bodyPr/>
          <a:lstStyle/>
          <a:p>
            <a:endParaRPr lang="en-US"/>
          </a:p>
        </p:txBody>
      </p:sp>
      <p:sp>
        <p:nvSpPr>
          <p:cNvPr id="30" name="Shape 27"/>
          <p:cNvSpPr/>
          <p:nvPr/>
        </p:nvSpPr>
        <p:spPr>
          <a:xfrm>
            <a:off x="533095" y="4157777"/>
            <a:ext cx="5447995" cy="609905"/>
          </a:xfrm>
          <a:prstGeom prst="rect">
            <a:avLst/>
          </a:prstGeom>
          <a:solidFill>
            <a:srgbClr val="F8F9FA"/>
          </a:solidFill>
          <a:ln/>
        </p:spPr>
        <p:txBody>
          <a:bodyPr/>
          <a:lstStyle/>
          <a:p>
            <a:endParaRPr lang="en-US"/>
          </a:p>
        </p:txBody>
      </p:sp>
      <p:sp>
        <p:nvSpPr>
          <p:cNvPr id="31" name="Shape 28"/>
          <p:cNvSpPr/>
          <p:nvPr/>
        </p:nvSpPr>
        <p:spPr>
          <a:xfrm>
            <a:off x="533095" y="4157777"/>
            <a:ext cx="38405" cy="609905"/>
          </a:xfrm>
          <a:prstGeom prst="rect">
            <a:avLst/>
          </a:prstGeom>
          <a:solidFill>
            <a:srgbClr val="DC3545"/>
          </a:solidFill>
          <a:ln/>
        </p:spPr>
        <p:txBody>
          <a:bodyPr/>
          <a:lstStyle/>
          <a:p>
            <a:endParaRPr lang="en-US"/>
          </a:p>
        </p:txBody>
      </p:sp>
      <p:sp>
        <p:nvSpPr>
          <p:cNvPr id="32" name="Text 29"/>
          <p:cNvSpPr txBox="1"/>
          <p:nvPr/>
        </p:nvSpPr>
        <p:spPr>
          <a:xfrm>
            <a:off x="685800" y="3023921"/>
            <a:ext cx="4343400" cy="4096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USASA has adapted effectively to changes in the soccer landscape.</a:t>
            </a:r>
            <a:endParaRPr lang="en-US" sz="1200"/>
          </a:p>
        </p:txBody>
      </p:sp>
      <p:sp>
        <p:nvSpPr>
          <p:cNvPr id="33" name="Text 30"/>
          <p:cNvSpPr txBox="1"/>
          <p:nvPr/>
        </p:nvSpPr>
        <p:spPr>
          <a:xfrm>
            <a:off x="685800" y="3752698"/>
            <a:ext cx="4153205" cy="1810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USASA serves different levels of membership equally.</a:t>
            </a:r>
            <a:endParaRPr lang="en-US" sz="1200"/>
          </a:p>
        </p:txBody>
      </p:sp>
      <p:sp>
        <p:nvSpPr>
          <p:cNvPr id="34" name="Text 31"/>
          <p:cNvSpPr txBox="1"/>
          <p:nvPr/>
        </p:nvSpPr>
        <p:spPr>
          <a:xfrm>
            <a:off x="685800" y="4252874"/>
            <a:ext cx="4114800" cy="4096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USASA uses innovation (new programs, formats, and technology) to serve adult soccer.</a:t>
            </a:r>
            <a:endParaRPr lang="en-US" sz="1200"/>
          </a:p>
        </p:txBody>
      </p:sp>
      <p:sp>
        <p:nvSpPr>
          <p:cNvPr id="35" name="Shape 32"/>
          <p:cNvSpPr/>
          <p:nvPr/>
        </p:nvSpPr>
        <p:spPr>
          <a:xfrm>
            <a:off x="5450738" y="3095244"/>
            <a:ext cx="418795" cy="276149"/>
          </a:xfrm>
          <a:prstGeom prst="roundRect">
            <a:avLst>
              <a:gd name="adj" fmla="val 137017"/>
            </a:avLst>
          </a:prstGeom>
          <a:solidFill>
            <a:srgbClr val="DC3545"/>
          </a:solidFill>
          <a:ln/>
        </p:spPr>
        <p:txBody>
          <a:bodyPr/>
          <a:lstStyle/>
          <a:p>
            <a:endParaRPr lang="en-US"/>
          </a:p>
        </p:txBody>
      </p:sp>
      <p:sp>
        <p:nvSpPr>
          <p:cNvPr id="36" name="Shape 33"/>
          <p:cNvSpPr/>
          <p:nvPr/>
        </p:nvSpPr>
        <p:spPr>
          <a:xfrm>
            <a:off x="5450737" y="3709721"/>
            <a:ext cx="421539" cy="276149"/>
          </a:xfrm>
          <a:prstGeom prst="roundRect">
            <a:avLst>
              <a:gd name="adj" fmla="val 137017"/>
            </a:avLst>
          </a:prstGeom>
          <a:solidFill>
            <a:srgbClr val="DC3545"/>
          </a:solidFill>
          <a:ln/>
        </p:spPr>
        <p:txBody>
          <a:bodyPr/>
          <a:lstStyle/>
          <a:p>
            <a:endParaRPr lang="en-US"/>
          </a:p>
        </p:txBody>
      </p:sp>
      <p:sp>
        <p:nvSpPr>
          <p:cNvPr id="37" name="Shape 34"/>
          <p:cNvSpPr/>
          <p:nvPr/>
        </p:nvSpPr>
        <p:spPr>
          <a:xfrm>
            <a:off x="5467198" y="4324198"/>
            <a:ext cx="400507" cy="276149"/>
          </a:xfrm>
          <a:prstGeom prst="roundRect">
            <a:avLst>
              <a:gd name="adj" fmla="val 137017"/>
            </a:avLst>
          </a:prstGeom>
          <a:solidFill>
            <a:srgbClr val="DC3545"/>
          </a:solidFill>
          <a:ln/>
        </p:spPr>
        <p:txBody>
          <a:bodyPr/>
          <a:lstStyle/>
          <a:p>
            <a:endParaRPr lang="en-US"/>
          </a:p>
        </p:txBody>
      </p:sp>
      <p:sp>
        <p:nvSpPr>
          <p:cNvPr id="38" name="Text 35"/>
          <p:cNvSpPr txBox="1"/>
          <p:nvPr/>
        </p:nvSpPr>
        <p:spPr>
          <a:xfrm>
            <a:off x="5493258" y="3164014"/>
            <a:ext cx="348386" cy="171907"/>
          </a:xfrm>
          <a:prstGeom prst="rect">
            <a:avLst/>
          </a:prstGeom>
          <a:noFill/>
          <a:ln/>
        </p:spPr>
        <p:txBody>
          <a:bodyPr wrap="square" lIns="0" tIns="0" rIns="0" bIns="0" rtlCol="0" anchor="ctr"/>
          <a:lstStyle/>
          <a:p>
            <a:pPr marL="0" indent="0" algn="ctr">
              <a:buNone/>
            </a:pPr>
            <a:r>
              <a:rPr lang="en-US" sz="1000" b="1">
                <a:solidFill>
                  <a:srgbClr val="FFFFFF"/>
                </a:solidFill>
                <a:latin typeface="Montserrat" pitchFamily="34" charset="0"/>
                <a:ea typeface="Montserrat" pitchFamily="34" charset="-122"/>
                <a:cs typeface="Montserrat" pitchFamily="34" charset="-120"/>
              </a:rPr>
              <a:t>1.72</a:t>
            </a:r>
            <a:endParaRPr lang="en-US" sz="1000"/>
          </a:p>
        </p:txBody>
      </p:sp>
      <p:sp>
        <p:nvSpPr>
          <p:cNvPr id="39" name="Text 36"/>
          <p:cNvSpPr txBox="1"/>
          <p:nvPr/>
        </p:nvSpPr>
        <p:spPr>
          <a:xfrm>
            <a:off x="5483656" y="3766413"/>
            <a:ext cx="367589" cy="171907"/>
          </a:xfrm>
          <a:prstGeom prst="rect">
            <a:avLst/>
          </a:prstGeom>
          <a:noFill/>
          <a:ln/>
        </p:spPr>
        <p:txBody>
          <a:bodyPr wrap="square" lIns="0" tIns="0" rIns="0" bIns="0" rtlCol="0" anchor="ctr"/>
          <a:lstStyle/>
          <a:p>
            <a:pPr marL="0" indent="0" algn="ctr">
              <a:buNone/>
            </a:pPr>
            <a:r>
              <a:rPr lang="en-US" sz="1000" b="1">
                <a:solidFill>
                  <a:srgbClr val="FFFFFF"/>
                </a:solidFill>
                <a:latin typeface="Montserrat" pitchFamily="34" charset="0"/>
                <a:ea typeface="Montserrat" pitchFamily="34" charset="-122"/>
                <a:cs typeface="Montserrat" pitchFamily="34" charset="-120"/>
              </a:rPr>
              <a:t>1.89</a:t>
            </a:r>
            <a:endParaRPr lang="en-US" sz="1000"/>
          </a:p>
        </p:txBody>
      </p:sp>
      <p:sp>
        <p:nvSpPr>
          <p:cNvPr id="40" name="Text 37"/>
          <p:cNvSpPr txBox="1"/>
          <p:nvPr/>
        </p:nvSpPr>
        <p:spPr>
          <a:xfrm>
            <a:off x="5479116" y="4371745"/>
            <a:ext cx="395935" cy="171907"/>
          </a:xfrm>
          <a:prstGeom prst="rect">
            <a:avLst/>
          </a:prstGeom>
          <a:noFill/>
          <a:ln/>
        </p:spPr>
        <p:txBody>
          <a:bodyPr wrap="square" lIns="0" tIns="0" rIns="0" bIns="0" rtlCol="0" anchor="ctr"/>
          <a:lstStyle/>
          <a:p>
            <a:pPr marL="0" indent="0" algn="ctr">
              <a:buNone/>
            </a:pPr>
            <a:r>
              <a:rPr lang="en-US" sz="1000" b="1">
                <a:solidFill>
                  <a:srgbClr val="FFFFFF"/>
                </a:solidFill>
                <a:latin typeface="Montserrat" pitchFamily="34" charset="0"/>
                <a:ea typeface="Montserrat" pitchFamily="34" charset="-122"/>
                <a:cs typeface="Montserrat" pitchFamily="34" charset="-120"/>
              </a:rPr>
              <a:t>2.00</a:t>
            </a:r>
            <a:endParaRPr lang="en-US" sz="1000"/>
          </a:p>
        </p:txBody>
      </p:sp>
      <p:sp>
        <p:nvSpPr>
          <p:cNvPr id="41" name="Shape 38"/>
          <p:cNvSpPr/>
          <p:nvPr/>
        </p:nvSpPr>
        <p:spPr>
          <a:xfrm>
            <a:off x="6210605" y="2414930"/>
            <a:ext cx="5447995" cy="400507"/>
          </a:xfrm>
          <a:prstGeom prst="roundRect">
            <a:avLst>
              <a:gd name="adj" fmla="val 21744"/>
            </a:avLst>
          </a:prstGeom>
          <a:solidFill>
            <a:srgbClr val="FD7E14"/>
          </a:solidFill>
          <a:ln/>
        </p:spPr>
        <p:txBody>
          <a:bodyPr/>
          <a:lstStyle/>
          <a:p>
            <a:endParaRPr lang="en-US"/>
          </a:p>
        </p:txBody>
      </p:sp>
      <p:pic>
        <p:nvPicPr>
          <p:cNvPr id="42" name="Image 1" descr="preencoded.png"/>
          <p:cNvPicPr>
            <a:picLocks noChangeAspect="1"/>
          </p:cNvPicPr>
          <p:nvPr/>
        </p:nvPicPr>
        <p:blipFill>
          <a:blip r:embed="rId4"/>
          <a:srcRect/>
          <a:stretch/>
        </p:blipFill>
        <p:spPr>
          <a:xfrm>
            <a:off x="6324905" y="2514600"/>
            <a:ext cx="190195" cy="190195"/>
          </a:xfrm>
          <a:prstGeom prst="rect">
            <a:avLst/>
          </a:prstGeom>
        </p:spPr>
      </p:pic>
      <p:sp>
        <p:nvSpPr>
          <p:cNvPr id="43" name="Text 39"/>
          <p:cNvSpPr txBox="1"/>
          <p:nvPr/>
        </p:nvSpPr>
        <p:spPr>
          <a:xfrm>
            <a:off x="6590995" y="2499970"/>
            <a:ext cx="3353105" cy="228600"/>
          </a:xfrm>
          <a:prstGeom prst="rect">
            <a:avLst/>
          </a:prstGeom>
          <a:noFill/>
          <a:ln/>
        </p:spPr>
        <p:txBody>
          <a:bodyPr wrap="square" lIns="0" tIns="0" rIns="0" bIns="0" rtlCol="0" anchor="ctr"/>
          <a:lstStyle/>
          <a:p>
            <a:pPr marL="0" indent="0" algn="l">
              <a:buNone/>
            </a:pPr>
            <a:r>
              <a:rPr lang="en-US" sz="1500" b="1">
                <a:solidFill>
                  <a:srgbClr val="FFFFFF"/>
                </a:solidFill>
                <a:latin typeface="Montserrat" pitchFamily="34" charset="0"/>
                <a:ea typeface="Montserrat" pitchFamily="34" charset="-122"/>
                <a:cs typeface="Montserrat" pitchFamily="34" charset="-120"/>
              </a:rPr>
              <a:t>CONCERNING AREAS (2.00-2.49)</a:t>
            </a:r>
            <a:endParaRPr lang="en-US" sz="1500"/>
          </a:p>
        </p:txBody>
      </p:sp>
      <p:sp>
        <p:nvSpPr>
          <p:cNvPr id="44" name="Shape 40"/>
          <p:cNvSpPr/>
          <p:nvPr/>
        </p:nvSpPr>
        <p:spPr>
          <a:xfrm>
            <a:off x="6210605" y="2928823"/>
            <a:ext cx="5447995" cy="609905"/>
          </a:xfrm>
          <a:prstGeom prst="rect">
            <a:avLst/>
          </a:prstGeom>
          <a:solidFill>
            <a:srgbClr val="F8F9FA"/>
          </a:solidFill>
          <a:ln/>
        </p:spPr>
        <p:txBody>
          <a:bodyPr/>
          <a:lstStyle/>
          <a:p>
            <a:endParaRPr lang="en-US"/>
          </a:p>
        </p:txBody>
      </p:sp>
      <p:sp>
        <p:nvSpPr>
          <p:cNvPr id="45" name="Shape 41"/>
          <p:cNvSpPr/>
          <p:nvPr/>
        </p:nvSpPr>
        <p:spPr>
          <a:xfrm>
            <a:off x="6210605" y="2928823"/>
            <a:ext cx="38405" cy="609905"/>
          </a:xfrm>
          <a:prstGeom prst="rect">
            <a:avLst/>
          </a:prstGeom>
          <a:solidFill>
            <a:srgbClr val="FD7E14"/>
          </a:solidFill>
          <a:ln/>
        </p:spPr>
        <p:txBody>
          <a:bodyPr/>
          <a:lstStyle/>
          <a:p>
            <a:endParaRPr lang="en-US"/>
          </a:p>
        </p:txBody>
      </p:sp>
      <p:sp>
        <p:nvSpPr>
          <p:cNvPr id="46" name="Shape 42"/>
          <p:cNvSpPr/>
          <p:nvPr/>
        </p:nvSpPr>
        <p:spPr>
          <a:xfrm>
            <a:off x="6210605" y="3633826"/>
            <a:ext cx="5447995" cy="609905"/>
          </a:xfrm>
          <a:prstGeom prst="rect">
            <a:avLst/>
          </a:prstGeom>
          <a:solidFill>
            <a:srgbClr val="F8F9FA"/>
          </a:solidFill>
          <a:ln/>
        </p:spPr>
        <p:txBody>
          <a:bodyPr/>
          <a:lstStyle/>
          <a:p>
            <a:endParaRPr lang="en-US"/>
          </a:p>
        </p:txBody>
      </p:sp>
      <p:sp>
        <p:nvSpPr>
          <p:cNvPr id="47" name="Shape 43"/>
          <p:cNvSpPr/>
          <p:nvPr/>
        </p:nvSpPr>
        <p:spPr>
          <a:xfrm>
            <a:off x="6210605" y="3633826"/>
            <a:ext cx="38405" cy="609905"/>
          </a:xfrm>
          <a:prstGeom prst="rect">
            <a:avLst/>
          </a:prstGeom>
          <a:solidFill>
            <a:srgbClr val="FD7E14"/>
          </a:solidFill>
          <a:ln/>
        </p:spPr>
        <p:txBody>
          <a:bodyPr/>
          <a:lstStyle/>
          <a:p>
            <a:endParaRPr lang="en-US"/>
          </a:p>
        </p:txBody>
      </p:sp>
      <p:sp>
        <p:nvSpPr>
          <p:cNvPr id="48" name="Shape 44"/>
          <p:cNvSpPr/>
          <p:nvPr/>
        </p:nvSpPr>
        <p:spPr>
          <a:xfrm>
            <a:off x="6210605" y="4338828"/>
            <a:ext cx="5447995" cy="428854"/>
          </a:xfrm>
          <a:prstGeom prst="rect">
            <a:avLst/>
          </a:prstGeom>
          <a:solidFill>
            <a:srgbClr val="F8F9FA"/>
          </a:solidFill>
          <a:ln/>
        </p:spPr>
        <p:txBody>
          <a:bodyPr/>
          <a:lstStyle/>
          <a:p>
            <a:endParaRPr lang="en-US"/>
          </a:p>
        </p:txBody>
      </p:sp>
      <p:sp>
        <p:nvSpPr>
          <p:cNvPr id="49" name="Shape 45"/>
          <p:cNvSpPr/>
          <p:nvPr/>
        </p:nvSpPr>
        <p:spPr>
          <a:xfrm>
            <a:off x="6210605" y="4338828"/>
            <a:ext cx="38405" cy="428854"/>
          </a:xfrm>
          <a:prstGeom prst="rect">
            <a:avLst/>
          </a:prstGeom>
          <a:solidFill>
            <a:srgbClr val="FD7E14"/>
          </a:solidFill>
          <a:ln/>
        </p:spPr>
        <p:txBody>
          <a:bodyPr/>
          <a:lstStyle/>
          <a:p>
            <a:endParaRPr lang="en-US"/>
          </a:p>
        </p:txBody>
      </p:sp>
      <p:sp>
        <p:nvSpPr>
          <p:cNvPr id="50" name="Shape 46"/>
          <p:cNvSpPr/>
          <p:nvPr/>
        </p:nvSpPr>
        <p:spPr>
          <a:xfrm>
            <a:off x="6210605" y="4862779"/>
            <a:ext cx="5447995" cy="609905"/>
          </a:xfrm>
          <a:prstGeom prst="rect">
            <a:avLst/>
          </a:prstGeom>
          <a:solidFill>
            <a:srgbClr val="F8F9FA"/>
          </a:solidFill>
          <a:ln/>
        </p:spPr>
        <p:txBody>
          <a:bodyPr/>
          <a:lstStyle/>
          <a:p>
            <a:endParaRPr lang="en-US"/>
          </a:p>
        </p:txBody>
      </p:sp>
      <p:sp>
        <p:nvSpPr>
          <p:cNvPr id="51" name="Shape 47"/>
          <p:cNvSpPr/>
          <p:nvPr/>
        </p:nvSpPr>
        <p:spPr>
          <a:xfrm>
            <a:off x="6210605" y="4862779"/>
            <a:ext cx="38405" cy="609905"/>
          </a:xfrm>
          <a:prstGeom prst="rect">
            <a:avLst/>
          </a:prstGeom>
          <a:solidFill>
            <a:srgbClr val="FD7E14"/>
          </a:solidFill>
          <a:ln/>
        </p:spPr>
        <p:txBody>
          <a:bodyPr/>
          <a:lstStyle/>
          <a:p>
            <a:endParaRPr lang="en-US"/>
          </a:p>
        </p:txBody>
      </p:sp>
      <p:sp>
        <p:nvSpPr>
          <p:cNvPr id="52" name="Shape 48"/>
          <p:cNvSpPr/>
          <p:nvPr/>
        </p:nvSpPr>
        <p:spPr>
          <a:xfrm>
            <a:off x="6210605" y="5567782"/>
            <a:ext cx="5447995" cy="609905"/>
          </a:xfrm>
          <a:prstGeom prst="rect">
            <a:avLst/>
          </a:prstGeom>
          <a:solidFill>
            <a:srgbClr val="F8F9FA"/>
          </a:solidFill>
          <a:ln/>
        </p:spPr>
        <p:txBody>
          <a:bodyPr/>
          <a:lstStyle/>
          <a:p>
            <a:endParaRPr lang="en-US"/>
          </a:p>
        </p:txBody>
      </p:sp>
      <p:sp>
        <p:nvSpPr>
          <p:cNvPr id="53" name="Shape 49"/>
          <p:cNvSpPr/>
          <p:nvPr/>
        </p:nvSpPr>
        <p:spPr>
          <a:xfrm>
            <a:off x="6210605" y="5567782"/>
            <a:ext cx="38405" cy="609905"/>
          </a:xfrm>
          <a:prstGeom prst="rect">
            <a:avLst/>
          </a:prstGeom>
          <a:solidFill>
            <a:srgbClr val="FD7E14"/>
          </a:solidFill>
          <a:ln/>
        </p:spPr>
        <p:txBody>
          <a:bodyPr/>
          <a:lstStyle/>
          <a:p>
            <a:endParaRPr lang="en-US"/>
          </a:p>
        </p:txBody>
      </p:sp>
      <p:sp>
        <p:nvSpPr>
          <p:cNvPr id="54" name="Text 50"/>
          <p:cNvSpPr txBox="1"/>
          <p:nvPr/>
        </p:nvSpPr>
        <p:spPr>
          <a:xfrm>
            <a:off x="6362395" y="3023921"/>
            <a:ext cx="4429354" cy="4096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There is a culture of accountability and follow-through at USASA.</a:t>
            </a:r>
            <a:endParaRPr lang="en-US" sz="1200"/>
          </a:p>
        </p:txBody>
      </p:sp>
      <p:sp>
        <p:nvSpPr>
          <p:cNvPr id="55" name="Text 51"/>
          <p:cNvSpPr txBox="1"/>
          <p:nvPr/>
        </p:nvSpPr>
        <p:spPr>
          <a:xfrm>
            <a:off x="6362395" y="3728923"/>
            <a:ext cx="4506163" cy="4096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As a member, I have the tools and resources needed from USASA.</a:t>
            </a:r>
            <a:endParaRPr lang="en-US" sz="1200"/>
          </a:p>
        </p:txBody>
      </p:sp>
      <p:sp>
        <p:nvSpPr>
          <p:cNvPr id="56" name="Text 52"/>
          <p:cNvSpPr txBox="1"/>
          <p:nvPr/>
        </p:nvSpPr>
        <p:spPr>
          <a:xfrm>
            <a:off x="6362395" y="4457700"/>
            <a:ext cx="3639312" cy="1810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USASA remains connected to its membership.</a:t>
            </a:r>
            <a:endParaRPr lang="en-US" sz="1200"/>
          </a:p>
        </p:txBody>
      </p:sp>
      <p:sp>
        <p:nvSpPr>
          <p:cNvPr id="57" name="Text 53"/>
          <p:cNvSpPr txBox="1"/>
          <p:nvPr/>
        </p:nvSpPr>
        <p:spPr>
          <a:xfrm>
            <a:off x="6362395" y="4957877"/>
            <a:ext cx="4372661" cy="4096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The USASA Board of Directors is willing and receptive to make necessary changes based on feedback.</a:t>
            </a:r>
            <a:endParaRPr lang="en-US" sz="1200"/>
          </a:p>
        </p:txBody>
      </p:sp>
      <p:sp>
        <p:nvSpPr>
          <p:cNvPr id="58" name="Text 54"/>
          <p:cNvSpPr txBox="1"/>
          <p:nvPr/>
        </p:nvSpPr>
        <p:spPr>
          <a:xfrm>
            <a:off x="6362395" y="5662879"/>
            <a:ext cx="4239158" cy="4096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USASA has established partnerships with other soccer associations (youth, collegiate, affiliate).</a:t>
            </a:r>
            <a:endParaRPr lang="en-US" sz="1200"/>
          </a:p>
        </p:txBody>
      </p:sp>
      <p:sp>
        <p:nvSpPr>
          <p:cNvPr id="59" name="Shape 55"/>
          <p:cNvSpPr/>
          <p:nvPr/>
        </p:nvSpPr>
        <p:spPr>
          <a:xfrm>
            <a:off x="11136478" y="3095244"/>
            <a:ext cx="412394" cy="276149"/>
          </a:xfrm>
          <a:prstGeom prst="roundRect">
            <a:avLst>
              <a:gd name="adj" fmla="val 137017"/>
            </a:avLst>
          </a:prstGeom>
          <a:solidFill>
            <a:srgbClr val="FD7E14"/>
          </a:solidFill>
          <a:ln/>
        </p:spPr>
        <p:txBody>
          <a:bodyPr/>
          <a:lstStyle/>
          <a:p>
            <a:endParaRPr lang="en-US"/>
          </a:p>
        </p:txBody>
      </p:sp>
      <p:sp>
        <p:nvSpPr>
          <p:cNvPr id="60" name="Shape 56"/>
          <p:cNvSpPr/>
          <p:nvPr/>
        </p:nvSpPr>
        <p:spPr>
          <a:xfrm>
            <a:off x="11136478" y="3800246"/>
            <a:ext cx="416052" cy="276149"/>
          </a:xfrm>
          <a:prstGeom prst="roundRect">
            <a:avLst>
              <a:gd name="adj" fmla="val 137017"/>
            </a:avLst>
          </a:prstGeom>
          <a:solidFill>
            <a:srgbClr val="FD7E14"/>
          </a:solidFill>
          <a:ln/>
        </p:spPr>
        <p:txBody>
          <a:bodyPr/>
          <a:lstStyle/>
          <a:p>
            <a:endParaRPr lang="en-US"/>
          </a:p>
        </p:txBody>
      </p:sp>
      <p:sp>
        <p:nvSpPr>
          <p:cNvPr id="61" name="Shape 57"/>
          <p:cNvSpPr/>
          <p:nvPr/>
        </p:nvSpPr>
        <p:spPr>
          <a:xfrm>
            <a:off x="11136478" y="4414723"/>
            <a:ext cx="409651" cy="276149"/>
          </a:xfrm>
          <a:prstGeom prst="roundRect">
            <a:avLst>
              <a:gd name="adj" fmla="val 137017"/>
            </a:avLst>
          </a:prstGeom>
          <a:solidFill>
            <a:srgbClr val="FD7E14"/>
          </a:solidFill>
          <a:ln/>
        </p:spPr>
        <p:txBody>
          <a:bodyPr/>
          <a:lstStyle/>
          <a:p>
            <a:endParaRPr lang="en-US"/>
          </a:p>
        </p:txBody>
      </p:sp>
      <p:sp>
        <p:nvSpPr>
          <p:cNvPr id="62" name="Shape 58"/>
          <p:cNvSpPr/>
          <p:nvPr/>
        </p:nvSpPr>
        <p:spPr>
          <a:xfrm>
            <a:off x="11162995" y="5029200"/>
            <a:ext cx="381305" cy="276149"/>
          </a:xfrm>
          <a:prstGeom prst="roundRect">
            <a:avLst>
              <a:gd name="adj" fmla="val 137017"/>
            </a:avLst>
          </a:prstGeom>
          <a:solidFill>
            <a:srgbClr val="FD7E14"/>
          </a:solidFill>
          <a:ln/>
        </p:spPr>
        <p:txBody>
          <a:bodyPr/>
          <a:lstStyle/>
          <a:p>
            <a:endParaRPr lang="en-US"/>
          </a:p>
        </p:txBody>
      </p:sp>
      <p:sp>
        <p:nvSpPr>
          <p:cNvPr id="63" name="Shape 59"/>
          <p:cNvSpPr/>
          <p:nvPr/>
        </p:nvSpPr>
        <p:spPr>
          <a:xfrm>
            <a:off x="11162995" y="5734202"/>
            <a:ext cx="381305" cy="276149"/>
          </a:xfrm>
          <a:prstGeom prst="roundRect">
            <a:avLst>
              <a:gd name="adj" fmla="val 137017"/>
            </a:avLst>
          </a:prstGeom>
          <a:solidFill>
            <a:srgbClr val="FD7E14"/>
          </a:solidFill>
          <a:ln/>
        </p:spPr>
        <p:txBody>
          <a:bodyPr/>
          <a:lstStyle/>
          <a:p>
            <a:endParaRPr lang="en-US"/>
          </a:p>
        </p:txBody>
      </p:sp>
      <p:sp>
        <p:nvSpPr>
          <p:cNvPr id="64" name="Text 60"/>
          <p:cNvSpPr txBox="1"/>
          <p:nvPr/>
        </p:nvSpPr>
        <p:spPr>
          <a:xfrm>
            <a:off x="11156595" y="3151938"/>
            <a:ext cx="395935" cy="171907"/>
          </a:xfrm>
          <a:prstGeom prst="rect">
            <a:avLst/>
          </a:prstGeom>
          <a:noFill/>
          <a:ln/>
        </p:spPr>
        <p:txBody>
          <a:bodyPr wrap="square" lIns="0" tIns="0" rIns="0" bIns="0" rtlCol="0" anchor="ctr"/>
          <a:lstStyle/>
          <a:p>
            <a:pPr marL="0" indent="0" algn="ctr">
              <a:buNone/>
            </a:pPr>
            <a:r>
              <a:rPr lang="en-US" sz="1000" b="1">
                <a:solidFill>
                  <a:srgbClr val="FFFFFF"/>
                </a:solidFill>
                <a:latin typeface="Montserrat" pitchFamily="34" charset="0"/>
                <a:ea typeface="Montserrat" pitchFamily="34" charset="-122"/>
                <a:cs typeface="Montserrat" pitchFamily="34" charset="-120"/>
              </a:rPr>
              <a:t>2.06</a:t>
            </a:r>
            <a:endParaRPr lang="en-US" sz="1000"/>
          </a:p>
        </p:txBody>
      </p:sp>
      <p:sp>
        <p:nvSpPr>
          <p:cNvPr id="65" name="Text 61"/>
          <p:cNvSpPr txBox="1"/>
          <p:nvPr/>
        </p:nvSpPr>
        <p:spPr>
          <a:xfrm>
            <a:off x="11143335" y="3852366"/>
            <a:ext cx="395935" cy="171907"/>
          </a:xfrm>
          <a:prstGeom prst="rect">
            <a:avLst/>
          </a:prstGeom>
          <a:noFill/>
          <a:ln/>
        </p:spPr>
        <p:txBody>
          <a:bodyPr wrap="square" lIns="0" tIns="0" rIns="0" bIns="0" rtlCol="0" anchor="ctr"/>
          <a:lstStyle/>
          <a:p>
            <a:pPr marL="0" indent="0" algn="ctr">
              <a:buNone/>
            </a:pPr>
            <a:r>
              <a:rPr lang="en-US" sz="1000" b="1">
                <a:solidFill>
                  <a:srgbClr val="FFFFFF"/>
                </a:solidFill>
                <a:latin typeface="Montserrat" pitchFamily="34" charset="0"/>
                <a:ea typeface="Montserrat" pitchFamily="34" charset="-122"/>
                <a:cs typeface="Montserrat" pitchFamily="34" charset="-120"/>
              </a:rPr>
              <a:t>2.06</a:t>
            </a:r>
            <a:endParaRPr lang="en-US" sz="1000"/>
          </a:p>
        </p:txBody>
      </p:sp>
      <p:sp>
        <p:nvSpPr>
          <p:cNvPr id="66" name="Text 62"/>
          <p:cNvSpPr txBox="1"/>
          <p:nvPr/>
        </p:nvSpPr>
        <p:spPr>
          <a:xfrm>
            <a:off x="11187074" y="4466843"/>
            <a:ext cx="319126" cy="171907"/>
          </a:xfrm>
          <a:prstGeom prst="rect">
            <a:avLst/>
          </a:prstGeom>
          <a:noFill/>
          <a:ln/>
        </p:spPr>
        <p:txBody>
          <a:bodyPr wrap="square" lIns="0" tIns="0" rIns="0" bIns="0" rtlCol="0" anchor="ctr"/>
          <a:lstStyle/>
          <a:p>
            <a:pPr marL="0" indent="0" algn="ctr">
              <a:buNone/>
            </a:pPr>
            <a:r>
              <a:rPr lang="en-US" sz="1000" b="1">
                <a:solidFill>
                  <a:srgbClr val="FFFFFF"/>
                </a:solidFill>
                <a:latin typeface="Montserrat" pitchFamily="34" charset="0"/>
                <a:ea typeface="Montserrat" pitchFamily="34" charset="-122"/>
                <a:cs typeface="Montserrat" pitchFamily="34" charset="-120"/>
              </a:rPr>
              <a:t>2.11</a:t>
            </a:r>
            <a:endParaRPr lang="en-US" sz="1000"/>
          </a:p>
        </p:txBody>
      </p:sp>
      <p:sp>
        <p:nvSpPr>
          <p:cNvPr id="67" name="Text 63"/>
          <p:cNvSpPr txBox="1"/>
          <p:nvPr/>
        </p:nvSpPr>
        <p:spPr>
          <a:xfrm>
            <a:off x="11194084" y="5075835"/>
            <a:ext cx="319126" cy="171907"/>
          </a:xfrm>
          <a:prstGeom prst="rect">
            <a:avLst/>
          </a:prstGeom>
          <a:noFill/>
          <a:ln/>
        </p:spPr>
        <p:txBody>
          <a:bodyPr wrap="square" lIns="0" tIns="0" rIns="0" bIns="0" rtlCol="0" anchor="ctr"/>
          <a:lstStyle/>
          <a:p>
            <a:pPr marL="0" indent="0" algn="ctr">
              <a:buNone/>
            </a:pPr>
            <a:r>
              <a:rPr lang="en-US" sz="1000" b="1">
                <a:solidFill>
                  <a:srgbClr val="FFFFFF"/>
                </a:solidFill>
                <a:latin typeface="Montserrat" pitchFamily="34" charset="0"/>
                <a:ea typeface="Montserrat" pitchFamily="34" charset="-122"/>
                <a:cs typeface="Montserrat" pitchFamily="34" charset="-120"/>
              </a:rPr>
              <a:t>2.11</a:t>
            </a:r>
            <a:endParaRPr lang="en-US" sz="1000"/>
          </a:p>
        </p:txBody>
      </p:sp>
      <p:sp>
        <p:nvSpPr>
          <p:cNvPr id="68" name="Text 64"/>
          <p:cNvSpPr txBox="1"/>
          <p:nvPr/>
        </p:nvSpPr>
        <p:spPr>
          <a:xfrm>
            <a:off x="11169396" y="5781750"/>
            <a:ext cx="376733" cy="171907"/>
          </a:xfrm>
          <a:prstGeom prst="rect">
            <a:avLst/>
          </a:prstGeom>
          <a:noFill/>
          <a:ln/>
        </p:spPr>
        <p:txBody>
          <a:bodyPr wrap="square" lIns="0" tIns="0" rIns="0" bIns="0" rtlCol="0" anchor="ctr"/>
          <a:lstStyle/>
          <a:p>
            <a:pPr marL="0" indent="0" algn="ctr">
              <a:buNone/>
            </a:pPr>
            <a:r>
              <a:rPr lang="en-US" sz="1000" b="1">
                <a:solidFill>
                  <a:srgbClr val="FFFFFF"/>
                </a:solidFill>
                <a:latin typeface="Montserrat" pitchFamily="34" charset="0"/>
                <a:ea typeface="Montserrat" pitchFamily="34" charset="-122"/>
                <a:cs typeface="Montserrat" pitchFamily="34" charset="-120"/>
              </a:rPr>
              <a:t>2.22</a:t>
            </a:r>
            <a:endParaRPr lang="en-US" sz="1000"/>
          </a:p>
        </p:txBody>
      </p:sp>
      <p:sp>
        <p:nvSpPr>
          <p:cNvPr id="71" name="Shape 67"/>
          <p:cNvSpPr/>
          <p:nvPr/>
        </p:nvSpPr>
        <p:spPr>
          <a:xfrm>
            <a:off x="0" y="6819595"/>
            <a:ext cx="12191695" cy="38405"/>
          </a:xfrm>
          <a:prstGeom prst="rect">
            <a:avLst/>
          </a:prstGeom>
          <a:solidFill>
            <a:srgbClr val="003366"/>
          </a:solidFill>
          <a:ln/>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hape 0"/>
          <p:cNvSpPr/>
          <p:nvPr/>
        </p:nvSpPr>
        <p:spPr>
          <a:xfrm>
            <a:off x="-19354" y="-1710991"/>
            <a:ext cx="12191695" cy="7753198"/>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4" name="Shape 2"/>
          <p:cNvSpPr/>
          <p:nvPr/>
        </p:nvSpPr>
        <p:spPr>
          <a:xfrm>
            <a:off x="629107" y="755521"/>
            <a:ext cx="10972800" cy="19202"/>
          </a:xfrm>
          <a:prstGeom prst="rect">
            <a:avLst/>
          </a:prstGeom>
          <a:solidFill>
            <a:srgbClr val="003366"/>
          </a:solidFill>
          <a:ln/>
        </p:spPr>
        <p:txBody>
          <a:bodyPr/>
          <a:lstStyle/>
          <a:p>
            <a:endParaRPr lang="en-US"/>
          </a:p>
        </p:txBody>
      </p:sp>
      <p:sp>
        <p:nvSpPr>
          <p:cNvPr id="5" name="Text 3"/>
          <p:cNvSpPr txBox="1"/>
          <p:nvPr/>
        </p:nvSpPr>
        <p:spPr>
          <a:xfrm>
            <a:off x="609905" y="246812"/>
            <a:ext cx="9354312" cy="419710"/>
          </a:xfrm>
          <a:prstGeom prst="rect">
            <a:avLst/>
          </a:prstGeom>
          <a:noFill/>
          <a:ln/>
        </p:spPr>
        <p:txBody>
          <a:bodyPr wrap="square" lIns="0" tIns="0" rIns="0" bIns="0" rtlCol="0" anchor="ctr"/>
          <a:lstStyle/>
          <a:p>
            <a:pPr marL="0" indent="0" algn="l">
              <a:buNone/>
            </a:pPr>
            <a:r>
              <a:rPr lang="en-US" sz="2700" b="1" dirty="0">
                <a:solidFill>
                  <a:srgbClr val="003366"/>
                </a:solidFill>
                <a:latin typeface="Montserrat" pitchFamily="34" charset="0"/>
                <a:ea typeface="Montserrat" pitchFamily="34" charset="-122"/>
                <a:cs typeface="Montserrat" pitchFamily="34" charset="-120"/>
              </a:rPr>
              <a:t>USASA Survey Results: Key Themes from Members</a:t>
            </a:r>
            <a:endParaRPr lang="en-US" sz="2700" dirty="0"/>
          </a:p>
        </p:txBody>
      </p:sp>
      <p:sp>
        <p:nvSpPr>
          <p:cNvPr id="6" name="Shape 4"/>
          <p:cNvSpPr/>
          <p:nvPr/>
        </p:nvSpPr>
        <p:spPr>
          <a:xfrm>
            <a:off x="629107" y="872032"/>
            <a:ext cx="10972800" cy="990295"/>
          </a:xfrm>
          <a:prstGeom prst="rect">
            <a:avLst/>
          </a:prstGeom>
          <a:solidFill>
            <a:srgbClr val="F8F8F8"/>
          </a:solidFill>
          <a:ln/>
        </p:spPr>
        <p:txBody>
          <a:bodyPr/>
          <a:lstStyle/>
          <a:p>
            <a:endParaRPr lang="en-US"/>
          </a:p>
        </p:txBody>
      </p:sp>
      <p:sp>
        <p:nvSpPr>
          <p:cNvPr id="7" name="Shape 5"/>
          <p:cNvSpPr/>
          <p:nvPr/>
        </p:nvSpPr>
        <p:spPr>
          <a:xfrm>
            <a:off x="629107" y="872032"/>
            <a:ext cx="38405" cy="990295"/>
          </a:xfrm>
          <a:prstGeom prst="rect">
            <a:avLst/>
          </a:prstGeom>
          <a:solidFill>
            <a:srgbClr val="EE1E24"/>
          </a:solidFill>
          <a:ln/>
        </p:spPr>
        <p:txBody>
          <a:bodyPr/>
          <a:lstStyle/>
          <a:p>
            <a:endParaRPr lang="en-US"/>
          </a:p>
        </p:txBody>
      </p:sp>
      <p:pic>
        <p:nvPicPr>
          <p:cNvPr id="8" name="Image 0" descr="preencoded.png"/>
          <p:cNvPicPr>
            <a:picLocks noChangeAspect="1"/>
          </p:cNvPicPr>
          <p:nvPr/>
        </p:nvPicPr>
        <p:blipFill>
          <a:blip r:embed="rId3"/>
          <a:srcRect t="-12500" b="-12500"/>
          <a:stretch/>
        </p:blipFill>
        <p:spPr>
          <a:xfrm>
            <a:off x="819302" y="1024737"/>
            <a:ext cx="267005" cy="267005"/>
          </a:xfrm>
          <a:prstGeom prst="rect">
            <a:avLst/>
          </a:prstGeom>
        </p:spPr>
      </p:pic>
      <p:sp>
        <p:nvSpPr>
          <p:cNvPr id="9" name="Shape 6"/>
          <p:cNvSpPr/>
          <p:nvPr/>
        </p:nvSpPr>
        <p:spPr>
          <a:xfrm>
            <a:off x="629107" y="4472939"/>
            <a:ext cx="10972800" cy="990295"/>
          </a:xfrm>
          <a:prstGeom prst="rect">
            <a:avLst/>
          </a:prstGeom>
          <a:solidFill>
            <a:srgbClr val="F8F8F8"/>
          </a:solidFill>
          <a:ln/>
        </p:spPr>
        <p:txBody>
          <a:bodyPr/>
          <a:lstStyle/>
          <a:p>
            <a:endParaRPr lang="en-US"/>
          </a:p>
        </p:txBody>
      </p:sp>
      <p:sp>
        <p:nvSpPr>
          <p:cNvPr id="10" name="Shape 7"/>
          <p:cNvSpPr/>
          <p:nvPr/>
        </p:nvSpPr>
        <p:spPr>
          <a:xfrm>
            <a:off x="629107" y="2072639"/>
            <a:ext cx="38405" cy="990295"/>
          </a:xfrm>
          <a:prstGeom prst="rect">
            <a:avLst/>
          </a:prstGeom>
          <a:solidFill>
            <a:srgbClr val="EE1E24"/>
          </a:solidFill>
          <a:ln/>
        </p:spPr>
        <p:txBody>
          <a:bodyPr/>
          <a:lstStyle/>
          <a:p>
            <a:endParaRPr lang="en-US"/>
          </a:p>
        </p:txBody>
      </p:sp>
      <p:sp>
        <p:nvSpPr>
          <p:cNvPr id="11" name="Shape 8"/>
          <p:cNvSpPr/>
          <p:nvPr/>
        </p:nvSpPr>
        <p:spPr>
          <a:xfrm>
            <a:off x="629107" y="3272332"/>
            <a:ext cx="10972800" cy="990295"/>
          </a:xfrm>
          <a:prstGeom prst="rect">
            <a:avLst/>
          </a:prstGeom>
          <a:solidFill>
            <a:srgbClr val="F8F8F8"/>
          </a:solidFill>
          <a:ln/>
        </p:spPr>
        <p:txBody>
          <a:bodyPr/>
          <a:lstStyle/>
          <a:p>
            <a:endParaRPr lang="en-US"/>
          </a:p>
        </p:txBody>
      </p:sp>
      <p:sp>
        <p:nvSpPr>
          <p:cNvPr id="12" name="Shape 9"/>
          <p:cNvSpPr/>
          <p:nvPr/>
        </p:nvSpPr>
        <p:spPr>
          <a:xfrm>
            <a:off x="629107" y="3272332"/>
            <a:ext cx="38405" cy="990295"/>
          </a:xfrm>
          <a:prstGeom prst="rect">
            <a:avLst/>
          </a:prstGeom>
          <a:solidFill>
            <a:srgbClr val="EE1E24"/>
          </a:solidFill>
          <a:ln/>
        </p:spPr>
        <p:txBody>
          <a:bodyPr/>
          <a:lstStyle/>
          <a:p>
            <a:endParaRPr lang="en-US"/>
          </a:p>
        </p:txBody>
      </p:sp>
      <p:sp>
        <p:nvSpPr>
          <p:cNvPr id="13" name="Shape 10"/>
          <p:cNvSpPr/>
          <p:nvPr/>
        </p:nvSpPr>
        <p:spPr>
          <a:xfrm>
            <a:off x="687171" y="2056929"/>
            <a:ext cx="10972800" cy="990295"/>
          </a:xfrm>
          <a:prstGeom prst="rect">
            <a:avLst/>
          </a:prstGeom>
          <a:solidFill>
            <a:srgbClr val="F8F8F8"/>
          </a:solidFill>
          <a:ln/>
        </p:spPr>
        <p:txBody>
          <a:bodyPr/>
          <a:lstStyle/>
          <a:p>
            <a:endParaRPr lang="en-US"/>
          </a:p>
        </p:txBody>
      </p:sp>
      <p:sp>
        <p:nvSpPr>
          <p:cNvPr id="14" name="Shape 11"/>
          <p:cNvSpPr/>
          <p:nvPr/>
        </p:nvSpPr>
        <p:spPr>
          <a:xfrm>
            <a:off x="629107" y="4472939"/>
            <a:ext cx="38405" cy="990295"/>
          </a:xfrm>
          <a:prstGeom prst="rect">
            <a:avLst/>
          </a:prstGeom>
          <a:solidFill>
            <a:srgbClr val="EE1E24"/>
          </a:solidFill>
          <a:ln/>
        </p:spPr>
        <p:txBody>
          <a:bodyPr/>
          <a:lstStyle/>
          <a:p>
            <a:endParaRPr lang="en-US"/>
          </a:p>
        </p:txBody>
      </p:sp>
      <p:sp>
        <p:nvSpPr>
          <p:cNvPr id="15" name="Shape 12"/>
          <p:cNvSpPr/>
          <p:nvPr/>
        </p:nvSpPr>
        <p:spPr>
          <a:xfrm>
            <a:off x="629107" y="5672632"/>
            <a:ext cx="10972800" cy="990295"/>
          </a:xfrm>
          <a:prstGeom prst="rect">
            <a:avLst/>
          </a:prstGeom>
          <a:solidFill>
            <a:srgbClr val="F8F8F8"/>
          </a:solidFill>
          <a:ln/>
        </p:spPr>
        <p:txBody>
          <a:bodyPr/>
          <a:lstStyle/>
          <a:p>
            <a:endParaRPr lang="en-US"/>
          </a:p>
        </p:txBody>
      </p:sp>
      <p:sp>
        <p:nvSpPr>
          <p:cNvPr id="16" name="Shape 13"/>
          <p:cNvSpPr/>
          <p:nvPr/>
        </p:nvSpPr>
        <p:spPr>
          <a:xfrm>
            <a:off x="629107" y="5672632"/>
            <a:ext cx="38405" cy="990295"/>
          </a:xfrm>
          <a:prstGeom prst="rect">
            <a:avLst/>
          </a:prstGeom>
          <a:solidFill>
            <a:srgbClr val="EE1E24"/>
          </a:solidFill>
          <a:ln/>
        </p:spPr>
        <p:txBody>
          <a:bodyPr/>
          <a:lstStyle/>
          <a:p>
            <a:endParaRPr lang="en-US"/>
          </a:p>
        </p:txBody>
      </p:sp>
      <p:sp>
        <p:nvSpPr>
          <p:cNvPr id="17" name="Text 14"/>
          <p:cNvSpPr txBox="1"/>
          <p:nvPr/>
        </p:nvSpPr>
        <p:spPr>
          <a:xfrm>
            <a:off x="1228953" y="1053083"/>
            <a:ext cx="2809951"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Governance Concerns:</a:t>
            </a:r>
            <a:endParaRPr lang="en-US" sz="1800"/>
          </a:p>
        </p:txBody>
      </p:sp>
      <p:sp>
        <p:nvSpPr>
          <p:cNvPr id="18" name="Text 15"/>
          <p:cNvSpPr txBox="1"/>
          <p:nvPr/>
        </p:nvSpPr>
        <p:spPr>
          <a:xfrm>
            <a:off x="1228952" y="1200301"/>
            <a:ext cx="10096805" cy="619963"/>
          </a:xfrm>
          <a:prstGeom prst="rect">
            <a:avLst/>
          </a:prstGeom>
          <a:noFill/>
          <a:ln/>
        </p:spPr>
        <p:txBody>
          <a:bodyPr wrap="square" lIns="0" tIns="0" rIns="0" bIns="0" rtlCol="0" anchor="ctr"/>
          <a:lstStyle/>
          <a:p>
            <a:pPr marL="0" indent="0" algn="l">
              <a:buNone/>
            </a:pPr>
            <a:r>
              <a:rPr lang="en-US" sz="1400" dirty="0">
                <a:solidFill>
                  <a:srgbClr val="333333"/>
                </a:solidFill>
                <a:latin typeface="Montserrat" pitchFamily="34" charset="0"/>
                <a:ea typeface="Montserrat" pitchFamily="34" charset="-122"/>
                <a:cs typeface="Montserrat" pitchFamily="34" charset="-120"/>
              </a:rPr>
              <a:t>Need for term limits and strategic focus to bring fresh perspectives and improve board effectiveness.</a:t>
            </a:r>
            <a:endParaRPr lang="en-US" sz="1400" dirty="0"/>
          </a:p>
        </p:txBody>
      </p:sp>
      <p:sp>
        <p:nvSpPr>
          <p:cNvPr id="21" name="Text 17"/>
          <p:cNvSpPr txBox="1"/>
          <p:nvPr/>
        </p:nvSpPr>
        <p:spPr>
          <a:xfrm>
            <a:off x="1200607" y="4653076"/>
            <a:ext cx="1838858" cy="277063"/>
          </a:xfrm>
          <a:prstGeom prst="rect">
            <a:avLst/>
          </a:prstGeom>
          <a:noFill/>
          <a:ln/>
        </p:spPr>
        <p:txBody>
          <a:bodyPr wrap="square" lIns="0" tIns="0" rIns="0" bIns="0" rtlCol="0" anchor="ctr"/>
          <a:lstStyle/>
          <a:p>
            <a:pPr marL="0" indent="0" algn="l">
              <a:buNone/>
            </a:pPr>
            <a:r>
              <a:rPr lang="en-US" sz="1800" b="1" dirty="0">
                <a:solidFill>
                  <a:srgbClr val="003366"/>
                </a:solidFill>
                <a:latin typeface="Montserrat" pitchFamily="34" charset="0"/>
                <a:ea typeface="Montserrat" pitchFamily="34" charset="-122"/>
                <a:cs typeface="Montserrat" pitchFamily="34" charset="-120"/>
              </a:rPr>
              <a:t>Referee Crisis:</a:t>
            </a:r>
            <a:endParaRPr lang="en-US" sz="1800" dirty="0"/>
          </a:p>
        </p:txBody>
      </p:sp>
      <p:sp>
        <p:nvSpPr>
          <p:cNvPr id="22" name="Text 18"/>
          <p:cNvSpPr txBox="1"/>
          <p:nvPr/>
        </p:nvSpPr>
        <p:spPr>
          <a:xfrm>
            <a:off x="1287017" y="2237066"/>
            <a:ext cx="4991710"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Overemphasis on National Tournaments:</a:t>
            </a:r>
            <a:endParaRPr lang="en-US" sz="1800"/>
          </a:p>
        </p:txBody>
      </p:sp>
      <p:sp>
        <p:nvSpPr>
          <p:cNvPr id="23" name="Text 19"/>
          <p:cNvSpPr txBox="1"/>
          <p:nvPr/>
        </p:nvSpPr>
        <p:spPr>
          <a:xfrm>
            <a:off x="1200607" y="4789789"/>
            <a:ext cx="10201961" cy="619963"/>
          </a:xfrm>
          <a:prstGeom prst="rect">
            <a:avLst/>
          </a:prstGeom>
          <a:noFill/>
          <a:ln/>
        </p:spPr>
        <p:txBody>
          <a:bodyPr wrap="square" lIns="0" tIns="0" rIns="0" bIns="0" rtlCol="0" anchor="ctr"/>
          <a:lstStyle/>
          <a:p>
            <a:pPr marL="0" indent="0" algn="l">
              <a:buNone/>
            </a:pPr>
            <a:r>
              <a:rPr lang="en-US" sz="1400">
                <a:solidFill>
                  <a:srgbClr val="333333"/>
                </a:solidFill>
                <a:latin typeface="Montserrat" pitchFamily="34" charset="0"/>
                <a:ea typeface="Montserrat" pitchFamily="34" charset="-122"/>
                <a:cs typeface="Montserrat" pitchFamily="34" charset="-120"/>
              </a:rPr>
              <a:t>Insufficient referees (30% decrease) impacting match quality and limiting membership growth potential.</a:t>
            </a:r>
            <a:endParaRPr lang="en-US" sz="1400"/>
          </a:p>
        </p:txBody>
      </p:sp>
      <p:pic>
        <p:nvPicPr>
          <p:cNvPr id="24" name="Image 2" descr="preencoded.png"/>
          <p:cNvPicPr>
            <a:picLocks noChangeAspect="1"/>
          </p:cNvPicPr>
          <p:nvPr/>
        </p:nvPicPr>
        <p:blipFill>
          <a:blip r:embed="rId4"/>
          <a:srcRect t="-6250" b="-6250"/>
          <a:stretch/>
        </p:blipFill>
        <p:spPr>
          <a:xfrm>
            <a:off x="819302" y="3425037"/>
            <a:ext cx="267005" cy="267005"/>
          </a:xfrm>
          <a:prstGeom prst="rect">
            <a:avLst/>
          </a:prstGeom>
        </p:spPr>
      </p:pic>
      <p:sp>
        <p:nvSpPr>
          <p:cNvPr id="25" name="Text 20"/>
          <p:cNvSpPr txBox="1"/>
          <p:nvPr/>
        </p:nvSpPr>
        <p:spPr>
          <a:xfrm>
            <a:off x="1228952" y="3453383"/>
            <a:ext cx="6523904" cy="192355"/>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Lack of Regional Support:</a:t>
            </a:r>
            <a:endParaRPr lang="en-US" sz="1800"/>
          </a:p>
        </p:txBody>
      </p:sp>
      <p:sp>
        <p:nvSpPr>
          <p:cNvPr id="26" name="Text 21"/>
          <p:cNvSpPr txBox="1"/>
          <p:nvPr/>
        </p:nvSpPr>
        <p:spPr>
          <a:xfrm>
            <a:off x="1238097" y="3578362"/>
            <a:ext cx="10287000" cy="619963"/>
          </a:xfrm>
          <a:prstGeom prst="rect">
            <a:avLst/>
          </a:prstGeom>
          <a:noFill/>
          <a:ln/>
        </p:spPr>
        <p:txBody>
          <a:bodyPr wrap="square" lIns="0" tIns="0" rIns="0" bIns="0" rtlCol="0" anchor="ctr"/>
          <a:lstStyle/>
          <a:p>
            <a:pPr marL="0" indent="0" algn="l">
              <a:buNone/>
            </a:pPr>
            <a:r>
              <a:rPr lang="en-US" sz="1400">
                <a:solidFill>
                  <a:srgbClr val="333333"/>
                </a:solidFill>
                <a:latin typeface="Montserrat" pitchFamily="34" charset="0"/>
                <a:ea typeface="Montserrat" pitchFamily="34" charset="-122"/>
                <a:cs typeface="Montserrat" pitchFamily="34" charset="-120"/>
              </a:rPr>
              <a:t>Significant disparities in resources and opportunities between regions, especially east vs. west coast.</a:t>
            </a:r>
            <a:endParaRPr lang="en-US" sz="1400"/>
          </a:p>
        </p:txBody>
      </p:sp>
      <p:pic>
        <p:nvPicPr>
          <p:cNvPr id="27" name="Image 3" descr="preencoded.png"/>
          <p:cNvPicPr>
            <a:picLocks noChangeAspect="1"/>
          </p:cNvPicPr>
          <p:nvPr/>
        </p:nvPicPr>
        <p:blipFill>
          <a:blip r:embed="rId5"/>
          <a:srcRect t="-6250" b="-6250"/>
          <a:stretch/>
        </p:blipFill>
        <p:spPr>
          <a:xfrm>
            <a:off x="877366" y="2208720"/>
            <a:ext cx="267005" cy="267005"/>
          </a:xfrm>
          <a:prstGeom prst="rect">
            <a:avLst/>
          </a:prstGeom>
        </p:spPr>
      </p:pic>
      <p:sp>
        <p:nvSpPr>
          <p:cNvPr id="28" name="Text 22"/>
          <p:cNvSpPr txBox="1"/>
          <p:nvPr/>
        </p:nvSpPr>
        <p:spPr>
          <a:xfrm>
            <a:off x="1228953" y="5853683"/>
            <a:ext cx="2143354" cy="277063"/>
          </a:xfrm>
          <a:prstGeom prst="rect">
            <a:avLst/>
          </a:prstGeom>
          <a:noFill/>
          <a:ln/>
        </p:spPr>
        <p:txBody>
          <a:bodyPr wrap="square" lIns="0" tIns="0" rIns="0" bIns="0" rtlCol="0" anchor="ctr"/>
          <a:lstStyle/>
          <a:p>
            <a:pPr marL="0" indent="0" algn="l">
              <a:buNone/>
            </a:pPr>
            <a:r>
              <a:rPr lang="en-US" sz="1800" b="1">
                <a:solidFill>
                  <a:srgbClr val="003366"/>
                </a:solidFill>
                <a:latin typeface="Montserrat" pitchFamily="34" charset="0"/>
                <a:ea typeface="Montserrat" pitchFamily="34" charset="-122"/>
                <a:cs typeface="Montserrat" pitchFamily="34" charset="-120"/>
              </a:rPr>
              <a:t>Facilities Access:</a:t>
            </a:r>
            <a:endParaRPr lang="en-US" sz="1800"/>
          </a:p>
        </p:txBody>
      </p:sp>
      <p:sp>
        <p:nvSpPr>
          <p:cNvPr id="29" name="Text 23"/>
          <p:cNvSpPr txBox="1"/>
          <p:nvPr/>
        </p:nvSpPr>
        <p:spPr>
          <a:xfrm>
            <a:off x="1296161" y="2375597"/>
            <a:ext cx="10258654" cy="619963"/>
          </a:xfrm>
          <a:prstGeom prst="rect">
            <a:avLst/>
          </a:prstGeom>
          <a:noFill/>
          <a:ln/>
        </p:spPr>
        <p:txBody>
          <a:bodyPr wrap="square" lIns="0" tIns="0" rIns="0" bIns="0" rtlCol="0" anchor="ctr"/>
          <a:lstStyle/>
          <a:p>
            <a:pPr marL="0" indent="0" algn="l">
              <a:buNone/>
            </a:pPr>
            <a:r>
              <a:rPr lang="en-US" sz="1400">
                <a:solidFill>
                  <a:srgbClr val="333333"/>
                </a:solidFill>
                <a:latin typeface="Montserrat" pitchFamily="34" charset="0"/>
                <a:ea typeface="Montserrat" pitchFamily="34" charset="-122"/>
                <a:cs typeface="Montserrat" pitchFamily="34" charset="-120"/>
              </a:rPr>
              <a:t>Perceived neglect of grassroots soccer in favor of higher-level competitive events.</a:t>
            </a:r>
            <a:endParaRPr lang="en-US" sz="1400"/>
          </a:p>
        </p:txBody>
      </p:sp>
      <p:pic>
        <p:nvPicPr>
          <p:cNvPr id="30" name="Image 4" descr="preencoded.png"/>
          <p:cNvPicPr>
            <a:picLocks noChangeAspect="1"/>
          </p:cNvPicPr>
          <p:nvPr/>
        </p:nvPicPr>
        <p:blipFill>
          <a:blip r:embed="rId6"/>
          <a:srcRect/>
          <a:stretch/>
        </p:blipFill>
        <p:spPr>
          <a:xfrm>
            <a:off x="819302" y="5825337"/>
            <a:ext cx="267005" cy="267005"/>
          </a:xfrm>
          <a:prstGeom prst="rect">
            <a:avLst/>
          </a:prstGeom>
        </p:spPr>
      </p:pic>
      <p:sp>
        <p:nvSpPr>
          <p:cNvPr id="31" name="Text 24"/>
          <p:cNvSpPr txBox="1"/>
          <p:nvPr/>
        </p:nvSpPr>
        <p:spPr>
          <a:xfrm>
            <a:off x="1228953" y="5963410"/>
            <a:ext cx="9620402" cy="619963"/>
          </a:xfrm>
          <a:prstGeom prst="rect">
            <a:avLst/>
          </a:prstGeom>
          <a:noFill/>
          <a:ln/>
        </p:spPr>
        <p:txBody>
          <a:bodyPr wrap="square" lIns="0" tIns="0" rIns="0" bIns="0" rtlCol="0" anchor="ctr"/>
          <a:lstStyle/>
          <a:p>
            <a:pPr marL="0" indent="0" algn="l">
              <a:buNone/>
            </a:pPr>
            <a:r>
              <a:rPr lang="en-US" sz="1400">
                <a:solidFill>
                  <a:srgbClr val="333333"/>
                </a:solidFill>
                <a:latin typeface="Montserrat" pitchFamily="34" charset="0"/>
                <a:ea typeface="Montserrat" pitchFamily="34" charset="-122"/>
                <a:cs typeface="Montserrat" pitchFamily="34" charset="-120"/>
              </a:rPr>
              <a:t>High costs and limited field availability are significantly restricting growth opportunities across regions.</a:t>
            </a:r>
            <a:endParaRPr lang="en-US" sz="1400"/>
          </a:p>
        </p:txBody>
      </p:sp>
      <p:sp>
        <p:nvSpPr>
          <p:cNvPr id="34" name="Shape 27"/>
          <p:cNvSpPr/>
          <p:nvPr/>
        </p:nvSpPr>
        <p:spPr>
          <a:xfrm>
            <a:off x="0" y="7788414"/>
            <a:ext cx="12191695" cy="38405"/>
          </a:xfrm>
          <a:prstGeom prst="rect">
            <a:avLst/>
          </a:prstGeom>
          <a:solidFill>
            <a:srgbClr val="003366"/>
          </a:solidFill>
          <a:ln/>
        </p:spPr>
        <p:txBody>
          <a:bodyPr/>
          <a:lstStyle/>
          <a:p>
            <a:endParaRPr lang="en-US"/>
          </a:p>
        </p:txBody>
      </p:sp>
      <p:pic>
        <p:nvPicPr>
          <p:cNvPr id="19" name="Image 0" descr="preencoded.png">
            <a:extLst>
              <a:ext uri="{FF2B5EF4-FFF2-40B4-BE49-F238E27FC236}">
                <a16:creationId xmlns:a16="http://schemas.microsoft.com/office/drawing/2014/main" id="{F2AB50F2-C5E9-4BE6-FEAC-3294BE4981CF}"/>
              </a:ext>
            </a:extLst>
          </p:cNvPr>
          <p:cNvPicPr>
            <a:picLocks noChangeAspect="1"/>
          </p:cNvPicPr>
          <p:nvPr/>
        </p:nvPicPr>
        <p:blipFill>
          <a:blip r:embed="rId7"/>
          <a:srcRect l="-1507" r="-1507"/>
          <a:stretch/>
        </p:blipFill>
        <p:spPr>
          <a:xfrm>
            <a:off x="849684" y="4691974"/>
            <a:ext cx="206239" cy="16016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4" name="Shape 2"/>
          <p:cNvSpPr/>
          <p:nvPr/>
        </p:nvSpPr>
        <p:spPr>
          <a:xfrm>
            <a:off x="609905" y="780898"/>
            <a:ext cx="10972800" cy="19202"/>
          </a:xfrm>
          <a:prstGeom prst="rect">
            <a:avLst/>
          </a:prstGeom>
          <a:solidFill>
            <a:srgbClr val="003366"/>
          </a:solidFill>
          <a:ln/>
        </p:spPr>
        <p:txBody>
          <a:bodyPr/>
          <a:lstStyle/>
          <a:p>
            <a:endParaRPr lang="en-US"/>
          </a:p>
        </p:txBody>
      </p:sp>
      <p:sp>
        <p:nvSpPr>
          <p:cNvPr id="5" name="Text 3"/>
          <p:cNvSpPr txBox="1"/>
          <p:nvPr/>
        </p:nvSpPr>
        <p:spPr>
          <a:xfrm>
            <a:off x="609905" y="304495"/>
            <a:ext cx="10611612" cy="372161"/>
          </a:xfrm>
          <a:prstGeom prst="rect">
            <a:avLst/>
          </a:prstGeom>
          <a:noFill/>
          <a:ln/>
        </p:spPr>
        <p:txBody>
          <a:bodyPr wrap="square" lIns="0" tIns="0" rIns="0" bIns="0" rtlCol="0" anchor="ctr"/>
          <a:lstStyle/>
          <a:p>
            <a:pPr marL="0" indent="0" algn="l">
              <a:buNone/>
            </a:pPr>
            <a:r>
              <a:rPr lang="en-US" sz="2400" b="1">
                <a:solidFill>
                  <a:srgbClr val="003366"/>
                </a:solidFill>
                <a:latin typeface="Montserrat" pitchFamily="34" charset="0"/>
                <a:ea typeface="Montserrat" pitchFamily="34" charset="-122"/>
                <a:cs typeface="Montserrat" pitchFamily="34" charset="-120"/>
              </a:rPr>
              <a:t>USASA Survey Results: Member Frustrations &amp; Detailed Concerns</a:t>
            </a:r>
            <a:endParaRPr lang="en-US" sz="2400"/>
          </a:p>
        </p:txBody>
      </p:sp>
      <p:pic>
        <p:nvPicPr>
          <p:cNvPr id="6" name="Image 0" descr="preencoded.png"/>
          <p:cNvPicPr>
            <a:picLocks noChangeAspect="1"/>
          </p:cNvPicPr>
          <p:nvPr/>
        </p:nvPicPr>
        <p:blipFill>
          <a:blip r:embed="rId3"/>
          <a:srcRect/>
          <a:stretch/>
        </p:blipFill>
        <p:spPr>
          <a:xfrm>
            <a:off x="609905" y="1041502"/>
            <a:ext cx="171907" cy="171907"/>
          </a:xfrm>
          <a:prstGeom prst="rect">
            <a:avLst/>
          </a:prstGeom>
        </p:spPr>
      </p:pic>
      <p:sp>
        <p:nvSpPr>
          <p:cNvPr id="7" name="Text 4"/>
          <p:cNvSpPr txBox="1"/>
          <p:nvPr/>
        </p:nvSpPr>
        <p:spPr>
          <a:xfrm>
            <a:off x="857707" y="990295"/>
            <a:ext cx="1948586" cy="277063"/>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Top Frustrations</a:t>
            </a:r>
            <a:endParaRPr lang="en-US" sz="1600"/>
          </a:p>
        </p:txBody>
      </p:sp>
      <p:sp>
        <p:nvSpPr>
          <p:cNvPr id="8" name="Text 5"/>
          <p:cNvSpPr txBox="1"/>
          <p:nvPr/>
        </p:nvSpPr>
        <p:spPr>
          <a:xfrm>
            <a:off x="6597549" y="3740879"/>
            <a:ext cx="5264658" cy="277064"/>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rPr>
              <a:t>Investment in State Associations  and Regions</a:t>
            </a:r>
            <a:endParaRPr lang="en-US" sz="1600"/>
          </a:p>
        </p:txBody>
      </p:sp>
      <p:sp>
        <p:nvSpPr>
          <p:cNvPr id="9" name="Shape 6"/>
          <p:cNvSpPr/>
          <p:nvPr/>
        </p:nvSpPr>
        <p:spPr>
          <a:xfrm>
            <a:off x="609905" y="1339596"/>
            <a:ext cx="28346" cy="676656"/>
          </a:xfrm>
          <a:prstGeom prst="rect">
            <a:avLst/>
          </a:prstGeom>
          <a:solidFill>
            <a:srgbClr val="EE1E24"/>
          </a:solidFill>
          <a:ln/>
        </p:spPr>
        <p:txBody>
          <a:bodyPr/>
          <a:lstStyle/>
          <a:p>
            <a:endParaRPr lang="en-US"/>
          </a:p>
        </p:txBody>
      </p:sp>
      <p:sp>
        <p:nvSpPr>
          <p:cNvPr id="11" name="Shape 8"/>
          <p:cNvSpPr/>
          <p:nvPr/>
        </p:nvSpPr>
        <p:spPr>
          <a:xfrm>
            <a:off x="609905" y="2871197"/>
            <a:ext cx="28346" cy="640080"/>
          </a:xfrm>
          <a:prstGeom prst="rect">
            <a:avLst/>
          </a:prstGeom>
          <a:solidFill>
            <a:srgbClr val="EE1E24"/>
          </a:solidFill>
          <a:ln/>
        </p:spPr>
        <p:txBody>
          <a:bodyPr/>
          <a:lstStyle/>
          <a:p>
            <a:endParaRPr lang="en-US"/>
          </a:p>
        </p:txBody>
      </p:sp>
      <p:sp>
        <p:nvSpPr>
          <p:cNvPr id="12" name="Shape 9"/>
          <p:cNvSpPr/>
          <p:nvPr/>
        </p:nvSpPr>
        <p:spPr>
          <a:xfrm>
            <a:off x="609905" y="4272299"/>
            <a:ext cx="28346" cy="676656"/>
          </a:xfrm>
          <a:prstGeom prst="rect">
            <a:avLst/>
          </a:prstGeom>
          <a:solidFill>
            <a:srgbClr val="EE1E24"/>
          </a:solidFill>
          <a:ln/>
        </p:spPr>
        <p:txBody>
          <a:bodyPr/>
          <a:lstStyle/>
          <a:p>
            <a:endParaRPr lang="en-US"/>
          </a:p>
        </p:txBody>
      </p:sp>
      <p:sp>
        <p:nvSpPr>
          <p:cNvPr id="13" name="Shape 10"/>
          <p:cNvSpPr/>
          <p:nvPr/>
        </p:nvSpPr>
        <p:spPr>
          <a:xfrm>
            <a:off x="608770" y="5071055"/>
            <a:ext cx="28346" cy="676656"/>
          </a:xfrm>
          <a:prstGeom prst="rect">
            <a:avLst/>
          </a:prstGeom>
          <a:solidFill>
            <a:srgbClr val="EE1E24"/>
          </a:solidFill>
          <a:ln/>
        </p:spPr>
        <p:txBody>
          <a:bodyPr/>
          <a:lstStyle/>
          <a:p>
            <a:endParaRPr lang="en-US"/>
          </a:p>
        </p:txBody>
      </p:sp>
      <p:sp>
        <p:nvSpPr>
          <p:cNvPr id="14" name="Shape 11"/>
          <p:cNvSpPr/>
          <p:nvPr/>
        </p:nvSpPr>
        <p:spPr>
          <a:xfrm>
            <a:off x="6310802" y="4101015"/>
            <a:ext cx="28346" cy="676656"/>
          </a:xfrm>
          <a:prstGeom prst="rect">
            <a:avLst/>
          </a:prstGeom>
          <a:solidFill>
            <a:srgbClr val="EE1E24"/>
          </a:solidFill>
          <a:ln/>
        </p:spPr>
        <p:txBody>
          <a:bodyPr/>
          <a:lstStyle/>
          <a:p>
            <a:endParaRPr lang="en-US"/>
          </a:p>
        </p:txBody>
      </p:sp>
      <p:sp>
        <p:nvSpPr>
          <p:cNvPr id="15" name="Shape 12"/>
          <p:cNvSpPr/>
          <p:nvPr/>
        </p:nvSpPr>
        <p:spPr>
          <a:xfrm>
            <a:off x="6310802" y="4845337"/>
            <a:ext cx="28346" cy="676656"/>
          </a:xfrm>
          <a:prstGeom prst="rect">
            <a:avLst/>
          </a:prstGeom>
          <a:solidFill>
            <a:srgbClr val="EE1E24"/>
          </a:solidFill>
          <a:ln/>
        </p:spPr>
        <p:txBody>
          <a:bodyPr/>
          <a:lstStyle/>
          <a:p>
            <a:endParaRPr lang="en-US"/>
          </a:p>
        </p:txBody>
      </p:sp>
      <p:sp>
        <p:nvSpPr>
          <p:cNvPr id="16" name="Shape 13"/>
          <p:cNvSpPr/>
          <p:nvPr/>
        </p:nvSpPr>
        <p:spPr>
          <a:xfrm>
            <a:off x="6332830" y="1338682"/>
            <a:ext cx="28346" cy="676656"/>
          </a:xfrm>
          <a:prstGeom prst="rect">
            <a:avLst/>
          </a:prstGeom>
          <a:solidFill>
            <a:srgbClr val="EE1E24"/>
          </a:solidFill>
          <a:ln/>
        </p:spPr>
        <p:txBody>
          <a:bodyPr/>
          <a:lstStyle/>
          <a:p>
            <a:endParaRPr lang="en-US"/>
          </a:p>
        </p:txBody>
      </p:sp>
      <p:sp>
        <p:nvSpPr>
          <p:cNvPr id="17" name="Shape 14"/>
          <p:cNvSpPr/>
          <p:nvPr/>
        </p:nvSpPr>
        <p:spPr>
          <a:xfrm>
            <a:off x="6332830" y="2083918"/>
            <a:ext cx="28346" cy="676656"/>
          </a:xfrm>
          <a:prstGeom prst="rect">
            <a:avLst/>
          </a:prstGeom>
          <a:solidFill>
            <a:srgbClr val="EE1E24"/>
          </a:solidFill>
          <a:ln/>
        </p:spPr>
        <p:txBody>
          <a:bodyPr/>
          <a:lstStyle/>
          <a:p>
            <a:endParaRPr lang="en-US"/>
          </a:p>
        </p:txBody>
      </p:sp>
      <p:sp>
        <p:nvSpPr>
          <p:cNvPr id="18" name="Shape 15"/>
          <p:cNvSpPr/>
          <p:nvPr/>
        </p:nvSpPr>
        <p:spPr>
          <a:xfrm>
            <a:off x="6332830" y="2828239"/>
            <a:ext cx="28346" cy="676656"/>
          </a:xfrm>
          <a:prstGeom prst="rect">
            <a:avLst/>
          </a:prstGeom>
          <a:solidFill>
            <a:srgbClr val="EE1E24"/>
          </a:solidFill>
          <a:ln/>
        </p:spPr>
        <p:txBody>
          <a:bodyPr/>
          <a:lstStyle/>
          <a:p>
            <a:endParaRPr lang="en-US"/>
          </a:p>
        </p:txBody>
      </p:sp>
      <p:sp>
        <p:nvSpPr>
          <p:cNvPr id="19" name="Text 16"/>
          <p:cNvSpPr txBox="1"/>
          <p:nvPr/>
        </p:nvSpPr>
        <p:spPr>
          <a:xfrm>
            <a:off x="733349" y="1339596"/>
            <a:ext cx="1357884" cy="210312"/>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the Board:</a:t>
            </a:r>
            <a:endParaRPr lang="en-US" sz="1300"/>
          </a:p>
        </p:txBody>
      </p:sp>
      <p:sp>
        <p:nvSpPr>
          <p:cNvPr id="20" name="Text 17"/>
          <p:cNvSpPr txBox="1"/>
          <p:nvPr/>
        </p:nvSpPr>
        <p:spPr>
          <a:xfrm>
            <a:off x="742368" y="2113060"/>
            <a:ext cx="1853489" cy="210312"/>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Lack of Change:</a:t>
            </a:r>
            <a:endParaRPr lang="en-US" sz="1300"/>
          </a:p>
        </p:txBody>
      </p:sp>
      <p:sp>
        <p:nvSpPr>
          <p:cNvPr id="21" name="Text 18"/>
          <p:cNvSpPr txBox="1"/>
          <p:nvPr/>
        </p:nvSpPr>
        <p:spPr>
          <a:xfrm>
            <a:off x="733349" y="2855450"/>
            <a:ext cx="1433779" cy="210312"/>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Volunteers:</a:t>
            </a:r>
            <a:endParaRPr lang="en-US" sz="1300"/>
          </a:p>
        </p:txBody>
      </p:sp>
      <p:sp>
        <p:nvSpPr>
          <p:cNvPr id="22" name="Text 19"/>
          <p:cNvSpPr txBox="1"/>
          <p:nvPr/>
        </p:nvSpPr>
        <p:spPr>
          <a:xfrm>
            <a:off x="733349" y="4272299"/>
            <a:ext cx="1528877" cy="210312"/>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Term Limits:</a:t>
            </a:r>
            <a:endParaRPr lang="en-US" sz="1300"/>
          </a:p>
        </p:txBody>
      </p:sp>
      <p:sp>
        <p:nvSpPr>
          <p:cNvPr id="23" name="Text 20"/>
          <p:cNvSpPr txBox="1"/>
          <p:nvPr/>
        </p:nvSpPr>
        <p:spPr>
          <a:xfrm>
            <a:off x="732214" y="5071055"/>
            <a:ext cx="1843430" cy="210312"/>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Strategic Focus:</a:t>
            </a:r>
            <a:endParaRPr lang="en-US" sz="1300"/>
          </a:p>
        </p:txBody>
      </p:sp>
      <p:sp>
        <p:nvSpPr>
          <p:cNvPr id="24" name="Text 21"/>
          <p:cNvSpPr txBox="1"/>
          <p:nvPr/>
        </p:nvSpPr>
        <p:spPr>
          <a:xfrm>
            <a:off x="6434246" y="4101015"/>
            <a:ext cx="2317396" cy="198562"/>
          </a:xfrm>
          <a:prstGeom prst="rect">
            <a:avLst/>
          </a:prstGeom>
          <a:noFill/>
          <a:ln/>
        </p:spPr>
        <p:txBody>
          <a:bodyPr wrap="square" lIns="0" tIns="0" rIns="0" bIns="0" rtlCol="0" anchor="ctr"/>
          <a:lstStyle/>
          <a:p>
            <a:r>
              <a:rPr lang="en-US" sz="1300" b="1">
                <a:solidFill>
                  <a:srgbClr val="003366"/>
                </a:solidFill>
                <a:latin typeface="Avenir Next" panose="020B0503020202020204" pitchFamily="34" charset="0"/>
              </a:rPr>
              <a:t>On Resource Disparities:</a:t>
            </a:r>
            <a:endParaRPr lang="en-US" sz="1300">
              <a:solidFill>
                <a:srgbClr val="003366"/>
              </a:solidFill>
            </a:endParaRPr>
          </a:p>
        </p:txBody>
      </p:sp>
      <p:sp>
        <p:nvSpPr>
          <p:cNvPr id="25" name="Text 22"/>
          <p:cNvSpPr txBox="1"/>
          <p:nvPr/>
        </p:nvSpPr>
        <p:spPr>
          <a:xfrm>
            <a:off x="6434246" y="4845337"/>
            <a:ext cx="2185296" cy="213900"/>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State Associations:</a:t>
            </a:r>
            <a:endParaRPr lang="en-US" sz="1300"/>
          </a:p>
        </p:txBody>
      </p:sp>
      <p:sp>
        <p:nvSpPr>
          <p:cNvPr id="26" name="Text 23"/>
          <p:cNvSpPr txBox="1"/>
          <p:nvPr/>
        </p:nvSpPr>
        <p:spPr>
          <a:xfrm>
            <a:off x="6456274" y="1338682"/>
            <a:ext cx="1424635" cy="210312"/>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Disparities:</a:t>
            </a:r>
            <a:endParaRPr lang="en-US" sz="1300"/>
          </a:p>
        </p:txBody>
      </p:sp>
      <p:sp>
        <p:nvSpPr>
          <p:cNvPr id="27" name="Text 24"/>
          <p:cNvSpPr txBox="1"/>
          <p:nvPr/>
        </p:nvSpPr>
        <p:spPr>
          <a:xfrm>
            <a:off x="6456274" y="2083918"/>
            <a:ext cx="1805026" cy="210312"/>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National Focus:</a:t>
            </a:r>
            <a:endParaRPr lang="en-US" sz="1300"/>
          </a:p>
        </p:txBody>
      </p:sp>
      <p:sp>
        <p:nvSpPr>
          <p:cNvPr id="28" name="Text 25"/>
          <p:cNvSpPr txBox="1"/>
          <p:nvPr/>
        </p:nvSpPr>
        <p:spPr>
          <a:xfrm>
            <a:off x="6456274" y="2828239"/>
            <a:ext cx="1262786" cy="210312"/>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Facilities:</a:t>
            </a:r>
            <a:endParaRPr lang="en-US" sz="1300"/>
          </a:p>
        </p:txBody>
      </p:sp>
      <p:sp>
        <p:nvSpPr>
          <p:cNvPr id="29" name="Text 26"/>
          <p:cNvSpPr txBox="1"/>
          <p:nvPr/>
        </p:nvSpPr>
        <p:spPr>
          <a:xfrm>
            <a:off x="718414" y="1441135"/>
            <a:ext cx="5377586" cy="657454"/>
          </a:xfrm>
          <a:prstGeom prst="rect">
            <a:avLst/>
          </a:prstGeom>
          <a:noFill/>
          <a:ln/>
        </p:spPr>
        <p:txBody>
          <a:bodyPr wrap="square" lIns="0" tIns="0" rIns="0" bIns="0" rtlCol="0" anchor="ctr"/>
          <a:lstStyle/>
          <a:p>
            <a:pPr marL="0" indent="0" algn="l">
              <a:buNone/>
            </a:pPr>
            <a:r>
              <a:rPr lang="en-US" sz="1200" i="1">
                <a:solidFill>
                  <a:srgbClr val="333333"/>
                </a:solidFill>
                <a:latin typeface="Montserrat" pitchFamily="34" charset="0"/>
                <a:ea typeface="Montserrat" pitchFamily="34" charset="-122"/>
                <a:cs typeface="Montserrat" pitchFamily="34" charset="-120"/>
              </a:rPr>
              <a:t>"I don't think the board is evil, and I don't want their job either, but they need to communicate more and be more accountable."</a:t>
            </a:r>
            <a:endParaRPr lang="en-US" sz="1200"/>
          </a:p>
        </p:txBody>
      </p:sp>
      <p:sp>
        <p:nvSpPr>
          <p:cNvPr id="30" name="Text 27"/>
          <p:cNvSpPr txBox="1"/>
          <p:nvPr/>
        </p:nvSpPr>
        <p:spPr>
          <a:xfrm>
            <a:off x="718414" y="2310172"/>
            <a:ext cx="5386730" cy="438912"/>
          </a:xfrm>
          <a:prstGeom prst="rect">
            <a:avLst/>
          </a:prstGeom>
          <a:noFill/>
          <a:ln/>
        </p:spPr>
        <p:txBody>
          <a:bodyPr wrap="square" lIns="0" tIns="0" rIns="0" bIns="0" rtlCol="0" anchor="ctr"/>
          <a:lstStyle/>
          <a:p>
            <a:pPr marL="0" indent="0" algn="l">
              <a:buNone/>
            </a:pPr>
            <a:r>
              <a:rPr lang="en-US" sz="1200" i="1">
                <a:solidFill>
                  <a:srgbClr val="333333"/>
                </a:solidFill>
                <a:latin typeface="Montserrat" pitchFamily="34" charset="0"/>
                <a:ea typeface="Montserrat" pitchFamily="34" charset="-122"/>
                <a:cs typeface="Montserrat" pitchFamily="34" charset="-120"/>
              </a:rPr>
              <a:t>"We only look back. We need to look into the horizon and adapt to the changing soccer landscape."</a:t>
            </a:r>
            <a:endParaRPr lang="en-US" sz="1200"/>
          </a:p>
        </p:txBody>
      </p:sp>
      <p:sp>
        <p:nvSpPr>
          <p:cNvPr id="31" name="Text 28"/>
          <p:cNvSpPr txBox="1"/>
          <p:nvPr/>
        </p:nvSpPr>
        <p:spPr>
          <a:xfrm>
            <a:off x="715061" y="3076499"/>
            <a:ext cx="5339182" cy="438912"/>
          </a:xfrm>
          <a:prstGeom prst="rect">
            <a:avLst/>
          </a:prstGeom>
          <a:noFill/>
          <a:ln/>
        </p:spPr>
        <p:txBody>
          <a:bodyPr wrap="square" lIns="0" tIns="0" rIns="0" bIns="0" rtlCol="0" anchor="ctr"/>
          <a:lstStyle/>
          <a:p>
            <a:pPr marL="0" indent="0" algn="l">
              <a:buNone/>
            </a:pPr>
            <a:r>
              <a:rPr lang="en-US" sz="1200" i="1">
                <a:solidFill>
                  <a:srgbClr val="333333"/>
                </a:solidFill>
                <a:latin typeface="Montserrat" pitchFamily="34" charset="0"/>
                <a:ea typeface="Montserrat" pitchFamily="34" charset="-122"/>
                <a:cs typeface="Montserrat" pitchFamily="34" charset="-120"/>
              </a:rPr>
              <a:t>"It's incredibly difficult to find volunteers, and USASA isn't doing enough to help us recruit new people."</a:t>
            </a:r>
            <a:endParaRPr lang="en-US" sz="1200"/>
          </a:p>
        </p:txBody>
      </p:sp>
      <p:pic>
        <p:nvPicPr>
          <p:cNvPr id="32" name="Image 1" descr="preencoded.png"/>
          <p:cNvPicPr>
            <a:picLocks noChangeAspect="1"/>
          </p:cNvPicPr>
          <p:nvPr/>
        </p:nvPicPr>
        <p:blipFill>
          <a:blip r:embed="rId4"/>
          <a:srcRect/>
          <a:stretch/>
        </p:blipFill>
        <p:spPr>
          <a:xfrm>
            <a:off x="609905" y="3974204"/>
            <a:ext cx="171907" cy="171907"/>
          </a:xfrm>
          <a:prstGeom prst="rect">
            <a:avLst/>
          </a:prstGeom>
        </p:spPr>
      </p:pic>
      <p:sp>
        <p:nvSpPr>
          <p:cNvPr id="33" name="Text 29"/>
          <p:cNvSpPr txBox="1"/>
          <p:nvPr/>
        </p:nvSpPr>
        <p:spPr>
          <a:xfrm>
            <a:off x="733349" y="4354803"/>
            <a:ext cx="5367528" cy="657454"/>
          </a:xfrm>
          <a:prstGeom prst="rect">
            <a:avLst/>
          </a:prstGeom>
          <a:noFill/>
          <a:ln/>
        </p:spPr>
        <p:txBody>
          <a:bodyPr wrap="square" lIns="0" tIns="0" rIns="0" bIns="0" rtlCol="0" anchor="ctr"/>
          <a:lstStyle/>
          <a:p>
            <a:pPr marL="0" indent="0" algn="l">
              <a:buNone/>
            </a:pPr>
            <a:r>
              <a:rPr lang="en-US" sz="1200" i="1">
                <a:solidFill>
                  <a:srgbClr val="333333"/>
                </a:solidFill>
                <a:latin typeface="Montserrat" pitchFamily="34" charset="0"/>
                <a:ea typeface="Montserrat" pitchFamily="34" charset="-122"/>
                <a:cs typeface="Montserrat" pitchFamily="34" charset="-120"/>
              </a:rPr>
              <a:t>"The Board is too operational and doesn't do enough advising. They need term limits to bring in fresh perspectives."</a:t>
            </a:r>
            <a:endParaRPr lang="en-US" sz="1200"/>
          </a:p>
        </p:txBody>
      </p:sp>
      <p:sp>
        <p:nvSpPr>
          <p:cNvPr id="34" name="Text 30"/>
          <p:cNvSpPr txBox="1"/>
          <p:nvPr/>
        </p:nvSpPr>
        <p:spPr>
          <a:xfrm>
            <a:off x="732214" y="5262164"/>
            <a:ext cx="5148986" cy="509945"/>
          </a:xfrm>
          <a:prstGeom prst="rect">
            <a:avLst/>
          </a:prstGeom>
          <a:noFill/>
          <a:ln/>
        </p:spPr>
        <p:txBody>
          <a:bodyPr wrap="square" lIns="0" tIns="0" rIns="0" bIns="0" rtlCol="0" anchor="ctr"/>
          <a:lstStyle/>
          <a:p>
            <a:pPr marL="0" indent="0" algn="l">
              <a:buNone/>
            </a:pPr>
            <a:r>
              <a:rPr lang="en-US" sz="1200" i="1">
                <a:solidFill>
                  <a:srgbClr val="333333"/>
                </a:solidFill>
                <a:latin typeface="Montserrat" pitchFamily="34" charset="0"/>
                <a:ea typeface="Montserrat" pitchFamily="34" charset="-122"/>
                <a:cs typeface="Montserrat" pitchFamily="34" charset="-120"/>
              </a:rPr>
              <a:t>"USASA has not moved forward and needs to focus on making the game better for the average adult rec level soccer player."</a:t>
            </a:r>
            <a:endParaRPr lang="en-US" sz="1200"/>
          </a:p>
        </p:txBody>
      </p:sp>
      <p:sp>
        <p:nvSpPr>
          <p:cNvPr id="35" name="Text 31"/>
          <p:cNvSpPr txBox="1"/>
          <p:nvPr/>
        </p:nvSpPr>
        <p:spPr>
          <a:xfrm>
            <a:off x="6434246" y="4191100"/>
            <a:ext cx="5319979" cy="657454"/>
          </a:xfrm>
          <a:prstGeom prst="rect">
            <a:avLst/>
          </a:prstGeom>
          <a:noFill/>
          <a:ln/>
        </p:spPr>
        <p:txBody>
          <a:bodyPr wrap="square" lIns="0" tIns="0" rIns="0" bIns="0" rtlCol="0" anchor="ctr"/>
          <a:lstStyle/>
          <a:p>
            <a:r>
              <a:rPr lang="en-US" sz="1200" i="1">
                <a:solidFill>
                  <a:srgbClr val="434343"/>
                </a:solidFill>
                <a:latin typeface="Avenir Next" panose="020B0503020202020204" pitchFamily="34" charset="0"/>
              </a:rPr>
              <a:t>"The way we do soccer on the west coast is different from the east coast, and we haven’t seen any change out here. We need more support.”</a:t>
            </a:r>
          </a:p>
        </p:txBody>
      </p:sp>
      <p:sp>
        <p:nvSpPr>
          <p:cNvPr id="36" name="Text 32"/>
          <p:cNvSpPr txBox="1"/>
          <p:nvPr/>
        </p:nvSpPr>
        <p:spPr>
          <a:xfrm>
            <a:off x="6443265" y="5059237"/>
            <a:ext cx="5138928" cy="477578"/>
          </a:xfrm>
          <a:prstGeom prst="rect">
            <a:avLst/>
          </a:prstGeom>
          <a:noFill/>
          <a:ln/>
        </p:spPr>
        <p:txBody>
          <a:bodyPr wrap="square" lIns="0" tIns="0" rIns="0" bIns="0" rtlCol="0" anchor="ctr"/>
          <a:lstStyle/>
          <a:p>
            <a:r>
              <a:rPr lang="en-US" sz="1200" i="1">
                <a:solidFill>
                  <a:srgbClr val="434343"/>
                </a:solidFill>
                <a:latin typeface="Avenir Next" panose="020B0503020202020204" pitchFamily="34" charset="0"/>
              </a:rPr>
              <a:t>"Washington is exploring direct affiliation with the Federation because we’re not getting the support we need from USASA.”</a:t>
            </a:r>
          </a:p>
        </p:txBody>
      </p:sp>
      <p:sp>
        <p:nvSpPr>
          <p:cNvPr id="37" name="Text 33"/>
          <p:cNvSpPr txBox="1"/>
          <p:nvPr/>
        </p:nvSpPr>
        <p:spPr>
          <a:xfrm>
            <a:off x="6469990" y="2933395"/>
            <a:ext cx="5215738" cy="657454"/>
          </a:xfrm>
          <a:prstGeom prst="rect">
            <a:avLst/>
          </a:prstGeom>
          <a:noFill/>
          <a:ln/>
        </p:spPr>
        <p:txBody>
          <a:bodyPr wrap="square" lIns="0" tIns="0" rIns="0" bIns="0" rtlCol="0" anchor="ctr"/>
          <a:lstStyle/>
          <a:p>
            <a:pPr marL="0" indent="0" algn="l">
              <a:buNone/>
            </a:pPr>
            <a:r>
              <a:rPr lang="en-US" sz="1200" i="1">
                <a:solidFill>
                  <a:srgbClr val="333333"/>
                </a:solidFill>
                <a:latin typeface="Montserrat" pitchFamily="34" charset="0"/>
                <a:ea typeface="Montserrat" pitchFamily="34" charset="-122"/>
                <a:cs typeface="Montserrat" pitchFamily="34" charset="-120"/>
              </a:rPr>
              <a:t>"Field rentals are too expensive, and it's killing our ability to grow the sport, especially for recreational leagues."</a:t>
            </a:r>
            <a:endParaRPr lang="en-US" sz="1200"/>
          </a:p>
        </p:txBody>
      </p:sp>
      <p:sp>
        <p:nvSpPr>
          <p:cNvPr id="38" name="Text 34"/>
          <p:cNvSpPr txBox="1"/>
          <p:nvPr/>
        </p:nvSpPr>
        <p:spPr>
          <a:xfrm>
            <a:off x="857707" y="3923912"/>
            <a:ext cx="2567635" cy="277063"/>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Governance Concerns</a:t>
            </a:r>
            <a:endParaRPr lang="en-US" sz="1600"/>
          </a:p>
        </p:txBody>
      </p:sp>
      <p:pic>
        <p:nvPicPr>
          <p:cNvPr id="39" name="Image 2" descr="preencoded.png"/>
          <p:cNvPicPr>
            <a:picLocks noChangeAspect="1"/>
          </p:cNvPicPr>
          <p:nvPr/>
        </p:nvPicPr>
        <p:blipFill>
          <a:blip r:embed="rId5"/>
          <a:srcRect t="-841" b="-841"/>
          <a:stretch/>
        </p:blipFill>
        <p:spPr>
          <a:xfrm>
            <a:off x="6332830" y="1040587"/>
            <a:ext cx="190195" cy="171907"/>
          </a:xfrm>
          <a:prstGeom prst="rect">
            <a:avLst/>
          </a:prstGeom>
        </p:spPr>
      </p:pic>
      <p:sp>
        <p:nvSpPr>
          <p:cNvPr id="40" name="Text 35"/>
          <p:cNvSpPr txBox="1"/>
          <p:nvPr/>
        </p:nvSpPr>
        <p:spPr>
          <a:xfrm>
            <a:off x="6456274" y="1429638"/>
            <a:ext cx="5129784" cy="657454"/>
          </a:xfrm>
          <a:prstGeom prst="rect">
            <a:avLst/>
          </a:prstGeom>
          <a:noFill/>
          <a:ln/>
        </p:spPr>
        <p:txBody>
          <a:bodyPr wrap="square" lIns="0" tIns="0" rIns="0" bIns="0" rtlCol="0" anchor="ctr"/>
          <a:lstStyle/>
          <a:p>
            <a:pPr marL="0" indent="0" algn="l">
              <a:buNone/>
            </a:pPr>
            <a:r>
              <a:rPr lang="en-US" sz="1200" i="1">
                <a:solidFill>
                  <a:srgbClr val="333333"/>
                </a:solidFill>
                <a:latin typeface="Montserrat" pitchFamily="34" charset="0"/>
                <a:ea typeface="Montserrat" pitchFamily="34" charset="-122"/>
                <a:cs typeface="Montserrat" pitchFamily="34" charset="-120"/>
              </a:rPr>
              <a:t>"The way we do soccer on the west coast is different from the east coast, and we haven't seen any change out here."</a:t>
            </a:r>
            <a:endParaRPr lang="en-US" sz="1200"/>
          </a:p>
        </p:txBody>
      </p:sp>
      <p:sp>
        <p:nvSpPr>
          <p:cNvPr id="41" name="Text 36"/>
          <p:cNvSpPr txBox="1"/>
          <p:nvPr/>
        </p:nvSpPr>
        <p:spPr>
          <a:xfrm>
            <a:off x="6456274" y="2164756"/>
            <a:ext cx="5405933" cy="657454"/>
          </a:xfrm>
          <a:prstGeom prst="rect">
            <a:avLst/>
          </a:prstGeom>
          <a:noFill/>
          <a:ln/>
        </p:spPr>
        <p:txBody>
          <a:bodyPr wrap="square" lIns="0" tIns="0" rIns="0" bIns="0" rtlCol="0" anchor="ctr"/>
          <a:lstStyle/>
          <a:p>
            <a:pPr marL="0" indent="0" algn="l">
              <a:buNone/>
            </a:pPr>
            <a:r>
              <a:rPr lang="en-US" sz="1200" i="1">
                <a:solidFill>
                  <a:srgbClr val="333333"/>
                </a:solidFill>
                <a:latin typeface="Montserrat" pitchFamily="34" charset="0"/>
                <a:ea typeface="Montserrat" pitchFamily="34" charset="-122"/>
                <a:cs typeface="Montserrat" pitchFamily="34" charset="-120"/>
              </a:rPr>
              <a:t>"USASA's focus on national tournaments is leaving grassroots soccer behind. We need more support at the local level."</a:t>
            </a:r>
            <a:endParaRPr lang="en-US" sz="1200"/>
          </a:p>
        </p:txBody>
      </p:sp>
      <p:sp>
        <p:nvSpPr>
          <p:cNvPr id="42" name="Text 37"/>
          <p:cNvSpPr txBox="1"/>
          <p:nvPr/>
        </p:nvSpPr>
        <p:spPr>
          <a:xfrm>
            <a:off x="6599835" y="990295"/>
            <a:ext cx="3320186" cy="277063"/>
          </a:xfrm>
          <a:prstGeom prst="rect">
            <a:avLst/>
          </a:prstGeom>
          <a:noFill/>
          <a:ln/>
        </p:spPr>
        <p:txBody>
          <a:bodyPr wrap="square" lIns="0" tIns="0" rIns="0" bIns="0" rtlCol="0" anchor="ctr"/>
          <a:lstStyle/>
          <a:p>
            <a:pPr marL="0" indent="0" algn="l">
              <a:buNone/>
            </a:pPr>
            <a:r>
              <a:rPr lang="en-US" sz="1600" b="1">
                <a:solidFill>
                  <a:srgbClr val="003366"/>
                </a:solidFill>
                <a:latin typeface="Montserrat" pitchFamily="34" charset="0"/>
                <a:ea typeface="Montserrat" pitchFamily="34" charset="-122"/>
                <a:cs typeface="Montserrat" pitchFamily="34" charset="-120"/>
              </a:rPr>
              <a:t>Regional Support &amp; Facilities</a:t>
            </a:r>
            <a:endParaRPr lang="en-US" sz="1600"/>
          </a:p>
        </p:txBody>
      </p:sp>
      <p:sp>
        <p:nvSpPr>
          <p:cNvPr id="45" name="Shape 40"/>
          <p:cNvSpPr/>
          <p:nvPr/>
        </p:nvSpPr>
        <p:spPr>
          <a:xfrm>
            <a:off x="0" y="6819595"/>
            <a:ext cx="12191695" cy="38405"/>
          </a:xfrm>
          <a:prstGeom prst="rect">
            <a:avLst/>
          </a:prstGeom>
          <a:solidFill>
            <a:srgbClr val="003366"/>
          </a:solidFill>
          <a:ln/>
        </p:spPr>
        <p:txBody>
          <a:bodyPr/>
          <a:lstStyle/>
          <a:p>
            <a:endParaRPr lang="en-US"/>
          </a:p>
        </p:txBody>
      </p:sp>
      <p:sp>
        <p:nvSpPr>
          <p:cNvPr id="46" name="Shape 8">
            <a:extLst>
              <a:ext uri="{FF2B5EF4-FFF2-40B4-BE49-F238E27FC236}">
                <a16:creationId xmlns:a16="http://schemas.microsoft.com/office/drawing/2014/main" id="{464CA916-654A-64DF-49A2-1D915BDE46B7}"/>
              </a:ext>
            </a:extLst>
          </p:cNvPr>
          <p:cNvSpPr/>
          <p:nvPr/>
        </p:nvSpPr>
        <p:spPr>
          <a:xfrm>
            <a:off x="607415" y="2171950"/>
            <a:ext cx="28346" cy="640080"/>
          </a:xfrm>
          <a:prstGeom prst="rect">
            <a:avLst/>
          </a:prstGeom>
          <a:solidFill>
            <a:srgbClr val="EE1E24"/>
          </a:solidFill>
          <a:ln/>
        </p:spPr>
        <p:txBody>
          <a:bodyPr/>
          <a:lstStyle/>
          <a:p>
            <a:endParaRPr lang="en-US"/>
          </a:p>
        </p:txBody>
      </p:sp>
      <p:pic>
        <p:nvPicPr>
          <p:cNvPr id="47" name="Image 0" descr="preencoded.png">
            <a:extLst>
              <a:ext uri="{FF2B5EF4-FFF2-40B4-BE49-F238E27FC236}">
                <a16:creationId xmlns:a16="http://schemas.microsoft.com/office/drawing/2014/main" id="{E33DD445-95D7-0254-E53C-4EA4BF11249F}"/>
              </a:ext>
            </a:extLst>
          </p:cNvPr>
          <p:cNvPicPr>
            <a:picLocks noChangeAspect="1"/>
          </p:cNvPicPr>
          <p:nvPr/>
        </p:nvPicPr>
        <p:blipFill>
          <a:blip r:embed="rId6"/>
          <a:srcRect l="-1507" r="-1507"/>
          <a:stretch/>
        </p:blipFill>
        <p:spPr>
          <a:xfrm>
            <a:off x="6310802" y="3799327"/>
            <a:ext cx="206239" cy="160164"/>
          </a:xfrm>
          <a:prstGeom prst="rect">
            <a:avLst/>
          </a:prstGeom>
        </p:spPr>
      </p:pic>
      <p:sp>
        <p:nvSpPr>
          <p:cNvPr id="50" name="Shape 12">
            <a:extLst>
              <a:ext uri="{FF2B5EF4-FFF2-40B4-BE49-F238E27FC236}">
                <a16:creationId xmlns:a16="http://schemas.microsoft.com/office/drawing/2014/main" id="{96391C5D-7689-3820-4031-5F6AED5BC254}"/>
              </a:ext>
            </a:extLst>
          </p:cNvPr>
          <p:cNvSpPr/>
          <p:nvPr/>
        </p:nvSpPr>
        <p:spPr>
          <a:xfrm>
            <a:off x="6310802" y="5666072"/>
            <a:ext cx="28346" cy="676656"/>
          </a:xfrm>
          <a:prstGeom prst="rect">
            <a:avLst/>
          </a:prstGeom>
          <a:solidFill>
            <a:srgbClr val="EE1E24"/>
          </a:solidFill>
          <a:ln/>
        </p:spPr>
        <p:txBody>
          <a:bodyPr/>
          <a:lstStyle/>
          <a:p>
            <a:endParaRPr lang="en-US"/>
          </a:p>
        </p:txBody>
      </p:sp>
      <p:sp>
        <p:nvSpPr>
          <p:cNvPr id="51" name="Text 22">
            <a:extLst>
              <a:ext uri="{FF2B5EF4-FFF2-40B4-BE49-F238E27FC236}">
                <a16:creationId xmlns:a16="http://schemas.microsoft.com/office/drawing/2014/main" id="{81148CFD-A203-DB7B-7C49-C82EA3298690}"/>
              </a:ext>
            </a:extLst>
          </p:cNvPr>
          <p:cNvSpPr txBox="1"/>
          <p:nvPr/>
        </p:nvSpPr>
        <p:spPr>
          <a:xfrm>
            <a:off x="6434246" y="5666072"/>
            <a:ext cx="2185296" cy="213900"/>
          </a:xfrm>
          <a:prstGeom prst="rect">
            <a:avLst/>
          </a:prstGeom>
          <a:noFill/>
          <a:ln/>
        </p:spPr>
        <p:txBody>
          <a:bodyPr wrap="square" lIns="0" tIns="0" rIns="0" bIns="0" rtlCol="0" anchor="ctr"/>
          <a:lstStyle/>
          <a:p>
            <a:pPr marL="0" indent="0" algn="l">
              <a:buNone/>
            </a:pPr>
            <a:r>
              <a:rPr lang="en-US" sz="1300" b="1" i="1">
                <a:solidFill>
                  <a:srgbClr val="003366"/>
                </a:solidFill>
                <a:latin typeface="Montserrat" pitchFamily="34" charset="0"/>
                <a:ea typeface="Montserrat" pitchFamily="34" charset="-122"/>
                <a:cs typeface="Montserrat" pitchFamily="34" charset="-120"/>
              </a:rPr>
              <a:t>On National Funding:</a:t>
            </a:r>
            <a:endParaRPr lang="en-US" sz="1300"/>
          </a:p>
        </p:txBody>
      </p:sp>
      <p:sp>
        <p:nvSpPr>
          <p:cNvPr id="52" name="Text 32">
            <a:extLst>
              <a:ext uri="{FF2B5EF4-FFF2-40B4-BE49-F238E27FC236}">
                <a16:creationId xmlns:a16="http://schemas.microsoft.com/office/drawing/2014/main" id="{52F6BCBD-072A-64B5-1B08-F959BF5CD481}"/>
              </a:ext>
            </a:extLst>
          </p:cNvPr>
          <p:cNvSpPr txBox="1"/>
          <p:nvPr/>
        </p:nvSpPr>
        <p:spPr>
          <a:xfrm>
            <a:off x="6443265" y="5879972"/>
            <a:ext cx="5138928" cy="477578"/>
          </a:xfrm>
          <a:prstGeom prst="rect">
            <a:avLst/>
          </a:prstGeom>
          <a:noFill/>
          <a:ln/>
        </p:spPr>
        <p:txBody>
          <a:bodyPr wrap="square" lIns="0" tIns="0" rIns="0" bIns="0" rtlCol="0" anchor="ctr"/>
          <a:lstStyle/>
          <a:p>
            <a:r>
              <a:rPr lang="en-US" sz="1200" i="1">
                <a:solidFill>
                  <a:srgbClr val="434343"/>
                </a:solidFill>
                <a:latin typeface="Avenir Next" panose="020B0503020202020204" pitchFamily="34" charset="0"/>
              </a:rPr>
              <a:t>"The national funding needs to have greater appeal to everyone, not just those on the eastern seaboard."</a:t>
            </a:r>
            <a:endParaRPr lang="en-US" sz="1200">
              <a:solidFill>
                <a:srgbClr val="434343"/>
              </a:solidFill>
              <a:latin typeface="Avenir Next" panose="020B0503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76352" y="331470"/>
            <a:ext cx="12115343" cy="6564936"/>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4" name="Shape 2"/>
          <p:cNvSpPr/>
          <p:nvPr/>
        </p:nvSpPr>
        <p:spPr>
          <a:xfrm>
            <a:off x="609905" y="1047902"/>
            <a:ext cx="10972800" cy="19202"/>
          </a:xfrm>
          <a:prstGeom prst="rect">
            <a:avLst/>
          </a:prstGeom>
          <a:solidFill>
            <a:srgbClr val="003366"/>
          </a:solidFill>
          <a:ln/>
        </p:spPr>
        <p:txBody>
          <a:bodyPr/>
          <a:lstStyle/>
          <a:p>
            <a:endParaRPr lang="en-US"/>
          </a:p>
        </p:txBody>
      </p:sp>
      <p:sp>
        <p:nvSpPr>
          <p:cNvPr id="5" name="Text 3"/>
          <p:cNvSpPr txBox="1"/>
          <p:nvPr/>
        </p:nvSpPr>
        <p:spPr>
          <a:xfrm>
            <a:off x="609905" y="504749"/>
            <a:ext cx="7163410" cy="419710"/>
          </a:xfrm>
          <a:prstGeom prst="rect">
            <a:avLst/>
          </a:prstGeom>
          <a:noFill/>
          <a:ln/>
        </p:spPr>
        <p:txBody>
          <a:bodyPr wrap="square" lIns="0" tIns="0" rIns="0" bIns="0" rtlCol="0" anchor="ctr"/>
          <a:lstStyle/>
          <a:p>
            <a:pPr marL="0" indent="0" algn="l">
              <a:buNone/>
            </a:pPr>
            <a:r>
              <a:rPr lang="en-US" sz="2700" b="1">
                <a:solidFill>
                  <a:srgbClr val="003366"/>
                </a:solidFill>
                <a:latin typeface="Montserrat" pitchFamily="34" charset="0"/>
                <a:ea typeface="Montserrat" pitchFamily="34" charset="-122"/>
                <a:cs typeface="Montserrat" pitchFamily="34" charset="-120"/>
              </a:rPr>
              <a:t>USASA Working Groups – Introduction</a:t>
            </a:r>
            <a:endParaRPr lang="en-US" sz="2700"/>
          </a:p>
        </p:txBody>
      </p:sp>
      <p:sp>
        <p:nvSpPr>
          <p:cNvPr id="6" name="Text 4"/>
          <p:cNvSpPr txBox="1"/>
          <p:nvPr/>
        </p:nvSpPr>
        <p:spPr>
          <a:xfrm>
            <a:off x="609905" y="1324051"/>
            <a:ext cx="9792310" cy="514807"/>
          </a:xfrm>
          <a:prstGeom prst="rect">
            <a:avLst/>
          </a:prstGeom>
          <a:noFill/>
          <a:ln/>
        </p:spPr>
        <p:txBody>
          <a:bodyPr wrap="square" lIns="0" tIns="0" rIns="0" bIns="0" rtlCol="0" anchor="ctr"/>
          <a:lstStyle/>
          <a:p>
            <a:pPr marL="0" indent="0" algn="l">
              <a:buNone/>
            </a:pPr>
            <a:r>
              <a:rPr lang="en-US" sz="1500">
                <a:solidFill>
                  <a:srgbClr val="333333"/>
                </a:solidFill>
                <a:latin typeface="Montserrat" pitchFamily="34" charset="0"/>
                <a:ea typeface="Montserrat" pitchFamily="34" charset="-122"/>
                <a:cs typeface="Montserrat" pitchFamily="34" charset="-120"/>
              </a:rPr>
              <a:t>The USASA Working Group Initiative follows a structured, collaborative process to drive organizational improvement through member-focused projects:</a:t>
            </a:r>
            <a:endParaRPr lang="en-US" sz="1500"/>
          </a:p>
        </p:txBody>
      </p:sp>
      <p:sp>
        <p:nvSpPr>
          <p:cNvPr id="7" name="Text 5"/>
          <p:cNvSpPr txBox="1"/>
          <p:nvPr/>
        </p:nvSpPr>
        <p:spPr>
          <a:xfrm>
            <a:off x="609905" y="2115007"/>
            <a:ext cx="2229307" cy="228600"/>
          </a:xfrm>
          <a:prstGeom prst="rect">
            <a:avLst/>
          </a:prstGeom>
          <a:noFill/>
          <a:ln/>
        </p:spPr>
        <p:txBody>
          <a:bodyPr wrap="square" lIns="0" tIns="0" rIns="0" bIns="0" rtlCol="0" anchor="ctr"/>
          <a:lstStyle/>
          <a:p>
            <a:pPr marL="0" indent="0" algn="l">
              <a:buNone/>
            </a:pPr>
            <a:r>
              <a:rPr lang="en-US" sz="1500" b="1">
                <a:solidFill>
                  <a:srgbClr val="1E3A8A"/>
                </a:solidFill>
                <a:latin typeface="Montserrat" pitchFamily="34" charset="0"/>
                <a:ea typeface="Montserrat" pitchFamily="34" charset="-122"/>
                <a:cs typeface="Montserrat" pitchFamily="34" charset="-120"/>
              </a:rPr>
              <a:t>Purpose &amp; Formation</a:t>
            </a:r>
            <a:endParaRPr lang="en-US" sz="1500"/>
          </a:p>
        </p:txBody>
      </p:sp>
      <p:pic>
        <p:nvPicPr>
          <p:cNvPr id="8" name="Image 0" descr="preencoded.png"/>
          <p:cNvPicPr>
            <a:picLocks noChangeAspect="1"/>
          </p:cNvPicPr>
          <p:nvPr/>
        </p:nvPicPr>
        <p:blipFill>
          <a:blip r:embed="rId3"/>
          <a:srcRect l="-721429" r="-721429"/>
          <a:stretch/>
        </p:blipFill>
        <p:spPr>
          <a:xfrm>
            <a:off x="1028700" y="2714854"/>
            <a:ext cx="123444" cy="9144"/>
          </a:xfrm>
          <a:prstGeom prst="rect">
            <a:avLst/>
          </a:prstGeom>
        </p:spPr>
      </p:pic>
      <p:sp>
        <p:nvSpPr>
          <p:cNvPr id="9" name="Text 6"/>
          <p:cNvSpPr txBox="1"/>
          <p:nvPr/>
        </p:nvSpPr>
        <p:spPr>
          <a:xfrm>
            <a:off x="1195578" y="2560094"/>
            <a:ext cx="4772254" cy="228600"/>
          </a:xfrm>
          <a:prstGeom prst="rect">
            <a:avLst/>
          </a:prstGeom>
          <a:noFill/>
          <a:ln/>
        </p:spPr>
        <p:txBody>
          <a:bodyPr wrap="square" lIns="0" tIns="0" rIns="0" bIns="0" rtlCol="0" anchor="ctr"/>
          <a:lstStyle/>
          <a:p>
            <a:pPr marL="0" indent="0" algn="l">
              <a:buNone/>
            </a:pPr>
            <a:r>
              <a:rPr lang="en-US" sz="1500">
                <a:solidFill>
                  <a:srgbClr val="333333"/>
                </a:solidFill>
                <a:latin typeface="Montserrat" pitchFamily="34" charset="0"/>
                <a:ea typeface="Montserrat" pitchFamily="34" charset="-122"/>
                <a:cs typeface="Montserrat" pitchFamily="34" charset="-120"/>
              </a:rPr>
              <a:t>Identify and address key organizational priorities</a:t>
            </a:r>
            <a:endParaRPr lang="en-US" sz="1500"/>
          </a:p>
        </p:txBody>
      </p:sp>
      <p:pic>
        <p:nvPicPr>
          <p:cNvPr id="10" name="Image 1" descr="preencoded.png"/>
          <p:cNvPicPr>
            <a:picLocks noChangeAspect="1"/>
          </p:cNvPicPr>
          <p:nvPr/>
        </p:nvPicPr>
        <p:blipFill>
          <a:blip r:embed="rId3"/>
          <a:srcRect l="-721429" r="-721429"/>
          <a:stretch/>
        </p:blipFill>
        <p:spPr>
          <a:xfrm>
            <a:off x="1028700" y="3114446"/>
            <a:ext cx="123444" cy="9144"/>
          </a:xfrm>
          <a:prstGeom prst="rect">
            <a:avLst/>
          </a:prstGeom>
        </p:spPr>
      </p:pic>
      <p:sp>
        <p:nvSpPr>
          <p:cNvPr id="11" name="Text 7"/>
          <p:cNvSpPr txBox="1"/>
          <p:nvPr/>
        </p:nvSpPr>
        <p:spPr>
          <a:xfrm>
            <a:off x="1195578" y="2979804"/>
            <a:ext cx="4610405" cy="228600"/>
          </a:xfrm>
          <a:prstGeom prst="rect">
            <a:avLst/>
          </a:prstGeom>
          <a:noFill/>
          <a:ln/>
        </p:spPr>
        <p:txBody>
          <a:bodyPr wrap="square" lIns="0" tIns="0" rIns="0" bIns="0" rtlCol="0" anchor="ctr"/>
          <a:lstStyle/>
          <a:p>
            <a:pPr marL="0" indent="0" algn="l">
              <a:buNone/>
            </a:pPr>
            <a:r>
              <a:rPr lang="en-US" sz="1500">
                <a:solidFill>
                  <a:srgbClr val="333333"/>
                </a:solidFill>
                <a:latin typeface="Montserrat" pitchFamily="34" charset="0"/>
                <a:ea typeface="Montserrat" pitchFamily="34" charset="-122"/>
                <a:cs typeface="Montserrat" pitchFamily="34" charset="-120"/>
              </a:rPr>
              <a:t>Leverage diverse expertise across membership</a:t>
            </a:r>
            <a:endParaRPr lang="en-US" sz="1500"/>
          </a:p>
        </p:txBody>
      </p:sp>
      <p:pic>
        <p:nvPicPr>
          <p:cNvPr id="12" name="Image 2" descr="preencoded.png"/>
          <p:cNvPicPr>
            <a:picLocks noChangeAspect="1"/>
          </p:cNvPicPr>
          <p:nvPr/>
        </p:nvPicPr>
        <p:blipFill>
          <a:blip r:embed="rId3"/>
          <a:srcRect l="-721429" r="-721429"/>
          <a:stretch/>
        </p:blipFill>
        <p:spPr>
          <a:xfrm>
            <a:off x="1028700" y="3476549"/>
            <a:ext cx="123444" cy="9144"/>
          </a:xfrm>
          <a:prstGeom prst="rect">
            <a:avLst/>
          </a:prstGeom>
        </p:spPr>
      </p:pic>
      <p:sp>
        <p:nvSpPr>
          <p:cNvPr id="13" name="Text 8"/>
          <p:cNvSpPr txBox="1"/>
          <p:nvPr/>
        </p:nvSpPr>
        <p:spPr>
          <a:xfrm>
            <a:off x="6248095" y="2115007"/>
            <a:ext cx="3172054" cy="228600"/>
          </a:xfrm>
          <a:prstGeom prst="rect">
            <a:avLst/>
          </a:prstGeom>
          <a:noFill/>
          <a:ln/>
        </p:spPr>
        <p:txBody>
          <a:bodyPr wrap="square" lIns="0" tIns="0" rIns="0" bIns="0" rtlCol="0" anchor="ctr"/>
          <a:lstStyle/>
          <a:p>
            <a:pPr marL="0" indent="0" algn="l">
              <a:buNone/>
            </a:pPr>
            <a:r>
              <a:rPr lang="en-US" sz="1500" b="1">
                <a:solidFill>
                  <a:srgbClr val="1E3A8A"/>
                </a:solidFill>
                <a:latin typeface="Montserrat" pitchFamily="34" charset="0"/>
                <a:ea typeface="Montserrat" pitchFamily="34" charset="-122"/>
                <a:cs typeface="Montserrat" pitchFamily="34" charset="-120"/>
              </a:rPr>
              <a:t>Meeting Cadence &amp; Milestones</a:t>
            </a:r>
            <a:endParaRPr lang="en-US" sz="1500"/>
          </a:p>
        </p:txBody>
      </p:sp>
      <p:sp>
        <p:nvSpPr>
          <p:cNvPr id="14" name="Text 9"/>
          <p:cNvSpPr txBox="1"/>
          <p:nvPr/>
        </p:nvSpPr>
        <p:spPr>
          <a:xfrm>
            <a:off x="1195578" y="3394579"/>
            <a:ext cx="4048963" cy="228600"/>
          </a:xfrm>
          <a:prstGeom prst="rect">
            <a:avLst/>
          </a:prstGeom>
          <a:noFill/>
          <a:ln/>
        </p:spPr>
        <p:txBody>
          <a:bodyPr wrap="square" lIns="0" tIns="0" rIns="0" bIns="0" rtlCol="0" anchor="ctr"/>
          <a:lstStyle/>
          <a:p>
            <a:pPr marL="0" indent="0" algn="l">
              <a:buNone/>
            </a:pPr>
            <a:r>
              <a:rPr lang="en-US" sz="1500">
                <a:solidFill>
                  <a:srgbClr val="333333"/>
                </a:solidFill>
                <a:latin typeface="Montserrat" pitchFamily="34" charset="0"/>
                <a:ea typeface="Montserrat" pitchFamily="34" charset="-122"/>
                <a:cs typeface="Montserrat" pitchFamily="34" charset="-120"/>
              </a:rPr>
              <a:t>Create actionable, measurable outcomes</a:t>
            </a:r>
            <a:endParaRPr lang="en-US" sz="1500"/>
          </a:p>
        </p:txBody>
      </p:sp>
      <p:pic>
        <p:nvPicPr>
          <p:cNvPr id="15" name="Image 3" descr="preencoded.png"/>
          <p:cNvPicPr>
            <a:picLocks noChangeAspect="1"/>
          </p:cNvPicPr>
          <p:nvPr/>
        </p:nvPicPr>
        <p:blipFill>
          <a:blip r:embed="rId3"/>
          <a:srcRect l="-721429" r="-721429"/>
          <a:stretch/>
        </p:blipFill>
        <p:spPr>
          <a:xfrm>
            <a:off x="1028700" y="3838651"/>
            <a:ext cx="123444" cy="9144"/>
          </a:xfrm>
          <a:prstGeom prst="rect">
            <a:avLst/>
          </a:prstGeom>
        </p:spPr>
      </p:pic>
      <p:sp>
        <p:nvSpPr>
          <p:cNvPr id="16" name="Text 10"/>
          <p:cNvSpPr txBox="1"/>
          <p:nvPr/>
        </p:nvSpPr>
        <p:spPr>
          <a:xfrm>
            <a:off x="1195578" y="3746081"/>
            <a:ext cx="4791456" cy="514807"/>
          </a:xfrm>
          <a:prstGeom prst="rect">
            <a:avLst/>
          </a:prstGeom>
          <a:noFill/>
          <a:ln/>
        </p:spPr>
        <p:txBody>
          <a:bodyPr wrap="square" lIns="0" tIns="0" rIns="0" bIns="0" rtlCol="0" anchor="ctr"/>
          <a:lstStyle/>
          <a:p>
            <a:pPr marL="0" indent="0" algn="l">
              <a:buNone/>
            </a:pPr>
            <a:r>
              <a:rPr lang="en-US" sz="1500">
                <a:solidFill>
                  <a:srgbClr val="333333"/>
                </a:solidFill>
                <a:latin typeface="Montserrat" pitchFamily="34" charset="0"/>
                <a:ea typeface="Montserrat" pitchFamily="34" charset="-122"/>
                <a:cs typeface="Montserrat" pitchFamily="34" charset="-120"/>
              </a:rPr>
              <a:t>Support USASA’s Mission </a:t>
            </a:r>
            <a:r>
              <a:rPr lang="en-US" sz="1500" i="1">
                <a:solidFill>
                  <a:srgbClr val="333333"/>
                </a:solidFill>
                <a:latin typeface="Montserrat" pitchFamily="34" charset="0"/>
                <a:ea typeface="Montserrat" pitchFamily="34" charset="-122"/>
                <a:cs typeface="Montserrat" pitchFamily="34" charset="-120"/>
              </a:rPr>
              <a:t>to connect, build, and strengthen soccer communities</a:t>
            </a:r>
            <a:endParaRPr lang="en-US" sz="1500" i="1"/>
          </a:p>
        </p:txBody>
      </p:sp>
      <p:pic>
        <p:nvPicPr>
          <p:cNvPr id="17" name="Image 4" descr="preencoded.png"/>
          <p:cNvPicPr>
            <a:picLocks noChangeAspect="1"/>
          </p:cNvPicPr>
          <p:nvPr/>
        </p:nvPicPr>
        <p:blipFill>
          <a:blip r:embed="rId3"/>
          <a:srcRect l="-721429" r="-721429"/>
          <a:stretch/>
        </p:blipFill>
        <p:spPr>
          <a:xfrm>
            <a:off x="6667805" y="2714854"/>
            <a:ext cx="123444" cy="9144"/>
          </a:xfrm>
          <a:prstGeom prst="rect">
            <a:avLst/>
          </a:prstGeom>
        </p:spPr>
      </p:pic>
      <p:sp>
        <p:nvSpPr>
          <p:cNvPr id="18" name="Text 11"/>
          <p:cNvSpPr txBox="1"/>
          <p:nvPr/>
        </p:nvSpPr>
        <p:spPr>
          <a:xfrm>
            <a:off x="6791249" y="2542946"/>
            <a:ext cx="4457700" cy="228600"/>
          </a:xfrm>
          <a:prstGeom prst="rect">
            <a:avLst/>
          </a:prstGeom>
          <a:noFill/>
          <a:ln/>
        </p:spPr>
        <p:txBody>
          <a:bodyPr wrap="square" lIns="0" tIns="0" rIns="0" bIns="0" rtlCol="0" anchor="ctr"/>
          <a:lstStyle/>
          <a:p>
            <a:pPr marL="0" indent="0" algn="l">
              <a:buNone/>
            </a:pPr>
            <a:r>
              <a:rPr lang="en-US" sz="1500">
                <a:solidFill>
                  <a:srgbClr val="333333"/>
                </a:solidFill>
                <a:latin typeface="Montserrat" pitchFamily="34" charset="0"/>
                <a:ea typeface="Montserrat" pitchFamily="34" charset="-122"/>
                <a:cs typeface="Montserrat" pitchFamily="34" charset="-120"/>
              </a:rPr>
              <a:t>Working Groups finalized: December 10, 2024</a:t>
            </a:r>
            <a:endParaRPr lang="en-US" sz="1500"/>
          </a:p>
        </p:txBody>
      </p:sp>
      <p:pic>
        <p:nvPicPr>
          <p:cNvPr id="19" name="Image 5" descr="preencoded.png"/>
          <p:cNvPicPr>
            <a:picLocks noChangeAspect="1"/>
          </p:cNvPicPr>
          <p:nvPr/>
        </p:nvPicPr>
        <p:blipFill>
          <a:blip r:embed="rId3"/>
          <a:srcRect l="-721429" r="-721429"/>
          <a:stretch/>
        </p:blipFill>
        <p:spPr>
          <a:xfrm>
            <a:off x="6667805" y="3114446"/>
            <a:ext cx="123444" cy="9144"/>
          </a:xfrm>
          <a:prstGeom prst="rect">
            <a:avLst/>
          </a:prstGeom>
        </p:spPr>
      </p:pic>
      <p:sp>
        <p:nvSpPr>
          <p:cNvPr id="20" name="Text 12"/>
          <p:cNvSpPr txBox="1"/>
          <p:nvPr/>
        </p:nvSpPr>
        <p:spPr>
          <a:xfrm>
            <a:off x="6791249" y="2943454"/>
            <a:ext cx="4210812" cy="228600"/>
          </a:xfrm>
          <a:prstGeom prst="rect">
            <a:avLst/>
          </a:prstGeom>
          <a:noFill/>
          <a:ln/>
        </p:spPr>
        <p:txBody>
          <a:bodyPr wrap="square" lIns="0" tIns="0" rIns="0" bIns="0" rtlCol="0" anchor="ctr"/>
          <a:lstStyle/>
          <a:p>
            <a:pPr marL="0" indent="0" algn="l">
              <a:buNone/>
            </a:pPr>
            <a:r>
              <a:rPr lang="en-US" sz="1500">
                <a:solidFill>
                  <a:srgbClr val="333333"/>
                </a:solidFill>
                <a:latin typeface="Montserrat" pitchFamily="34" charset="0"/>
                <a:ea typeface="Montserrat" pitchFamily="34" charset="-122"/>
                <a:cs typeface="Montserrat" pitchFamily="34" charset="-120"/>
              </a:rPr>
              <a:t>Regular meetings: Monthly from January</a:t>
            </a:r>
            <a:endParaRPr lang="en-US" sz="1500"/>
          </a:p>
        </p:txBody>
      </p:sp>
      <p:pic>
        <p:nvPicPr>
          <p:cNvPr id="21" name="Image 6" descr="preencoded.png"/>
          <p:cNvPicPr>
            <a:picLocks noChangeAspect="1"/>
          </p:cNvPicPr>
          <p:nvPr/>
        </p:nvPicPr>
        <p:blipFill>
          <a:blip r:embed="rId3"/>
          <a:srcRect l="-721429" r="-721429"/>
          <a:stretch/>
        </p:blipFill>
        <p:spPr>
          <a:xfrm>
            <a:off x="6667805" y="3476549"/>
            <a:ext cx="123444" cy="9144"/>
          </a:xfrm>
          <a:prstGeom prst="rect">
            <a:avLst/>
          </a:prstGeom>
        </p:spPr>
      </p:pic>
      <p:sp>
        <p:nvSpPr>
          <p:cNvPr id="22" name="Text 13"/>
          <p:cNvSpPr txBox="1"/>
          <p:nvPr/>
        </p:nvSpPr>
        <p:spPr>
          <a:xfrm>
            <a:off x="6791249" y="3305556"/>
            <a:ext cx="3667658" cy="228600"/>
          </a:xfrm>
          <a:prstGeom prst="rect">
            <a:avLst/>
          </a:prstGeom>
          <a:noFill/>
          <a:ln/>
        </p:spPr>
        <p:txBody>
          <a:bodyPr wrap="square" lIns="0" tIns="0" rIns="0" bIns="0" rtlCol="0" anchor="ctr"/>
          <a:lstStyle/>
          <a:p>
            <a:pPr marL="0" indent="0" algn="l">
              <a:buNone/>
            </a:pPr>
            <a:r>
              <a:rPr lang="en-US" sz="1500">
                <a:solidFill>
                  <a:srgbClr val="333333"/>
                </a:solidFill>
                <a:latin typeface="Montserrat" pitchFamily="34" charset="0"/>
                <a:ea typeface="Montserrat" pitchFamily="34" charset="-122"/>
                <a:cs typeface="Montserrat" pitchFamily="34" charset="-120"/>
              </a:rPr>
              <a:t>US Soccer AGM: February 27-28, 2025</a:t>
            </a:r>
            <a:endParaRPr lang="en-US" sz="1500"/>
          </a:p>
        </p:txBody>
      </p:sp>
      <p:pic>
        <p:nvPicPr>
          <p:cNvPr id="23" name="Image 7" descr="preencoded.png"/>
          <p:cNvPicPr>
            <a:picLocks noChangeAspect="1"/>
          </p:cNvPicPr>
          <p:nvPr/>
        </p:nvPicPr>
        <p:blipFill>
          <a:blip r:embed="rId3"/>
          <a:srcRect l="-721429" r="-721429"/>
          <a:stretch/>
        </p:blipFill>
        <p:spPr>
          <a:xfrm>
            <a:off x="6667805" y="3838651"/>
            <a:ext cx="123444" cy="9144"/>
          </a:xfrm>
          <a:prstGeom prst="rect">
            <a:avLst/>
          </a:prstGeom>
        </p:spPr>
      </p:pic>
      <p:sp>
        <p:nvSpPr>
          <p:cNvPr id="24" name="Text 14"/>
          <p:cNvSpPr txBox="1"/>
          <p:nvPr/>
        </p:nvSpPr>
        <p:spPr>
          <a:xfrm>
            <a:off x="6791249" y="3705149"/>
            <a:ext cx="4439412" cy="228600"/>
          </a:xfrm>
          <a:prstGeom prst="rect">
            <a:avLst/>
          </a:prstGeom>
          <a:noFill/>
          <a:ln/>
        </p:spPr>
        <p:txBody>
          <a:bodyPr wrap="square" lIns="0" tIns="0" rIns="0" bIns="0" rtlCol="0" anchor="ctr"/>
          <a:lstStyle/>
          <a:p>
            <a:pPr marL="0" indent="0" algn="l">
              <a:buNone/>
            </a:pPr>
            <a:r>
              <a:rPr lang="en-US" sz="1500">
                <a:solidFill>
                  <a:srgbClr val="333333"/>
                </a:solidFill>
                <a:latin typeface="Montserrat" pitchFamily="34" charset="0"/>
                <a:ea typeface="Montserrat" pitchFamily="34" charset="-122"/>
                <a:cs typeface="Montserrat" pitchFamily="34" charset="-120"/>
              </a:rPr>
              <a:t>Deliverables: Now, end of 2025 &amp; 2026</a:t>
            </a:r>
            <a:endParaRPr lang="en-US" sz="1500"/>
          </a:p>
        </p:txBody>
      </p:sp>
      <p:sp>
        <p:nvSpPr>
          <p:cNvPr id="25" name="Text 15"/>
          <p:cNvSpPr txBox="1"/>
          <p:nvPr/>
        </p:nvSpPr>
        <p:spPr>
          <a:xfrm>
            <a:off x="609905" y="4533595"/>
            <a:ext cx="2686507" cy="228600"/>
          </a:xfrm>
          <a:prstGeom prst="rect">
            <a:avLst/>
          </a:prstGeom>
          <a:noFill/>
          <a:ln/>
        </p:spPr>
        <p:txBody>
          <a:bodyPr wrap="square" lIns="0" tIns="0" rIns="0" bIns="0" rtlCol="0" anchor="ctr"/>
          <a:lstStyle/>
          <a:p>
            <a:pPr marL="0" indent="0" algn="l">
              <a:buNone/>
            </a:pPr>
            <a:r>
              <a:rPr lang="en-US" sz="1500" b="1">
                <a:solidFill>
                  <a:srgbClr val="1E3A8A"/>
                </a:solidFill>
                <a:latin typeface="Montserrat" pitchFamily="34" charset="0"/>
                <a:ea typeface="Montserrat" pitchFamily="34" charset="-122"/>
                <a:cs typeface="Montserrat" pitchFamily="34" charset="-120"/>
              </a:rPr>
              <a:t>The 4D WIG Methodology</a:t>
            </a:r>
            <a:endParaRPr lang="en-US" sz="1500"/>
          </a:p>
        </p:txBody>
      </p:sp>
      <p:sp>
        <p:nvSpPr>
          <p:cNvPr id="26" name="Shape 16"/>
          <p:cNvSpPr/>
          <p:nvPr/>
        </p:nvSpPr>
        <p:spPr>
          <a:xfrm>
            <a:off x="609905" y="5009998"/>
            <a:ext cx="2628900" cy="1429207"/>
          </a:xfrm>
          <a:prstGeom prst="roundRect">
            <a:avLst>
              <a:gd name="adj" fmla="val 3412"/>
            </a:avLst>
          </a:prstGeom>
          <a:solidFill>
            <a:srgbClr val="F0F4F8"/>
          </a:solidFill>
          <a:ln/>
        </p:spPr>
        <p:txBody>
          <a:bodyPr/>
          <a:lstStyle/>
          <a:p>
            <a:endParaRPr lang="en-US"/>
          </a:p>
        </p:txBody>
      </p:sp>
      <p:sp>
        <p:nvSpPr>
          <p:cNvPr id="27" name="Shape 17"/>
          <p:cNvSpPr/>
          <p:nvPr/>
        </p:nvSpPr>
        <p:spPr>
          <a:xfrm>
            <a:off x="609905" y="5009998"/>
            <a:ext cx="38405" cy="1429207"/>
          </a:xfrm>
          <a:prstGeom prst="rect">
            <a:avLst/>
          </a:prstGeom>
          <a:solidFill>
            <a:srgbClr val="EE1E24"/>
          </a:solidFill>
          <a:ln/>
        </p:spPr>
        <p:txBody>
          <a:bodyPr/>
          <a:lstStyle/>
          <a:p>
            <a:endParaRPr lang="en-US"/>
          </a:p>
        </p:txBody>
      </p:sp>
      <p:pic>
        <p:nvPicPr>
          <p:cNvPr id="28" name="Image 8" descr="preencoded.png"/>
          <p:cNvPicPr>
            <a:picLocks noChangeAspect="1"/>
          </p:cNvPicPr>
          <p:nvPr/>
        </p:nvPicPr>
        <p:blipFill>
          <a:blip r:embed="rId4"/>
          <a:srcRect/>
          <a:stretch/>
        </p:blipFill>
        <p:spPr>
          <a:xfrm>
            <a:off x="800100" y="5205679"/>
            <a:ext cx="190195" cy="190195"/>
          </a:xfrm>
          <a:prstGeom prst="rect">
            <a:avLst/>
          </a:prstGeom>
        </p:spPr>
      </p:pic>
      <p:sp>
        <p:nvSpPr>
          <p:cNvPr id="29" name="Shape 18"/>
          <p:cNvSpPr/>
          <p:nvPr/>
        </p:nvSpPr>
        <p:spPr>
          <a:xfrm>
            <a:off x="3390595" y="5009998"/>
            <a:ext cx="2628900" cy="1429207"/>
          </a:xfrm>
          <a:prstGeom prst="roundRect">
            <a:avLst>
              <a:gd name="adj" fmla="val 3412"/>
            </a:avLst>
          </a:prstGeom>
          <a:solidFill>
            <a:srgbClr val="F0F4F8"/>
          </a:solidFill>
          <a:ln/>
        </p:spPr>
        <p:txBody>
          <a:bodyPr/>
          <a:lstStyle/>
          <a:p>
            <a:endParaRPr lang="en-US"/>
          </a:p>
        </p:txBody>
      </p:sp>
      <p:sp>
        <p:nvSpPr>
          <p:cNvPr id="30" name="Shape 19"/>
          <p:cNvSpPr/>
          <p:nvPr/>
        </p:nvSpPr>
        <p:spPr>
          <a:xfrm>
            <a:off x="3390595" y="5009998"/>
            <a:ext cx="38405" cy="1429207"/>
          </a:xfrm>
          <a:prstGeom prst="rect">
            <a:avLst/>
          </a:prstGeom>
          <a:solidFill>
            <a:srgbClr val="EE1E24"/>
          </a:solidFill>
          <a:ln/>
        </p:spPr>
        <p:txBody>
          <a:bodyPr/>
          <a:lstStyle/>
          <a:p>
            <a:endParaRPr lang="en-US"/>
          </a:p>
        </p:txBody>
      </p:sp>
      <p:sp>
        <p:nvSpPr>
          <p:cNvPr id="31" name="Shape 20"/>
          <p:cNvSpPr/>
          <p:nvPr/>
        </p:nvSpPr>
        <p:spPr>
          <a:xfrm>
            <a:off x="6172200" y="5009998"/>
            <a:ext cx="2628900" cy="1429207"/>
          </a:xfrm>
          <a:prstGeom prst="roundRect">
            <a:avLst>
              <a:gd name="adj" fmla="val 3412"/>
            </a:avLst>
          </a:prstGeom>
          <a:solidFill>
            <a:srgbClr val="F0F4F8"/>
          </a:solidFill>
          <a:ln/>
        </p:spPr>
        <p:txBody>
          <a:bodyPr/>
          <a:lstStyle/>
          <a:p>
            <a:endParaRPr lang="en-US"/>
          </a:p>
        </p:txBody>
      </p:sp>
      <p:sp>
        <p:nvSpPr>
          <p:cNvPr id="32" name="Shape 21"/>
          <p:cNvSpPr/>
          <p:nvPr/>
        </p:nvSpPr>
        <p:spPr>
          <a:xfrm>
            <a:off x="6172200" y="5009998"/>
            <a:ext cx="38405" cy="1429207"/>
          </a:xfrm>
          <a:prstGeom prst="rect">
            <a:avLst/>
          </a:prstGeom>
          <a:solidFill>
            <a:srgbClr val="EE1E24"/>
          </a:solidFill>
          <a:ln/>
        </p:spPr>
        <p:txBody>
          <a:bodyPr/>
          <a:lstStyle/>
          <a:p>
            <a:endParaRPr lang="en-US"/>
          </a:p>
        </p:txBody>
      </p:sp>
      <p:sp>
        <p:nvSpPr>
          <p:cNvPr id="33" name="Shape 22"/>
          <p:cNvSpPr/>
          <p:nvPr/>
        </p:nvSpPr>
        <p:spPr>
          <a:xfrm>
            <a:off x="8953805" y="5009998"/>
            <a:ext cx="2628900" cy="1429207"/>
          </a:xfrm>
          <a:prstGeom prst="roundRect">
            <a:avLst>
              <a:gd name="adj" fmla="val 3412"/>
            </a:avLst>
          </a:prstGeom>
          <a:solidFill>
            <a:srgbClr val="F0F4F8"/>
          </a:solidFill>
          <a:ln/>
        </p:spPr>
        <p:txBody>
          <a:bodyPr/>
          <a:lstStyle/>
          <a:p>
            <a:endParaRPr lang="en-US"/>
          </a:p>
        </p:txBody>
      </p:sp>
      <p:sp>
        <p:nvSpPr>
          <p:cNvPr id="34" name="Shape 23"/>
          <p:cNvSpPr/>
          <p:nvPr/>
        </p:nvSpPr>
        <p:spPr>
          <a:xfrm>
            <a:off x="8953805" y="5009998"/>
            <a:ext cx="38405" cy="1429207"/>
          </a:xfrm>
          <a:prstGeom prst="rect">
            <a:avLst/>
          </a:prstGeom>
          <a:solidFill>
            <a:srgbClr val="EE1E24"/>
          </a:solidFill>
          <a:ln/>
        </p:spPr>
        <p:txBody>
          <a:bodyPr/>
          <a:lstStyle/>
          <a:p>
            <a:endParaRPr lang="en-US"/>
          </a:p>
        </p:txBody>
      </p:sp>
      <p:sp>
        <p:nvSpPr>
          <p:cNvPr id="35" name="Text 24"/>
          <p:cNvSpPr txBox="1"/>
          <p:nvPr/>
        </p:nvSpPr>
        <p:spPr>
          <a:xfrm>
            <a:off x="1067105" y="5191049"/>
            <a:ext cx="914400"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DESIGN</a:t>
            </a:r>
            <a:endParaRPr lang="en-US" sz="1500"/>
          </a:p>
        </p:txBody>
      </p:sp>
      <p:sp>
        <p:nvSpPr>
          <p:cNvPr id="36" name="Text 25"/>
          <p:cNvSpPr txBox="1"/>
          <p:nvPr/>
        </p:nvSpPr>
        <p:spPr>
          <a:xfrm>
            <a:off x="800100" y="5533949"/>
            <a:ext cx="2281428" cy="7434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Working groups begin meetings to review initial suggestions, member feedback, and other opportunities.</a:t>
            </a:r>
            <a:endParaRPr lang="en-US" sz="1000"/>
          </a:p>
        </p:txBody>
      </p:sp>
      <p:pic>
        <p:nvPicPr>
          <p:cNvPr id="37" name="Image 9" descr="preencoded.png"/>
          <p:cNvPicPr>
            <a:picLocks noChangeAspect="1"/>
          </p:cNvPicPr>
          <p:nvPr/>
        </p:nvPicPr>
        <p:blipFill>
          <a:blip r:embed="rId5"/>
          <a:srcRect/>
          <a:stretch/>
        </p:blipFill>
        <p:spPr>
          <a:xfrm>
            <a:off x="3581705" y="5205679"/>
            <a:ext cx="237744" cy="190195"/>
          </a:xfrm>
          <a:prstGeom prst="rect">
            <a:avLst/>
          </a:prstGeom>
        </p:spPr>
      </p:pic>
      <p:sp>
        <p:nvSpPr>
          <p:cNvPr id="38" name="Text 26"/>
          <p:cNvSpPr txBox="1"/>
          <p:nvPr/>
        </p:nvSpPr>
        <p:spPr>
          <a:xfrm>
            <a:off x="3895344" y="5191049"/>
            <a:ext cx="10104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DISCUSS</a:t>
            </a:r>
            <a:endParaRPr lang="en-US" sz="1500"/>
          </a:p>
        </p:txBody>
      </p:sp>
      <p:sp>
        <p:nvSpPr>
          <p:cNvPr id="39" name="Text 27"/>
          <p:cNvSpPr txBox="1"/>
          <p:nvPr/>
        </p:nvSpPr>
        <p:spPr>
          <a:xfrm>
            <a:off x="3581705" y="5533949"/>
            <a:ext cx="2367382" cy="553212"/>
          </a:xfrm>
          <a:prstGeom prst="rect">
            <a:avLst/>
          </a:prstGeom>
          <a:noFill/>
          <a:ln/>
        </p:spPr>
        <p:txBody>
          <a:bodyPr wrap="square" lIns="0" tIns="0" rIns="0" bIns="0" rtlCol="0" anchor="ctr"/>
          <a:lstStyle/>
          <a:p>
            <a:pPr marL="0" indent="0" algn="l">
              <a:buNone/>
            </a:pPr>
            <a:endParaRPr lang="en-US" sz="1000">
              <a:solidFill>
                <a:srgbClr val="333333"/>
              </a:solidFill>
              <a:latin typeface="Montserrat" pitchFamily="34" charset="0"/>
              <a:ea typeface="Montserrat" pitchFamily="34" charset="-122"/>
              <a:cs typeface="Montserrat" pitchFamily="34" charset="-120"/>
            </a:endParaRPr>
          </a:p>
          <a:p>
            <a:pPr marL="0" indent="0" algn="l">
              <a:buNone/>
            </a:pPr>
            <a:r>
              <a:rPr lang="en-US" sz="1000">
                <a:solidFill>
                  <a:srgbClr val="333333"/>
                </a:solidFill>
                <a:latin typeface="Montserrat" pitchFamily="34" charset="0"/>
                <a:ea typeface="Montserrat" pitchFamily="34" charset="-122"/>
                <a:cs typeface="Montserrat" pitchFamily="34" charset="-120"/>
              </a:rPr>
              <a:t>Working groups meet with key stakeholders to elicit feedback on deliverables and revise as needed.</a:t>
            </a:r>
            <a:endParaRPr lang="en-US" sz="1000"/>
          </a:p>
        </p:txBody>
      </p:sp>
      <p:pic>
        <p:nvPicPr>
          <p:cNvPr id="40" name="Image 10" descr="preencoded.png"/>
          <p:cNvPicPr>
            <a:picLocks noChangeAspect="1"/>
          </p:cNvPicPr>
          <p:nvPr/>
        </p:nvPicPr>
        <p:blipFill>
          <a:blip r:embed="rId6"/>
          <a:srcRect/>
          <a:stretch/>
        </p:blipFill>
        <p:spPr>
          <a:xfrm>
            <a:off x="6362395" y="5205679"/>
            <a:ext cx="237744" cy="190195"/>
          </a:xfrm>
          <a:prstGeom prst="rect">
            <a:avLst/>
          </a:prstGeom>
        </p:spPr>
      </p:pic>
      <p:sp>
        <p:nvSpPr>
          <p:cNvPr id="41" name="Text 28"/>
          <p:cNvSpPr txBox="1"/>
          <p:nvPr/>
        </p:nvSpPr>
        <p:spPr>
          <a:xfrm>
            <a:off x="6676949" y="5191049"/>
            <a:ext cx="952805"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DEBATE</a:t>
            </a:r>
            <a:endParaRPr lang="en-US" sz="1500"/>
          </a:p>
        </p:txBody>
      </p:sp>
      <p:sp>
        <p:nvSpPr>
          <p:cNvPr id="42" name="Text 29"/>
          <p:cNvSpPr txBox="1"/>
          <p:nvPr/>
        </p:nvSpPr>
        <p:spPr>
          <a:xfrm>
            <a:off x="9411005" y="5191049"/>
            <a:ext cx="1010412" cy="228600"/>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DELIVER</a:t>
            </a:r>
            <a:endParaRPr lang="en-US" sz="1500"/>
          </a:p>
        </p:txBody>
      </p:sp>
      <p:sp>
        <p:nvSpPr>
          <p:cNvPr id="43" name="Text 30"/>
          <p:cNvSpPr txBox="1"/>
          <p:nvPr/>
        </p:nvSpPr>
        <p:spPr>
          <a:xfrm>
            <a:off x="6362395" y="5533949"/>
            <a:ext cx="2177186" cy="7434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Teams debate the various feedback elements and suggested changes before revising draft and recirculating.</a:t>
            </a:r>
            <a:endParaRPr lang="en-US" sz="1000"/>
          </a:p>
        </p:txBody>
      </p:sp>
      <p:pic>
        <p:nvPicPr>
          <p:cNvPr id="44" name="Image 11" descr="preencoded.png"/>
          <p:cNvPicPr>
            <a:picLocks noChangeAspect="1"/>
          </p:cNvPicPr>
          <p:nvPr/>
        </p:nvPicPr>
        <p:blipFill>
          <a:blip r:embed="rId7"/>
          <a:srcRect/>
          <a:stretch/>
        </p:blipFill>
        <p:spPr>
          <a:xfrm>
            <a:off x="9144000" y="5205679"/>
            <a:ext cx="190195" cy="190195"/>
          </a:xfrm>
          <a:prstGeom prst="rect">
            <a:avLst/>
          </a:prstGeom>
        </p:spPr>
      </p:pic>
      <p:sp>
        <p:nvSpPr>
          <p:cNvPr id="45" name="Text 31"/>
          <p:cNvSpPr txBox="1"/>
          <p:nvPr/>
        </p:nvSpPr>
        <p:spPr>
          <a:xfrm>
            <a:off x="9144000" y="5533949"/>
            <a:ext cx="2328977" cy="7434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Teams prepare final deliverables and present to Working Group Leadership &amp; the USASA National Board of Directors.</a:t>
            </a:r>
            <a:endParaRPr lang="en-US" sz="1000"/>
          </a:p>
        </p:txBody>
      </p:sp>
      <p:sp>
        <p:nvSpPr>
          <p:cNvPr id="48" name="Shape 34"/>
          <p:cNvSpPr/>
          <p:nvPr/>
        </p:nvSpPr>
        <p:spPr>
          <a:xfrm>
            <a:off x="0" y="6858000"/>
            <a:ext cx="12191695" cy="38405"/>
          </a:xfrm>
          <a:prstGeom prst="rect">
            <a:avLst/>
          </a:prstGeom>
          <a:solidFill>
            <a:srgbClr val="003366"/>
          </a:solidFill>
          <a:ln/>
        </p:spPr>
        <p:txBody>
          <a:bodyPr/>
          <a:lstStyle/>
          <a:p>
            <a:endParaRPr lang="en-US"/>
          </a:p>
        </p:txBody>
      </p:sp>
      <p:pic>
        <p:nvPicPr>
          <p:cNvPr id="49" name="Image 4" descr="preencoded.png">
            <a:extLst>
              <a:ext uri="{FF2B5EF4-FFF2-40B4-BE49-F238E27FC236}">
                <a16:creationId xmlns:a16="http://schemas.microsoft.com/office/drawing/2014/main" id="{66C09118-BC61-9129-F4B4-5E432D293F33}"/>
              </a:ext>
            </a:extLst>
          </p:cNvPr>
          <p:cNvPicPr>
            <a:picLocks noChangeAspect="1"/>
          </p:cNvPicPr>
          <p:nvPr/>
        </p:nvPicPr>
        <p:blipFill>
          <a:blip r:embed="rId8"/>
          <a:srcRect l="-1648" r="-1648"/>
          <a:stretch/>
        </p:blipFill>
        <p:spPr>
          <a:xfrm>
            <a:off x="859346" y="2642428"/>
            <a:ext cx="85954" cy="95098"/>
          </a:xfrm>
          <a:prstGeom prst="rect">
            <a:avLst/>
          </a:prstGeom>
        </p:spPr>
      </p:pic>
      <p:pic>
        <p:nvPicPr>
          <p:cNvPr id="50" name="Image 5" descr="preencoded.png">
            <a:extLst>
              <a:ext uri="{FF2B5EF4-FFF2-40B4-BE49-F238E27FC236}">
                <a16:creationId xmlns:a16="http://schemas.microsoft.com/office/drawing/2014/main" id="{D0B85115-140C-CF84-E086-EABB59684431}"/>
              </a:ext>
            </a:extLst>
          </p:cNvPr>
          <p:cNvPicPr>
            <a:picLocks noChangeAspect="1"/>
          </p:cNvPicPr>
          <p:nvPr/>
        </p:nvPicPr>
        <p:blipFill>
          <a:blip r:embed="rId8"/>
          <a:srcRect l="-1648" r="-1648"/>
          <a:stretch/>
        </p:blipFill>
        <p:spPr>
          <a:xfrm>
            <a:off x="860331" y="3038444"/>
            <a:ext cx="85954" cy="95098"/>
          </a:xfrm>
          <a:prstGeom prst="rect">
            <a:avLst/>
          </a:prstGeom>
        </p:spPr>
      </p:pic>
      <p:pic>
        <p:nvPicPr>
          <p:cNvPr id="51" name="Image 6" descr="preencoded.png">
            <a:extLst>
              <a:ext uri="{FF2B5EF4-FFF2-40B4-BE49-F238E27FC236}">
                <a16:creationId xmlns:a16="http://schemas.microsoft.com/office/drawing/2014/main" id="{822FEF22-358C-B544-3421-8590FC71D28A}"/>
              </a:ext>
            </a:extLst>
          </p:cNvPr>
          <p:cNvPicPr>
            <a:picLocks noChangeAspect="1"/>
          </p:cNvPicPr>
          <p:nvPr/>
        </p:nvPicPr>
        <p:blipFill>
          <a:blip r:embed="rId8"/>
          <a:srcRect l="-1648" r="-1648"/>
          <a:stretch/>
        </p:blipFill>
        <p:spPr>
          <a:xfrm>
            <a:off x="864947" y="3445459"/>
            <a:ext cx="85954" cy="95098"/>
          </a:xfrm>
          <a:prstGeom prst="rect">
            <a:avLst/>
          </a:prstGeom>
        </p:spPr>
      </p:pic>
      <p:pic>
        <p:nvPicPr>
          <p:cNvPr id="52" name="Image 7" descr="preencoded.png">
            <a:extLst>
              <a:ext uri="{FF2B5EF4-FFF2-40B4-BE49-F238E27FC236}">
                <a16:creationId xmlns:a16="http://schemas.microsoft.com/office/drawing/2014/main" id="{92C237DF-3BE4-2C71-B7E4-4A54D950C95E}"/>
              </a:ext>
            </a:extLst>
          </p:cNvPr>
          <p:cNvPicPr>
            <a:picLocks noChangeAspect="1"/>
          </p:cNvPicPr>
          <p:nvPr/>
        </p:nvPicPr>
        <p:blipFill>
          <a:blip r:embed="rId8"/>
          <a:srcRect l="-1648" r="-1648"/>
          <a:stretch/>
        </p:blipFill>
        <p:spPr>
          <a:xfrm>
            <a:off x="864947" y="3816150"/>
            <a:ext cx="85954" cy="95098"/>
          </a:xfrm>
          <a:prstGeom prst="rect">
            <a:avLst/>
          </a:prstGeom>
        </p:spPr>
      </p:pic>
      <p:pic>
        <p:nvPicPr>
          <p:cNvPr id="53" name="Image 4" descr="preencoded.png">
            <a:extLst>
              <a:ext uri="{FF2B5EF4-FFF2-40B4-BE49-F238E27FC236}">
                <a16:creationId xmlns:a16="http://schemas.microsoft.com/office/drawing/2014/main" id="{FA2AB435-F4DB-4FAA-FFB5-8E826F7217D7}"/>
              </a:ext>
            </a:extLst>
          </p:cNvPr>
          <p:cNvPicPr>
            <a:picLocks noChangeAspect="1"/>
          </p:cNvPicPr>
          <p:nvPr/>
        </p:nvPicPr>
        <p:blipFill>
          <a:blip r:embed="rId8"/>
          <a:srcRect l="-1648" r="-1648"/>
          <a:stretch/>
        </p:blipFill>
        <p:spPr>
          <a:xfrm>
            <a:off x="6467995" y="2605950"/>
            <a:ext cx="85954" cy="95098"/>
          </a:xfrm>
          <a:prstGeom prst="rect">
            <a:avLst/>
          </a:prstGeom>
        </p:spPr>
      </p:pic>
      <p:pic>
        <p:nvPicPr>
          <p:cNvPr id="54" name="Image 5" descr="preencoded.png">
            <a:extLst>
              <a:ext uri="{FF2B5EF4-FFF2-40B4-BE49-F238E27FC236}">
                <a16:creationId xmlns:a16="http://schemas.microsoft.com/office/drawing/2014/main" id="{E90F6912-5438-89F6-CE90-A0DAA7EBB8B7}"/>
              </a:ext>
            </a:extLst>
          </p:cNvPr>
          <p:cNvPicPr>
            <a:picLocks noChangeAspect="1"/>
          </p:cNvPicPr>
          <p:nvPr/>
        </p:nvPicPr>
        <p:blipFill>
          <a:blip r:embed="rId8"/>
          <a:srcRect l="-1648" r="-1648"/>
          <a:stretch/>
        </p:blipFill>
        <p:spPr>
          <a:xfrm>
            <a:off x="6468980" y="3001966"/>
            <a:ext cx="85954" cy="95098"/>
          </a:xfrm>
          <a:prstGeom prst="rect">
            <a:avLst/>
          </a:prstGeom>
        </p:spPr>
      </p:pic>
      <p:pic>
        <p:nvPicPr>
          <p:cNvPr id="55" name="Image 6" descr="preencoded.png">
            <a:extLst>
              <a:ext uri="{FF2B5EF4-FFF2-40B4-BE49-F238E27FC236}">
                <a16:creationId xmlns:a16="http://schemas.microsoft.com/office/drawing/2014/main" id="{52C47DDF-7105-7CF1-3B9F-5748BDC8CCFF}"/>
              </a:ext>
            </a:extLst>
          </p:cNvPr>
          <p:cNvPicPr>
            <a:picLocks noChangeAspect="1"/>
          </p:cNvPicPr>
          <p:nvPr/>
        </p:nvPicPr>
        <p:blipFill>
          <a:blip r:embed="rId8"/>
          <a:srcRect l="-1648" r="-1648"/>
          <a:stretch/>
        </p:blipFill>
        <p:spPr>
          <a:xfrm>
            <a:off x="6467995" y="3369352"/>
            <a:ext cx="85954" cy="95098"/>
          </a:xfrm>
          <a:prstGeom prst="rect">
            <a:avLst/>
          </a:prstGeom>
        </p:spPr>
      </p:pic>
      <p:pic>
        <p:nvPicPr>
          <p:cNvPr id="56" name="Image 7" descr="preencoded.png">
            <a:extLst>
              <a:ext uri="{FF2B5EF4-FFF2-40B4-BE49-F238E27FC236}">
                <a16:creationId xmlns:a16="http://schemas.microsoft.com/office/drawing/2014/main" id="{0D65F5C7-3587-DCF4-84E5-AA57C5CACA9B}"/>
              </a:ext>
            </a:extLst>
          </p:cNvPr>
          <p:cNvPicPr>
            <a:picLocks noChangeAspect="1"/>
          </p:cNvPicPr>
          <p:nvPr/>
        </p:nvPicPr>
        <p:blipFill>
          <a:blip r:embed="rId8"/>
          <a:srcRect l="-1648" r="-1648"/>
          <a:stretch/>
        </p:blipFill>
        <p:spPr>
          <a:xfrm>
            <a:off x="6473596" y="3779672"/>
            <a:ext cx="85954" cy="95098"/>
          </a:xfrm>
          <a:prstGeom prst="rect">
            <a:avLst/>
          </a:prstGeom>
        </p:spPr>
      </p:pic>
      <p:pic>
        <p:nvPicPr>
          <p:cNvPr id="57" name="Image 0" descr="https://page.gensparksite.com/slides_images/c77829ea3bd24ac393bbcd5b4a9761e7.png">
            <a:extLst>
              <a:ext uri="{FF2B5EF4-FFF2-40B4-BE49-F238E27FC236}">
                <a16:creationId xmlns:a16="http://schemas.microsoft.com/office/drawing/2014/main" id="{8AD153B2-CE60-176C-D0CC-1DA4D521E981}"/>
              </a:ext>
            </a:extLst>
          </p:cNvPr>
          <p:cNvPicPr>
            <a:picLocks noChangeAspect="1"/>
          </p:cNvPicPr>
          <p:nvPr/>
        </p:nvPicPr>
        <p:blipFill>
          <a:blip r:embed="rId9"/>
          <a:srcRect/>
          <a:stretch/>
        </p:blipFill>
        <p:spPr>
          <a:xfrm>
            <a:off x="11125505" y="228600"/>
            <a:ext cx="609905" cy="609905"/>
          </a:xfrm>
          <a:prstGeom prst="rect">
            <a:avLst/>
          </a:prstGeom>
        </p:spPr>
      </p:pic>
      <p:sp>
        <p:nvSpPr>
          <p:cNvPr id="58" name="Shape 32">
            <a:extLst>
              <a:ext uri="{FF2B5EF4-FFF2-40B4-BE49-F238E27FC236}">
                <a16:creationId xmlns:a16="http://schemas.microsoft.com/office/drawing/2014/main" id="{983140A3-E02D-C8C2-75C2-CC536EBDF1BB}"/>
              </a:ext>
            </a:extLst>
          </p:cNvPr>
          <p:cNvSpPr/>
          <p:nvPr/>
        </p:nvSpPr>
        <p:spPr>
          <a:xfrm>
            <a:off x="305" y="6838341"/>
            <a:ext cx="12191695" cy="57607"/>
          </a:xfrm>
          <a:prstGeom prst="rect">
            <a:avLst/>
          </a:prstGeom>
          <a:solidFill>
            <a:srgbClr val="003366"/>
          </a:solidFill>
          <a:ln/>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1"/>
            <a:ext cx="12191695" cy="6780734"/>
          </a:xfrm>
          <a:prstGeom prst="rect">
            <a:avLst/>
          </a:prstGeom>
          <a:solidFill>
            <a:srgbClr val="FFFFFF"/>
          </a:solidFill>
          <a:ln/>
        </p:spPr>
        <p:txBody>
          <a:bodyPr/>
          <a:lstStyle/>
          <a:p>
            <a:endParaRPr lang="en-US"/>
          </a:p>
        </p:txBody>
      </p:sp>
      <p:sp>
        <p:nvSpPr>
          <p:cNvPr id="3" name="Shape 1"/>
          <p:cNvSpPr/>
          <p:nvPr/>
        </p:nvSpPr>
        <p:spPr>
          <a:xfrm>
            <a:off x="0" y="0"/>
            <a:ext cx="12191695" cy="75895"/>
          </a:xfrm>
          <a:prstGeom prst="rect">
            <a:avLst/>
          </a:prstGeom>
          <a:solidFill>
            <a:srgbClr val="003366"/>
          </a:solidFill>
          <a:ln/>
        </p:spPr>
        <p:txBody>
          <a:bodyPr/>
          <a:lstStyle/>
          <a:p>
            <a:endParaRPr lang="en-US"/>
          </a:p>
        </p:txBody>
      </p:sp>
      <p:sp>
        <p:nvSpPr>
          <p:cNvPr id="4" name="Shape 2"/>
          <p:cNvSpPr/>
          <p:nvPr/>
        </p:nvSpPr>
        <p:spPr>
          <a:xfrm>
            <a:off x="609905" y="1047902"/>
            <a:ext cx="10972800" cy="19202"/>
          </a:xfrm>
          <a:prstGeom prst="rect">
            <a:avLst/>
          </a:prstGeom>
          <a:solidFill>
            <a:srgbClr val="003366"/>
          </a:solidFill>
          <a:ln/>
        </p:spPr>
        <p:txBody>
          <a:bodyPr/>
          <a:lstStyle/>
          <a:p>
            <a:endParaRPr lang="en-US"/>
          </a:p>
        </p:txBody>
      </p:sp>
      <p:sp>
        <p:nvSpPr>
          <p:cNvPr id="5" name="Text 3"/>
          <p:cNvSpPr txBox="1"/>
          <p:nvPr/>
        </p:nvSpPr>
        <p:spPr>
          <a:xfrm>
            <a:off x="609905" y="504749"/>
            <a:ext cx="7105802" cy="419710"/>
          </a:xfrm>
          <a:prstGeom prst="rect">
            <a:avLst/>
          </a:prstGeom>
          <a:noFill/>
          <a:ln/>
        </p:spPr>
        <p:txBody>
          <a:bodyPr wrap="square" lIns="0" tIns="0" rIns="0" bIns="0" rtlCol="0" anchor="ctr"/>
          <a:lstStyle/>
          <a:p>
            <a:pPr marL="0" indent="0" algn="l">
              <a:buNone/>
            </a:pPr>
            <a:r>
              <a:rPr lang="en-US" sz="2700" b="1">
                <a:solidFill>
                  <a:srgbClr val="003366"/>
                </a:solidFill>
                <a:latin typeface="Montserrat" pitchFamily="34" charset="0"/>
                <a:ea typeface="Montserrat" pitchFamily="34" charset="-122"/>
                <a:cs typeface="Montserrat" pitchFamily="34" charset="-120"/>
              </a:rPr>
              <a:t>2024–2025 WIGs: High-Level Structure</a:t>
            </a:r>
            <a:endParaRPr lang="en-US" sz="2700"/>
          </a:p>
        </p:txBody>
      </p:sp>
      <p:pic>
        <p:nvPicPr>
          <p:cNvPr id="6" name="Image 0" descr="preencoded.png"/>
          <p:cNvPicPr>
            <a:picLocks noChangeAspect="1"/>
          </p:cNvPicPr>
          <p:nvPr/>
        </p:nvPicPr>
        <p:blipFill>
          <a:blip r:embed="rId3"/>
          <a:srcRect t="-841" b="-841"/>
          <a:stretch/>
        </p:blipFill>
        <p:spPr>
          <a:xfrm>
            <a:off x="619735" y="1241756"/>
            <a:ext cx="190195" cy="171907"/>
          </a:xfrm>
          <a:prstGeom prst="rect">
            <a:avLst/>
          </a:prstGeom>
        </p:spPr>
      </p:pic>
      <p:sp>
        <p:nvSpPr>
          <p:cNvPr id="7" name="Text 4"/>
          <p:cNvSpPr txBox="1"/>
          <p:nvPr/>
        </p:nvSpPr>
        <p:spPr>
          <a:xfrm>
            <a:off x="885825" y="1229869"/>
            <a:ext cx="3329330" cy="210312"/>
          </a:xfrm>
          <a:prstGeom prst="rect">
            <a:avLst/>
          </a:prstGeom>
          <a:noFill/>
          <a:ln/>
        </p:spPr>
        <p:txBody>
          <a:bodyPr wrap="square" lIns="0" tIns="0" rIns="0" bIns="0" rtlCol="0" anchor="ctr"/>
          <a:lstStyle/>
          <a:p>
            <a:pPr marL="0" indent="0" algn="l">
              <a:buNone/>
            </a:pPr>
            <a:r>
              <a:rPr lang="en-US" sz="1300">
                <a:solidFill>
                  <a:srgbClr val="333333"/>
                </a:solidFill>
                <a:latin typeface="Montserrat" pitchFamily="34" charset="0"/>
                <a:ea typeface="Montserrat" pitchFamily="34" charset="-122"/>
                <a:cs typeface="Montserrat" pitchFamily="34" charset="-120"/>
              </a:rPr>
              <a:t>WIG Focus Areas and Current Status:</a:t>
            </a:r>
            <a:endParaRPr lang="en-US" sz="1300"/>
          </a:p>
        </p:txBody>
      </p:sp>
      <p:sp>
        <p:nvSpPr>
          <p:cNvPr id="8" name="Shape 5"/>
          <p:cNvSpPr/>
          <p:nvPr/>
        </p:nvSpPr>
        <p:spPr>
          <a:xfrm>
            <a:off x="619735" y="1696213"/>
            <a:ext cx="3562502" cy="2590495"/>
          </a:xfrm>
          <a:prstGeom prst="roundRect">
            <a:avLst>
              <a:gd name="adj" fmla="val 519"/>
            </a:avLst>
          </a:prstGeom>
          <a:solidFill>
            <a:srgbClr val="F8F9FA"/>
          </a:solidFill>
          <a:ln/>
        </p:spPr>
        <p:txBody>
          <a:bodyPr/>
          <a:lstStyle/>
          <a:p>
            <a:endParaRPr lang="en-US"/>
          </a:p>
        </p:txBody>
      </p:sp>
      <p:sp>
        <p:nvSpPr>
          <p:cNvPr id="9" name="Shape 6"/>
          <p:cNvSpPr/>
          <p:nvPr/>
        </p:nvSpPr>
        <p:spPr>
          <a:xfrm>
            <a:off x="619735" y="1696213"/>
            <a:ext cx="38405" cy="2590495"/>
          </a:xfrm>
          <a:prstGeom prst="rect">
            <a:avLst/>
          </a:prstGeom>
          <a:solidFill>
            <a:srgbClr val="EE1E24"/>
          </a:solidFill>
          <a:ln/>
        </p:spPr>
        <p:txBody>
          <a:bodyPr/>
          <a:lstStyle/>
          <a:p>
            <a:endParaRPr lang="en-US"/>
          </a:p>
        </p:txBody>
      </p:sp>
      <p:pic>
        <p:nvPicPr>
          <p:cNvPr id="10" name="Image 1" descr="preencoded.png"/>
          <p:cNvPicPr>
            <a:picLocks noChangeAspect="1"/>
          </p:cNvPicPr>
          <p:nvPr/>
        </p:nvPicPr>
        <p:blipFill>
          <a:blip r:embed="rId4"/>
          <a:srcRect/>
          <a:stretch/>
        </p:blipFill>
        <p:spPr>
          <a:xfrm>
            <a:off x="809930" y="1881836"/>
            <a:ext cx="237744" cy="190195"/>
          </a:xfrm>
          <a:prstGeom prst="rect">
            <a:avLst/>
          </a:prstGeom>
        </p:spPr>
      </p:pic>
      <p:sp>
        <p:nvSpPr>
          <p:cNvPr id="11" name="Shape 7"/>
          <p:cNvSpPr/>
          <p:nvPr/>
        </p:nvSpPr>
        <p:spPr>
          <a:xfrm>
            <a:off x="4327627" y="1696213"/>
            <a:ext cx="3562502" cy="2590495"/>
          </a:xfrm>
          <a:prstGeom prst="roundRect">
            <a:avLst>
              <a:gd name="adj" fmla="val 519"/>
            </a:avLst>
          </a:prstGeom>
          <a:solidFill>
            <a:srgbClr val="F8F9FA"/>
          </a:solidFill>
          <a:ln/>
        </p:spPr>
        <p:txBody>
          <a:bodyPr/>
          <a:lstStyle/>
          <a:p>
            <a:endParaRPr lang="en-US"/>
          </a:p>
        </p:txBody>
      </p:sp>
      <p:sp>
        <p:nvSpPr>
          <p:cNvPr id="12" name="Shape 8"/>
          <p:cNvSpPr/>
          <p:nvPr/>
        </p:nvSpPr>
        <p:spPr>
          <a:xfrm>
            <a:off x="4327627" y="1696213"/>
            <a:ext cx="38405" cy="2590495"/>
          </a:xfrm>
          <a:prstGeom prst="rect">
            <a:avLst/>
          </a:prstGeom>
          <a:solidFill>
            <a:srgbClr val="EE1E24"/>
          </a:solidFill>
          <a:ln/>
        </p:spPr>
        <p:txBody>
          <a:bodyPr/>
          <a:lstStyle/>
          <a:p>
            <a:endParaRPr lang="en-US"/>
          </a:p>
        </p:txBody>
      </p:sp>
      <p:sp>
        <p:nvSpPr>
          <p:cNvPr id="13" name="Shape 9"/>
          <p:cNvSpPr/>
          <p:nvPr/>
        </p:nvSpPr>
        <p:spPr>
          <a:xfrm>
            <a:off x="8036433" y="1696213"/>
            <a:ext cx="3562502" cy="2590495"/>
          </a:xfrm>
          <a:prstGeom prst="roundRect">
            <a:avLst>
              <a:gd name="adj" fmla="val 519"/>
            </a:avLst>
          </a:prstGeom>
          <a:solidFill>
            <a:srgbClr val="F8F9FA"/>
          </a:solidFill>
          <a:ln/>
        </p:spPr>
        <p:txBody>
          <a:bodyPr/>
          <a:lstStyle/>
          <a:p>
            <a:endParaRPr lang="en-US"/>
          </a:p>
        </p:txBody>
      </p:sp>
      <p:sp>
        <p:nvSpPr>
          <p:cNvPr id="14" name="Shape 10"/>
          <p:cNvSpPr/>
          <p:nvPr/>
        </p:nvSpPr>
        <p:spPr>
          <a:xfrm>
            <a:off x="8036433" y="1696213"/>
            <a:ext cx="38405" cy="2590495"/>
          </a:xfrm>
          <a:prstGeom prst="rect">
            <a:avLst/>
          </a:prstGeom>
          <a:solidFill>
            <a:srgbClr val="EE1E24"/>
          </a:solidFill>
          <a:ln/>
        </p:spPr>
        <p:txBody>
          <a:bodyPr/>
          <a:lstStyle/>
          <a:p>
            <a:endParaRPr lang="en-US"/>
          </a:p>
        </p:txBody>
      </p:sp>
      <p:sp>
        <p:nvSpPr>
          <p:cNvPr id="15" name="Text 11"/>
          <p:cNvSpPr txBox="1"/>
          <p:nvPr/>
        </p:nvSpPr>
        <p:spPr>
          <a:xfrm>
            <a:off x="817245" y="1858062"/>
            <a:ext cx="2667305" cy="495605"/>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      1. SPONSORSHIP &amp; PARTNERSHIP NETWORK</a:t>
            </a:r>
            <a:endParaRPr lang="en-US" sz="1500"/>
          </a:p>
        </p:txBody>
      </p:sp>
      <p:sp>
        <p:nvSpPr>
          <p:cNvPr id="16" name="Text 12"/>
          <p:cNvSpPr txBox="1"/>
          <p:nvPr/>
        </p:nvSpPr>
        <p:spPr>
          <a:xfrm>
            <a:off x="8226628" y="1868120"/>
            <a:ext cx="2714854" cy="495605"/>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      3. IMPROVE ACCESS TO PLAYING OPPORTUNITIES</a:t>
            </a:r>
            <a:endParaRPr lang="en-US" sz="1500"/>
          </a:p>
        </p:txBody>
      </p:sp>
      <p:sp>
        <p:nvSpPr>
          <p:cNvPr id="17" name="Text 13"/>
          <p:cNvSpPr txBox="1"/>
          <p:nvPr/>
        </p:nvSpPr>
        <p:spPr>
          <a:xfrm>
            <a:off x="809930" y="2467967"/>
            <a:ext cx="137708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Led by Bruce Bode</a:t>
            </a:r>
            <a:endParaRPr lang="en-US" sz="1000"/>
          </a:p>
        </p:txBody>
      </p:sp>
      <p:sp>
        <p:nvSpPr>
          <p:cNvPr id="18" name="Text 14"/>
          <p:cNvSpPr txBox="1"/>
          <p:nvPr/>
        </p:nvSpPr>
        <p:spPr>
          <a:xfrm>
            <a:off x="8226628" y="2467967"/>
            <a:ext cx="1634033"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Led by Jen Sunderland</a:t>
            </a:r>
            <a:endParaRPr lang="en-US" sz="1000"/>
          </a:p>
        </p:txBody>
      </p:sp>
      <p:sp>
        <p:nvSpPr>
          <p:cNvPr id="19" name="Text 15"/>
          <p:cNvSpPr txBox="1"/>
          <p:nvPr/>
        </p:nvSpPr>
        <p:spPr>
          <a:xfrm>
            <a:off x="809930" y="2744116"/>
            <a:ext cx="3191256"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Goal: Establish strong sponsor programs and partnership networks</a:t>
            </a:r>
            <a:endParaRPr lang="en-US" sz="1200"/>
          </a:p>
        </p:txBody>
      </p:sp>
      <p:sp>
        <p:nvSpPr>
          <p:cNvPr id="20" name="Text 16"/>
          <p:cNvSpPr txBox="1"/>
          <p:nvPr/>
        </p:nvSpPr>
        <p:spPr>
          <a:xfrm>
            <a:off x="8226628" y="2744116"/>
            <a:ext cx="2553005" cy="6382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Goal: Improve member value by expanding access to playing opportunities</a:t>
            </a:r>
            <a:endParaRPr lang="en-US" sz="1200"/>
          </a:p>
        </p:txBody>
      </p:sp>
      <p:sp>
        <p:nvSpPr>
          <p:cNvPr id="21" name="Text 17"/>
          <p:cNvSpPr txBox="1"/>
          <p:nvPr/>
        </p:nvSpPr>
        <p:spPr>
          <a:xfrm>
            <a:off x="809930" y="3315616"/>
            <a:ext cx="1090879"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Current Focus:</a:t>
            </a:r>
            <a:endParaRPr lang="en-US" sz="1000"/>
          </a:p>
        </p:txBody>
      </p:sp>
      <p:sp>
        <p:nvSpPr>
          <p:cNvPr id="22" name="Text 18"/>
          <p:cNvSpPr txBox="1"/>
          <p:nvPr/>
        </p:nvSpPr>
        <p:spPr>
          <a:xfrm>
            <a:off x="4518735" y="3535072"/>
            <a:ext cx="2950769" cy="362102"/>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     Create and Implement a Best Practices Framework</a:t>
            </a:r>
            <a:endParaRPr lang="en-US" sz="1000"/>
          </a:p>
        </p:txBody>
      </p:sp>
      <p:sp>
        <p:nvSpPr>
          <p:cNvPr id="23" name="Text 19"/>
          <p:cNvSpPr txBox="1"/>
          <p:nvPr/>
        </p:nvSpPr>
        <p:spPr>
          <a:xfrm>
            <a:off x="8226628" y="3763672"/>
            <a:ext cx="2615184" cy="362102"/>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     Identify and Expand Soccer Playing Opportunities</a:t>
            </a:r>
            <a:endParaRPr lang="en-US" sz="1000"/>
          </a:p>
        </p:txBody>
      </p:sp>
      <p:sp>
        <p:nvSpPr>
          <p:cNvPr id="24" name="Shape 20"/>
          <p:cNvSpPr/>
          <p:nvPr/>
        </p:nvSpPr>
        <p:spPr>
          <a:xfrm>
            <a:off x="1793824" y="3296413"/>
            <a:ext cx="752551" cy="228600"/>
          </a:xfrm>
          <a:prstGeom prst="roundRect">
            <a:avLst>
              <a:gd name="adj" fmla="val 66667"/>
            </a:avLst>
          </a:prstGeom>
          <a:solidFill>
            <a:srgbClr val="EE1E24"/>
          </a:solidFill>
          <a:ln/>
        </p:spPr>
        <p:txBody>
          <a:bodyPr/>
          <a:lstStyle/>
          <a:p>
            <a:endParaRPr lang="en-US"/>
          </a:p>
        </p:txBody>
      </p:sp>
      <p:sp>
        <p:nvSpPr>
          <p:cNvPr id="25" name="Text 21"/>
          <p:cNvSpPr txBox="1"/>
          <p:nvPr/>
        </p:nvSpPr>
        <p:spPr>
          <a:xfrm>
            <a:off x="1851432" y="3343962"/>
            <a:ext cx="716890" cy="133502"/>
          </a:xfrm>
          <a:prstGeom prst="rect">
            <a:avLst/>
          </a:prstGeom>
          <a:noFill/>
          <a:ln/>
        </p:spPr>
        <p:txBody>
          <a:bodyPr wrap="square" lIns="0" tIns="0" rIns="0" bIns="0" rtlCol="0" anchor="ctr"/>
          <a:lstStyle/>
          <a:p>
            <a:pPr marL="0" indent="0" algn="l">
              <a:buNone/>
            </a:pPr>
            <a:r>
              <a:rPr lang="en-US" sz="800">
                <a:solidFill>
                  <a:srgbClr val="FFFFFF"/>
                </a:solidFill>
                <a:latin typeface="Montserrat" pitchFamily="34" charset="0"/>
                <a:ea typeface="Montserrat" pitchFamily="34" charset="-122"/>
                <a:cs typeface="Montserrat" pitchFamily="34" charset="-120"/>
              </a:rPr>
              <a:t>SUB-WIG #1</a:t>
            </a:r>
            <a:endParaRPr lang="en-US" sz="800"/>
          </a:p>
        </p:txBody>
      </p:sp>
      <p:pic>
        <p:nvPicPr>
          <p:cNvPr id="26" name="Image 2" descr="preencoded.png"/>
          <p:cNvPicPr>
            <a:picLocks noChangeAspect="1"/>
          </p:cNvPicPr>
          <p:nvPr/>
        </p:nvPicPr>
        <p:blipFill>
          <a:blip r:embed="rId5"/>
          <a:srcRect t="-1100" b="-1100"/>
          <a:stretch/>
        </p:blipFill>
        <p:spPr>
          <a:xfrm>
            <a:off x="809930" y="3551531"/>
            <a:ext cx="114300" cy="133502"/>
          </a:xfrm>
          <a:prstGeom prst="rect">
            <a:avLst/>
          </a:prstGeom>
        </p:spPr>
      </p:pic>
      <p:sp>
        <p:nvSpPr>
          <p:cNvPr id="27" name="Text 22"/>
          <p:cNvSpPr txBox="1"/>
          <p:nvPr/>
        </p:nvSpPr>
        <p:spPr>
          <a:xfrm>
            <a:off x="962635" y="3535072"/>
            <a:ext cx="2643530"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Build Strategic Sponsorship Programs</a:t>
            </a:r>
            <a:endParaRPr lang="en-US" sz="1000"/>
          </a:p>
        </p:txBody>
      </p:sp>
      <p:pic>
        <p:nvPicPr>
          <p:cNvPr id="28" name="Image 3" descr="preencoded.png"/>
          <p:cNvPicPr>
            <a:picLocks noChangeAspect="1"/>
          </p:cNvPicPr>
          <p:nvPr/>
        </p:nvPicPr>
        <p:blipFill>
          <a:blip r:embed="rId6"/>
          <a:srcRect l="-1648" r="-1648"/>
          <a:stretch/>
        </p:blipFill>
        <p:spPr>
          <a:xfrm>
            <a:off x="4518736" y="1881836"/>
            <a:ext cx="171907" cy="190195"/>
          </a:xfrm>
          <a:prstGeom prst="rect">
            <a:avLst/>
          </a:prstGeom>
        </p:spPr>
      </p:pic>
      <p:sp>
        <p:nvSpPr>
          <p:cNvPr id="29" name="Text 23"/>
          <p:cNvSpPr txBox="1"/>
          <p:nvPr/>
        </p:nvSpPr>
        <p:spPr>
          <a:xfrm>
            <a:off x="4518736" y="1868120"/>
            <a:ext cx="2276856" cy="495605"/>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     2. BEST PRACTICES FRAMEWORK</a:t>
            </a:r>
            <a:endParaRPr lang="en-US" sz="1500"/>
          </a:p>
        </p:txBody>
      </p:sp>
      <p:sp>
        <p:nvSpPr>
          <p:cNvPr id="30" name="Text 24"/>
          <p:cNvSpPr txBox="1"/>
          <p:nvPr/>
        </p:nvSpPr>
        <p:spPr>
          <a:xfrm>
            <a:off x="4518736" y="2467967"/>
            <a:ext cx="137708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Led by Cassie Stipe</a:t>
            </a:r>
            <a:endParaRPr lang="en-US" sz="1000"/>
          </a:p>
        </p:txBody>
      </p:sp>
      <p:sp>
        <p:nvSpPr>
          <p:cNvPr id="31" name="Text 25"/>
          <p:cNvSpPr txBox="1"/>
          <p:nvPr/>
        </p:nvSpPr>
        <p:spPr>
          <a:xfrm>
            <a:off x="4518736" y="2744116"/>
            <a:ext cx="3143707"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Goal: Foster member engagement with standardized best practices</a:t>
            </a:r>
            <a:endParaRPr lang="en-US" sz="1200"/>
          </a:p>
        </p:txBody>
      </p:sp>
      <p:sp>
        <p:nvSpPr>
          <p:cNvPr id="32" name="Text 26"/>
          <p:cNvSpPr txBox="1"/>
          <p:nvPr/>
        </p:nvSpPr>
        <p:spPr>
          <a:xfrm>
            <a:off x="4518736" y="3315616"/>
            <a:ext cx="1090879"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Current Focus:</a:t>
            </a:r>
            <a:endParaRPr lang="en-US" sz="1000"/>
          </a:p>
        </p:txBody>
      </p:sp>
      <p:sp>
        <p:nvSpPr>
          <p:cNvPr id="33" name="Shape 27"/>
          <p:cNvSpPr/>
          <p:nvPr/>
        </p:nvSpPr>
        <p:spPr>
          <a:xfrm>
            <a:off x="5502631" y="3296413"/>
            <a:ext cx="752551" cy="228600"/>
          </a:xfrm>
          <a:prstGeom prst="roundRect">
            <a:avLst>
              <a:gd name="adj" fmla="val 66667"/>
            </a:avLst>
          </a:prstGeom>
          <a:solidFill>
            <a:srgbClr val="EE1E24"/>
          </a:solidFill>
          <a:ln/>
        </p:spPr>
        <p:txBody>
          <a:bodyPr/>
          <a:lstStyle/>
          <a:p>
            <a:endParaRPr lang="en-US"/>
          </a:p>
        </p:txBody>
      </p:sp>
      <p:sp>
        <p:nvSpPr>
          <p:cNvPr id="34" name="Text 28"/>
          <p:cNvSpPr txBox="1"/>
          <p:nvPr/>
        </p:nvSpPr>
        <p:spPr>
          <a:xfrm>
            <a:off x="5559324" y="3343962"/>
            <a:ext cx="716890" cy="133502"/>
          </a:xfrm>
          <a:prstGeom prst="rect">
            <a:avLst/>
          </a:prstGeom>
          <a:noFill/>
          <a:ln/>
        </p:spPr>
        <p:txBody>
          <a:bodyPr wrap="square" lIns="0" tIns="0" rIns="0" bIns="0" rtlCol="0" anchor="ctr"/>
          <a:lstStyle/>
          <a:p>
            <a:pPr marL="0" indent="0" algn="l">
              <a:buNone/>
            </a:pPr>
            <a:r>
              <a:rPr lang="en-US" sz="800">
                <a:solidFill>
                  <a:srgbClr val="FFFFFF"/>
                </a:solidFill>
                <a:latin typeface="Montserrat" pitchFamily="34" charset="0"/>
                <a:ea typeface="Montserrat" pitchFamily="34" charset="-122"/>
                <a:cs typeface="Montserrat" pitchFamily="34" charset="-120"/>
              </a:rPr>
              <a:t>SUB-WIG #1</a:t>
            </a:r>
            <a:endParaRPr lang="en-US" sz="800"/>
          </a:p>
        </p:txBody>
      </p:sp>
      <p:pic>
        <p:nvPicPr>
          <p:cNvPr id="35" name="Image 4" descr="preencoded.png"/>
          <p:cNvPicPr>
            <a:picLocks noChangeAspect="1"/>
          </p:cNvPicPr>
          <p:nvPr/>
        </p:nvPicPr>
        <p:blipFill>
          <a:blip r:embed="rId5"/>
          <a:srcRect t="-1100" b="-1100"/>
          <a:stretch/>
        </p:blipFill>
        <p:spPr>
          <a:xfrm>
            <a:off x="4518736" y="3551531"/>
            <a:ext cx="114300" cy="133502"/>
          </a:xfrm>
          <a:prstGeom prst="rect">
            <a:avLst/>
          </a:prstGeom>
        </p:spPr>
      </p:pic>
      <p:pic>
        <p:nvPicPr>
          <p:cNvPr id="36" name="Image 5" descr="preencoded.png"/>
          <p:cNvPicPr>
            <a:picLocks noChangeAspect="1"/>
          </p:cNvPicPr>
          <p:nvPr/>
        </p:nvPicPr>
        <p:blipFill>
          <a:blip r:embed="rId7"/>
          <a:srcRect/>
          <a:stretch/>
        </p:blipFill>
        <p:spPr>
          <a:xfrm>
            <a:off x="8226628" y="1881836"/>
            <a:ext cx="190195" cy="190195"/>
          </a:xfrm>
          <a:prstGeom prst="rect">
            <a:avLst/>
          </a:prstGeom>
        </p:spPr>
      </p:pic>
      <p:sp>
        <p:nvSpPr>
          <p:cNvPr id="37" name="Text 29"/>
          <p:cNvSpPr txBox="1"/>
          <p:nvPr/>
        </p:nvSpPr>
        <p:spPr>
          <a:xfrm>
            <a:off x="8226628" y="3544216"/>
            <a:ext cx="1090879"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Current Focus:</a:t>
            </a:r>
            <a:endParaRPr lang="en-US" sz="1000"/>
          </a:p>
        </p:txBody>
      </p:sp>
      <p:sp>
        <p:nvSpPr>
          <p:cNvPr id="38" name="Shape 30"/>
          <p:cNvSpPr/>
          <p:nvPr/>
        </p:nvSpPr>
        <p:spPr>
          <a:xfrm>
            <a:off x="9210523" y="3525013"/>
            <a:ext cx="752551" cy="228600"/>
          </a:xfrm>
          <a:prstGeom prst="roundRect">
            <a:avLst>
              <a:gd name="adj" fmla="val 66667"/>
            </a:avLst>
          </a:prstGeom>
          <a:solidFill>
            <a:srgbClr val="EE1E24"/>
          </a:solidFill>
          <a:ln/>
        </p:spPr>
        <p:txBody>
          <a:bodyPr/>
          <a:lstStyle/>
          <a:p>
            <a:endParaRPr lang="en-US"/>
          </a:p>
        </p:txBody>
      </p:sp>
      <p:sp>
        <p:nvSpPr>
          <p:cNvPr id="39" name="Text 31"/>
          <p:cNvSpPr txBox="1"/>
          <p:nvPr/>
        </p:nvSpPr>
        <p:spPr>
          <a:xfrm>
            <a:off x="9268130" y="3572562"/>
            <a:ext cx="716890" cy="133502"/>
          </a:xfrm>
          <a:prstGeom prst="rect">
            <a:avLst/>
          </a:prstGeom>
          <a:noFill/>
          <a:ln/>
        </p:spPr>
        <p:txBody>
          <a:bodyPr wrap="square" lIns="0" tIns="0" rIns="0" bIns="0" rtlCol="0" anchor="ctr"/>
          <a:lstStyle/>
          <a:p>
            <a:pPr marL="0" indent="0" algn="l">
              <a:buNone/>
            </a:pPr>
            <a:r>
              <a:rPr lang="en-US" sz="800">
                <a:solidFill>
                  <a:srgbClr val="FFFFFF"/>
                </a:solidFill>
                <a:latin typeface="Montserrat" pitchFamily="34" charset="0"/>
                <a:ea typeface="Montserrat" pitchFamily="34" charset="-122"/>
                <a:cs typeface="Montserrat" pitchFamily="34" charset="-120"/>
              </a:rPr>
              <a:t>SUB-WIG #1</a:t>
            </a:r>
            <a:endParaRPr lang="en-US" sz="800"/>
          </a:p>
        </p:txBody>
      </p:sp>
      <p:pic>
        <p:nvPicPr>
          <p:cNvPr id="40" name="Image 6" descr="preencoded.png"/>
          <p:cNvPicPr>
            <a:picLocks noChangeAspect="1"/>
          </p:cNvPicPr>
          <p:nvPr/>
        </p:nvPicPr>
        <p:blipFill>
          <a:blip r:embed="rId5"/>
          <a:srcRect t="-1100" b="-1100"/>
          <a:stretch/>
        </p:blipFill>
        <p:spPr>
          <a:xfrm>
            <a:off x="8226628" y="3780131"/>
            <a:ext cx="114300" cy="133502"/>
          </a:xfrm>
          <a:prstGeom prst="rect">
            <a:avLst/>
          </a:prstGeom>
        </p:spPr>
      </p:pic>
      <p:sp>
        <p:nvSpPr>
          <p:cNvPr id="41" name="Shape 32"/>
          <p:cNvSpPr/>
          <p:nvPr/>
        </p:nvSpPr>
        <p:spPr>
          <a:xfrm>
            <a:off x="619735" y="4439413"/>
            <a:ext cx="3562502" cy="2171700"/>
          </a:xfrm>
          <a:prstGeom prst="roundRect">
            <a:avLst>
              <a:gd name="adj" fmla="val 739"/>
            </a:avLst>
          </a:prstGeom>
          <a:solidFill>
            <a:srgbClr val="F8F9FA"/>
          </a:solidFill>
          <a:ln/>
        </p:spPr>
        <p:txBody>
          <a:bodyPr/>
          <a:lstStyle/>
          <a:p>
            <a:endParaRPr lang="en-US"/>
          </a:p>
        </p:txBody>
      </p:sp>
      <p:sp>
        <p:nvSpPr>
          <p:cNvPr id="42" name="Shape 33"/>
          <p:cNvSpPr/>
          <p:nvPr/>
        </p:nvSpPr>
        <p:spPr>
          <a:xfrm>
            <a:off x="619735" y="4439413"/>
            <a:ext cx="38405" cy="2171700"/>
          </a:xfrm>
          <a:prstGeom prst="rect">
            <a:avLst/>
          </a:prstGeom>
          <a:solidFill>
            <a:srgbClr val="EE1E24"/>
          </a:solidFill>
          <a:ln/>
        </p:spPr>
        <p:txBody>
          <a:bodyPr/>
          <a:lstStyle/>
          <a:p>
            <a:endParaRPr lang="en-US"/>
          </a:p>
        </p:txBody>
      </p:sp>
      <p:pic>
        <p:nvPicPr>
          <p:cNvPr id="43" name="Image 7" descr="preencoded.png"/>
          <p:cNvPicPr>
            <a:picLocks noChangeAspect="1"/>
          </p:cNvPicPr>
          <p:nvPr/>
        </p:nvPicPr>
        <p:blipFill>
          <a:blip r:embed="rId8"/>
          <a:srcRect/>
          <a:stretch/>
        </p:blipFill>
        <p:spPr>
          <a:xfrm>
            <a:off x="809930" y="4625036"/>
            <a:ext cx="237744" cy="190195"/>
          </a:xfrm>
          <a:prstGeom prst="rect">
            <a:avLst/>
          </a:prstGeom>
        </p:spPr>
      </p:pic>
      <p:sp>
        <p:nvSpPr>
          <p:cNvPr id="44" name="Shape 34"/>
          <p:cNvSpPr/>
          <p:nvPr/>
        </p:nvSpPr>
        <p:spPr>
          <a:xfrm>
            <a:off x="4327627" y="4439413"/>
            <a:ext cx="3562502" cy="2171700"/>
          </a:xfrm>
          <a:prstGeom prst="roundRect">
            <a:avLst>
              <a:gd name="adj" fmla="val 739"/>
            </a:avLst>
          </a:prstGeom>
          <a:solidFill>
            <a:srgbClr val="F8F9FA"/>
          </a:solidFill>
          <a:ln/>
        </p:spPr>
        <p:txBody>
          <a:bodyPr/>
          <a:lstStyle/>
          <a:p>
            <a:endParaRPr lang="en-US"/>
          </a:p>
        </p:txBody>
      </p:sp>
      <p:sp>
        <p:nvSpPr>
          <p:cNvPr id="45" name="Shape 35"/>
          <p:cNvSpPr/>
          <p:nvPr/>
        </p:nvSpPr>
        <p:spPr>
          <a:xfrm>
            <a:off x="4327627" y="4439413"/>
            <a:ext cx="38405" cy="2171700"/>
          </a:xfrm>
          <a:prstGeom prst="rect">
            <a:avLst/>
          </a:prstGeom>
          <a:solidFill>
            <a:srgbClr val="EE1E24"/>
          </a:solidFill>
          <a:ln/>
        </p:spPr>
        <p:txBody>
          <a:bodyPr/>
          <a:lstStyle/>
          <a:p>
            <a:endParaRPr lang="en-US"/>
          </a:p>
        </p:txBody>
      </p:sp>
      <p:sp>
        <p:nvSpPr>
          <p:cNvPr id="46" name="Text 36"/>
          <p:cNvSpPr txBox="1"/>
          <p:nvPr/>
        </p:nvSpPr>
        <p:spPr>
          <a:xfrm>
            <a:off x="809930" y="4611320"/>
            <a:ext cx="2286000" cy="495605"/>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      4. REVAMP USASA OPERATING MODEL</a:t>
            </a:r>
            <a:endParaRPr lang="en-US" sz="1500"/>
          </a:p>
        </p:txBody>
      </p:sp>
      <p:sp>
        <p:nvSpPr>
          <p:cNvPr id="47" name="Text 37"/>
          <p:cNvSpPr txBox="1"/>
          <p:nvPr/>
        </p:nvSpPr>
        <p:spPr>
          <a:xfrm>
            <a:off x="4518736" y="4611320"/>
            <a:ext cx="2839212" cy="495605"/>
          </a:xfrm>
          <a:prstGeom prst="rect">
            <a:avLst/>
          </a:prstGeom>
          <a:noFill/>
          <a:ln/>
        </p:spPr>
        <p:txBody>
          <a:bodyPr wrap="square" lIns="0" tIns="0" rIns="0" bIns="0" rtlCol="0" anchor="ctr"/>
          <a:lstStyle/>
          <a:p>
            <a:pPr marL="0" indent="0" algn="l">
              <a:buNone/>
            </a:pPr>
            <a:r>
              <a:rPr lang="en-US" sz="1500" b="1">
                <a:solidFill>
                  <a:srgbClr val="003366"/>
                </a:solidFill>
                <a:latin typeface="Montserrat" pitchFamily="34" charset="0"/>
                <a:ea typeface="Montserrat" pitchFamily="34" charset="-122"/>
                <a:cs typeface="Montserrat" pitchFamily="34" charset="-120"/>
              </a:rPr>
              <a:t>      5. BALANCE NATIONAL EVENTS &amp; LOCAL SUPPORT</a:t>
            </a:r>
            <a:endParaRPr lang="en-US" sz="1500"/>
          </a:p>
        </p:txBody>
      </p:sp>
      <p:sp>
        <p:nvSpPr>
          <p:cNvPr id="48" name="Text 38"/>
          <p:cNvSpPr txBox="1"/>
          <p:nvPr/>
        </p:nvSpPr>
        <p:spPr>
          <a:xfrm>
            <a:off x="809930" y="5211167"/>
            <a:ext cx="126278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Led by Ava Lynch</a:t>
            </a:r>
            <a:endParaRPr lang="en-US" sz="1000"/>
          </a:p>
        </p:txBody>
      </p:sp>
      <p:sp>
        <p:nvSpPr>
          <p:cNvPr id="49" name="Text 39"/>
          <p:cNvSpPr txBox="1"/>
          <p:nvPr/>
        </p:nvSpPr>
        <p:spPr>
          <a:xfrm>
            <a:off x="4518736" y="5211167"/>
            <a:ext cx="126278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Led by Bruce Bode</a:t>
            </a:r>
            <a:endParaRPr lang="en-US" sz="1000"/>
          </a:p>
        </p:txBody>
      </p:sp>
      <p:sp>
        <p:nvSpPr>
          <p:cNvPr id="50" name="Text 40"/>
          <p:cNvSpPr txBox="1"/>
          <p:nvPr/>
        </p:nvSpPr>
        <p:spPr>
          <a:xfrm>
            <a:off x="809930" y="5487316"/>
            <a:ext cx="3001061"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Goal: Transform USASA into a modern member services organization</a:t>
            </a:r>
            <a:endParaRPr lang="en-US" sz="1200"/>
          </a:p>
        </p:txBody>
      </p:sp>
      <p:sp>
        <p:nvSpPr>
          <p:cNvPr id="51" name="Text 41"/>
          <p:cNvSpPr txBox="1"/>
          <p:nvPr/>
        </p:nvSpPr>
        <p:spPr>
          <a:xfrm>
            <a:off x="809930" y="6058816"/>
            <a:ext cx="1090879"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Current Focus:</a:t>
            </a:r>
            <a:endParaRPr lang="en-US" sz="1000"/>
          </a:p>
        </p:txBody>
      </p:sp>
      <p:sp>
        <p:nvSpPr>
          <p:cNvPr id="52" name="Text 42"/>
          <p:cNvSpPr txBox="1"/>
          <p:nvPr/>
        </p:nvSpPr>
        <p:spPr>
          <a:xfrm>
            <a:off x="4670527" y="6278272"/>
            <a:ext cx="203362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Evaluate Resource Allocation</a:t>
            </a:r>
            <a:endParaRPr lang="en-US" sz="1000"/>
          </a:p>
        </p:txBody>
      </p:sp>
      <p:sp>
        <p:nvSpPr>
          <p:cNvPr id="53" name="Shape 43"/>
          <p:cNvSpPr/>
          <p:nvPr/>
        </p:nvSpPr>
        <p:spPr>
          <a:xfrm>
            <a:off x="1793824" y="6039613"/>
            <a:ext cx="752551" cy="228600"/>
          </a:xfrm>
          <a:prstGeom prst="roundRect">
            <a:avLst>
              <a:gd name="adj" fmla="val 66667"/>
            </a:avLst>
          </a:prstGeom>
          <a:solidFill>
            <a:srgbClr val="EE1E24"/>
          </a:solidFill>
          <a:ln/>
        </p:spPr>
        <p:txBody>
          <a:bodyPr/>
          <a:lstStyle/>
          <a:p>
            <a:endParaRPr lang="en-US"/>
          </a:p>
        </p:txBody>
      </p:sp>
      <p:sp>
        <p:nvSpPr>
          <p:cNvPr id="54" name="Text 44"/>
          <p:cNvSpPr txBox="1"/>
          <p:nvPr/>
        </p:nvSpPr>
        <p:spPr>
          <a:xfrm>
            <a:off x="1851432" y="6087162"/>
            <a:ext cx="716890" cy="133502"/>
          </a:xfrm>
          <a:prstGeom prst="rect">
            <a:avLst/>
          </a:prstGeom>
          <a:noFill/>
          <a:ln/>
        </p:spPr>
        <p:txBody>
          <a:bodyPr wrap="square" lIns="0" tIns="0" rIns="0" bIns="0" rtlCol="0" anchor="ctr"/>
          <a:lstStyle/>
          <a:p>
            <a:pPr marL="0" indent="0" algn="l">
              <a:buNone/>
            </a:pPr>
            <a:r>
              <a:rPr lang="en-US" sz="800">
                <a:solidFill>
                  <a:srgbClr val="FFFFFF"/>
                </a:solidFill>
                <a:latin typeface="Montserrat" pitchFamily="34" charset="0"/>
                <a:ea typeface="Montserrat" pitchFamily="34" charset="-122"/>
                <a:cs typeface="Montserrat" pitchFamily="34" charset="-120"/>
              </a:rPr>
              <a:t>SUB-WIG #1</a:t>
            </a:r>
            <a:endParaRPr lang="en-US" sz="800"/>
          </a:p>
        </p:txBody>
      </p:sp>
      <p:pic>
        <p:nvPicPr>
          <p:cNvPr id="55" name="Image 8" descr="preencoded.png"/>
          <p:cNvPicPr>
            <a:picLocks noChangeAspect="1"/>
          </p:cNvPicPr>
          <p:nvPr/>
        </p:nvPicPr>
        <p:blipFill>
          <a:blip r:embed="rId5"/>
          <a:srcRect t="-1100" b="-1100"/>
          <a:stretch/>
        </p:blipFill>
        <p:spPr>
          <a:xfrm>
            <a:off x="809930" y="6294731"/>
            <a:ext cx="114300" cy="133502"/>
          </a:xfrm>
          <a:prstGeom prst="rect">
            <a:avLst/>
          </a:prstGeom>
        </p:spPr>
      </p:pic>
      <p:sp>
        <p:nvSpPr>
          <p:cNvPr id="56" name="Text 45"/>
          <p:cNvSpPr txBox="1"/>
          <p:nvPr/>
        </p:nvSpPr>
        <p:spPr>
          <a:xfrm>
            <a:off x="962635" y="6278272"/>
            <a:ext cx="2376526"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Realign Roles and Responsibilities</a:t>
            </a:r>
            <a:endParaRPr lang="en-US" sz="1000"/>
          </a:p>
        </p:txBody>
      </p:sp>
      <p:pic>
        <p:nvPicPr>
          <p:cNvPr id="57" name="Image 9" descr="preencoded.png"/>
          <p:cNvPicPr>
            <a:picLocks noChangeAspect="1"/>
          </p:cNvPicPr>
          <p:nvPr/>
        </p:nvPicPr>
        <p:blipFill>
          <a:blip r:embed="rId9"/>
          <a:srcRect/>
          <a:stretch/>
        </p:blipFill>
        <p:spPr>
          <a:xfrm>
            <a:off x="4518736" y="4625036"/>
            <a:ext cx="237744" cy="190195"/>
          </a:xfrm>
          <a:prstGeom prst="rect">
            <a:avLst/>
          </a:prstGeom>
        </p:spPr>
      </p:pic>
      <p:sp>
        <p:nvSpPr>
          <p:cNvPr id="58" name="Text 46"/>
          <p:cNvSpPr txBox="1"/>
          <p:nvPr/>
        </p:nvSpPr>
        <p:spPr>
          <a:xfrm>
            <a:off x="4518736" y="5487316"/>
            <a:ext cx="3314700" cy="409651"/>
          </a:xfrm>
          <a:prstGeom prst="rect">
            <a:avLst/>
          </a:prstGeom>
          <a:noFill/>
          <a:ln/>
        </p:spPr>
        <p:txBody>
          <a:bodyPr wrap="square" lIns="0" tIns="0" rIns="0" bIns="0" rtlCol="0" anchor="ctr"/>
          <a:lstStyle/>
          <a:p>
            <a:pPr marL="0" indent="0" algn="l">
              <a:buNone/>
            </a:pPr>
            <a:r>
              <a:rPr lang="en-US" sz="1200">
                <a:solidFill>
                  <a:srgbClr val="333333"/>
                </a:solidFill>
                <a:latin typeface="Montserrat" pitchFamily="34" charset="0"/>
                <a:ea typeface="Montserrat" pitchFamily="34" charset="-122"/>
                <a:cs typeface="Montserrat" pitchFamily="34" charset="-120"/>
              </a:rPr>
              <a:t>Goal: Ensure equitable resource allocation across all levels of play</a:t>
            </a:r>
            <a:endParaRPr lang="en-US" sz="1200"/>
          </a:p>
        </p:txBody>
      </p:sp>
      <p:sp>
        <p:nvSpPr>
          <p:cNvPr id="59" name="Text 47"/>
          <p:cNvSpPr txBox="1"/>
          <p:nvPr/>
        </p:nvSpPr>
        <p:spPr>
          <a:xfrm>
            <a:off x="4518736" y="6058816"/>
            <a:ext cx="1090879" cy="171907"/>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Current Focus:</a:t>
            </a:r>
            <a:endParaRPr lang="en-US" sz="1000"/>
          </a:p>
        </p:txBody>
      </p:sp>
      <p:sp>
        <p:nvSpPr>
          <p:cNvPr id="60" name="Shape 48"/>
          <p:cNvSpPr/>
          <p:nvPr/>
        </p:nvSpPr>
        <p:spPr>
          <a:xfrm>
            <a:off x="5502631" y="6039613"/>
            <a:ext cx="752551" cy="228600"/>
          </a:xfrm>
          <a:prstGeom prst="roundRect">
            <a:avLst>
              <a:gd name="adj" fmla="val 66667"/>
            </a:avLst>
          </a:prstGeom>
          <a:solidFill>
            <a:srgbClr val="EE1E24"/>
          </a:solidFill>
          <a:ln/>
        </p:spPr>
        <p:txBody>
          <a:bodyPr/>
          <a:lstStyle/>
          <a:p>
            <a:endParaRPr lang="en-US"/>
          </a:p>
        </p:txBody>
      </p:sp>
      <p:sp>
        <p:nvSpPr>
          <p:cNvPr id="61" name="Text 49"/>
          <p:cNvSpPr txBox="1"/>
          <p:nvPr/>
        </p:nvSpPr>
        <p:spPr>
          <a:xfrm>
            <a:off x="5559324" y="6087162"/>
            <a:ext cx="716890" cy="133502"/>
          </a:xfrm>
          <a:prstGeom prst="rect">
            <a:avLst/>
          </a:prstGeom>
          <a:noFill/>
          <a:ln/>
        </p:spPr>
        <p:txBody>
          <a:bodyPr wrap="square" lIns="0" tIns="0" rIns="0" bIns="0" rtlCol="0" anchor="ctr"/>
          <a:lstStyle/>
          <a:p>
            <a:pPr marL="0" indent="0" algn="l">
              <a:buNone/>
            </a:pPr>
            <a:r>
              <a:rPr lang="en-US" sz="800">
                <a:solidFill>
                  <a:srgbClr val="FFFFFF"/>
                </a:solidFill>
                <a:latin typeface="Montserrat" pitchFamily="34" charset="0"/>
                <a:ea typeface="Montserrat" pitchFamily="34" charset="-122"/>
                <a:cs typeface="Montserrat" pitchFamily="34" charset="-120"/>
              </a:rPr>
              <a:t>SUB-WIG #1</a:t>
            </a:r>
            <a:endParaRPr lang="en-US" sz="800"/>
          </a:p>
        </p:txBody>
      </p:sp>
      <p:pic>
        <p:nvPicPr>
          <p:cNvPr id="62" name="Image 10" descr="preencoded.png"/>
          <p:cNvPicPr>
            <a:picLocks noChangeAspect="1"/>
          </p:cNvPicPr>
          <p:nvPr/>
        </p:nvPicPr>
        <p:blipFill>
          <a:blip r:embed="rId5"/>
          <a:srcRect t="-1100" b="-1100"/>
          <a:stretch/>
        </p:blipFill>
        <p:spPr>
          <a:xfrm>
            <a:off x="4518736" y="6294731"/>
            <a:ext cx="114300" cy="133502"/>
          </a:xfrm>
          <a:prstGeom prst="rect">
            <a:avLst/>
          </a:prstGeom>
        </p:spPr>
      </p:pic>
      <p:sp>
        <p:nvSpPr>
          <p:cNvPr id="63" name="Shape 50"/>
          <p:cNvSpPr/>
          <p:nvPr/>
        </p:nvSpPr>
        <p:spPr>
          <a:xfrm>
            <a:off x="8036432" y="4429354"/>
            <a:ext cx="3562501" cy="2181759"/>
          </a:xfrm>
          <a:prstGeom prst="roundRect">
            <a:avLst>
              <a:gd name="adj" fmla="val 1701"/>
            </a:avLst>
          </a:prstGeom>
          <a:solidFill>
            <a:srgbClr val="F9FAFB"/>
          </a:solidFill>
          <a:ln w="28575">
            <a:solidFill>
              <a:srgbClr val="EE1E24"/>
            </a:solidFill>
          </a:ln>
        </p:spPr>
        <p:txBody>
          <a:bodyPr/>
          <a:lstStyle/>
          <a:p>
            <a:endParaRPr lang="en-US"/>
          </a:p>
        </p:txBody>
      </p:sp>
      <p:pic>
        <p:nvPicPr>
          <p:cNvPr id="65" name="Image 11" descr="preencoded.png"/>
          <p:cNvPicPr>
            <a:picLocks noChangeAspect="1"/>
          </p:cNvPicPr>
          <p:nvPr/>
        </p:nvPicPr>
        <p:blipFill>
          <a:blip r:embed="rId10"/>
          <a:srcRect/>
          <a:stretch/>
        </p:blipFill>
        <p:spPr>
          <a:xfrm>
            <a:off x="8188223" y="4518052"/>
            <a:ext cx="171907" cy="171907"/>
          </a:xfrm>
          <a:prstGeom prst="rect">
            <a:avLst/>
          </a:prstGeom>
        </p:spPr>
      </p:pic>
      <p:sp>
        <p:nvSpPr>
          <p:cNvPr id="66" name="Text 52"/>
          <p:cNvSpPr txBox="1"/>
          <p:nvPr/>
        </p:nvSpPr>
        <p:spPr>
          <a:xfrm>
            <a:off x="8436025" y="4506164"/>
            <a:ext cx="2224735" cy="210312"/>
          </a:xfrm>
          <a:prstGeom prst="rect">
            <a:avLst/>
          </a:prstGeom>
          <a:noFill/>
          <a:ln/>
        </p:spPr>
        <p:txBody>
          <a:bodyPr wrap="square" lIns="0" tIns="0" rIns="0" bIns="0" rtlCol="0" anchor="ctr"/>
          <a:lstStyle/>
          <a:p>
            <a:pPr marL="0" indent="0" algn="l">
              <a:buNone/>
            </a:pPr>
            <a:r>
              <a:rPr lang="en-US" sz="1300">
                <a:solidFill>
                  <a:srgbClr val="374151"/>
                </a:solidFill>
                <a:latin typeface="Montserrat" pitchFamily="34" charset="0"/>
                <a:ea typeface="Montserrat" pitchFamily="34" charset="-122"/>
                <a:cs typeface="Montserrat" pitchFamily="34" charset="-120"/>
              </a:rPr>
              <a:t>Working Group Process:</a:t>
            </a:r>
            <a:endParaRPr lang="en-US" sz="1300"/>
          </a:p>
        </p:txBody>
      </p:sp>
      <p:pic>
        <p:nvPicPr>
          <p:cNvPr id="67" name="Image 12" descr="preencoded.png"/>
          <p:cNvPicPr>
            <a:picLocks noChangeAspect="1"/>
          </p:cNvPicPr>
          <p:nvPr/>
        </p:nvPicPr>
        <p:blipFill>
          <a:blip r:embed="rId11"/>
          <a:srcRect/>
          <a:stretch/>
        </p:blipFill>
        <p:spPr>
          <a:xfrm>
            <a:off x="8447719" y="4849064"/>
            <a:ext cx="152705" cy="152705"/>
          </a:xfrm>
          <a:prstGeom prst="rect">
            <a:avLst/>
          </a:prstGeom>
        </p:spPr>
      </p:pic>
      <p:sp>
        <p:nvSpPr>
          <p:cNvPr id="68" name="Text 53"/>
          <p:cNvSpPr txBox="1"/>
          <p:nvPr/>
        </p:nvSpPr>
        <p:spPr>
          <a:xfrm>
            <a:off x="8676320" y="4815231"/>
            <a:ext cx="2725410" cy="300839"/>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Each WIG is currently focused on its first Sub-WIG priority</a:t>
            </a:r>
            <a:endParaRPr lang="en-US" sz="1000"/>
          </a:p>
        </p:txBody>
      </p:sp>
      <p:pic>
        <p:nvPicPr>
          <p:cNvPr id="69" name="Image 13" descr="preencoded.png"/>
          <p:cNvPicPr>
            <a:picLocks noChangeAspect="1"/>
          </p:cNvPicPr>
          <p:nvPr/>
        </p:nvPicPr>
        <p:blipFill>
          <a:blip r:embed="rId11"/>
          <a:srcRect/>
          <a:stretch/>
        </p:blipFill>
        <p:spPr>
          <a:xfrm>
            <a:off x="8447719" y="5297279"/>
            <a:ext cx="152705" cy="152705"/>
          </a:xfrm>
          <a:prstGeom prst="rect">
            <a:avLst/>
          </a:prstGeom>
        </p:spPr>
      </p:pic>
      <p:sp>
        <p:nvSpPr>
          <p:cNvPr id="70" name="Text 54"/>
          <p:cNvSpPr txBox="1"/>
          <p:nvPr/>
        </p:nvSpPr>
        <p:spPr>
          <a:xfrm>
            <a:off x="8676319" y="5297279"/>
            <a:ext cx="2827517" cy="267006"/>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Working groups follow a Design → Discuss → Debate → Deliver methodology</a:t>
            </a:r>
            <a:endParaRPr lang="en-US" sz="1000"/>
          </a:p>
        </p:txBody>
      </p:sp>
      <p:pic>
        <p:nvPicPr>
          <p:cNvPr id="71" name="Image 14" descr="preencoded.png"/>
          <p:cNvPicPr>
            <a:picLocks noChangeAspect="1"/>
          </p:cNvPicPr>
          <p:nvPr/>
        </p:nvPicPr>
        <p:blipFill>
          <a:blip r:embed="rId11"/>
          <a:srcRect/>
          <a:stretch/>
        </p:blipFill>
        <p:spPr>
          <a:xfrm>
            <a:off x="8447719" y="5747474"/>
            <a:ext cx="152705" cy="152705"/>
          </a:xfrm>
          <a:prstGeom prst="rect">
            <a:avLst/>
          </a:prstGeom>
        </p:spPr>
      </p:pic>
      <p:sp>
        <p:nvSpPr>
          <p:cNvPr id="72" name="Text 55"/>
          <p:cNvSpPr txBox="1"/>
          <p:nvPr/>
        </p:nvSpPr>
        <p:spPr>
          <a:xfrm>
            <a:off x="8676319" y="5794479"/>
            <a:ext cx="2772461" cy="179223"/>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Deliverable timelines extend from present through 2026</a:t>
            </a:r>
            <a:endParaRPr lang="en-US" sz="1000"/>
          </a:p>
        </p:txBody>
      </p:sp>
      <p:pic>
        <p:nvPicPr>
          <p:cNvPr id="73" name="Image 15" descr="preencoded.png"/>
          <p:cNvPicPr>
            <a:picLocks noChangeAspect="1"/>
          </p:cNvPicPr>
          <p:nvPr/>
        </p:nvPicPr>
        <p:blipFill>
          <a:blip r:embed="rId11"/>
          <a:srcRect/>
          <a:stretch/>
        </p:blipFill>
        <p:spPr>
          <a:xfrm>
            <a:off x="8447719" y="6176773"/>
            <a:ext cx="152705" cy="152705"/>
          </a:xfrm>
          <a:prstGeom prst="rect">
            <a:avLst/>
          </a:prstGeom>
        </p:spPr>
      </p:pic>
      <p:sp>
        <p:nvSpPr>
          <p:cNvPr id="74" name="Text 56"/>
          <p:cNvSpPr txBox="1"/>
          <p:nvPr/>
        </p:nvSpPr>
        <p:spPr>
          <a:xfrm>
            <a:off x="8676320" y="6230723"/>
            <a:ext cx="2946502" cy="152705"/>
          </a:xfrm>
          <a:prstGeom prst="rect">
            <a:avLst/>
          </a:prstGeom>
          <a:noFill/>
          <a:ln/>
        </p:spPr>
        <p:txBody>
          <a:bodyPr wrap="square" lIns="0" tIns="0" rIns="0" bIns="0" rtlCol="0" anchor="ctr"/>
          <a:lstStyle/>
          <a:p>
            <a:pPr marL="0" indent="0" algn="l">
              <a:buNone/>
            </a:pPr>
            <a:r>
              <a:rPr lang="en-US" sz="1000">
                <a:solidFill>
                  <a:srgbClr val="333333"/>
                </a:solidFill>
                <a:latin typeface="Montserrat" pitchFamily="34" charset="0"/>
                <a:ea typeface="Montserrat" pitchFamily="34" charset="-122"/>
                <a:cs typeface="Montserrat" pitchFamily="34" charset="-120"/>
              </a:rPr>
              <a:t>Progress tracked via defined Key Results for each Sub-WIG</a:t>
            </a:r>
            <a:endParaRPr lang="en-US" sz="1000"/>
          </a:p>
        </p:txBody>
      </p:sp>
      <p:pic>
        <p:nvPicPr>
          <p:cNvPr id="79" name="Image 0" descr="https://page.gensparksite.com/slides_images/c77829ea3bd24ac393bbcd5b4a9761e7.png">
            <a:extLst>
              <a:ext uri="{FF2B5EF4-FFF2-40B4-BE49-F238E27FC236}">
                <a16:creationId xmlns:a16="http://schemas.microsoft.com/office/drawing/2014/main" id="{3E9BD995-D425-247F-85F2-A54C292F8843}"/>
              </a:ext>
            </a:extLst>
          </p:cNvPr>
          <p:cNvPicPr>
            <a:picLocks noChangeAspect="1"/>
          </p:cNvPicPr>
          <p:nvPr/>
        </p:nvPicPr>
        <p:blipFill>
          <a:blip r:embed="rId12"/>
          <a:srcRect/>
          <a:stretch/>
        </p:blipFill>
        <p:spPr>
          <a:xfrm>
            <a:off x="11125505" y="228600"/>
            <a:ext cx="609905" cy="609905"/>
          </a:xfrm>
          <a:prstGeom prst="rect">
            <a:avLst/>
          </a:prstGeom>
        </p:spPr>
      </p:pic>
      <p:sp>
        <p:nvSpPr>
          <p:cNvPr id="80" name="Shape 32">
            <a:extLst>
              <a:ext uri="{FF2B5EF4-FFF2-40B4-BE49-F238E27FC236}">
                <a16:creationId xmlns:a16="http://schemas.microsoft.com/office/drawing/2014/main" id="{E356DCAE-D370-921C-FA0D-A5CD5B901D02}"/>
              </a:ext>
            </a:extLst>
          </p:cNvPr>
          <p:cNvSpPr/>
          <p:nvPr/>
        </p:nvSpPr>
        <p:spPr>
          <a:xfrm>
            <a:off x="305" y="6838341"/>
            <a:ext cx="12191695" cy="57607"/>
          </a:xfrm>
          <a:prstGeom prst="rect">
            <a:avLst/>
          </a:prstGeom>
          <a:solidFill>
            <a:srgbClr val="003366"/>
          </a:solidFill>
          <a:ln/>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323698"/>
            <a:ext cx="12191695" cy="6858000"/>
          </a:xfrm>
          <a:prstGeom prst="rect">
            <a:avLst/>
          </a:prstGeom>
          <a:solidFill>
            <a:srgbClr val="FFFFFF"/>
          </a:solidFill>
          <a:ln/>
        </p:spPr>
        <p:txBody>
          <a:bodyPr/>
          <a:lstStyle/>
          <a:p>
            <a:endParaRPr lang="en-US"/>
          </a:p>
        </p:txBody>
      </p:sp>
      <p:sp>
        <p:nvSpPr>
          <p:cNvPr id="3" name="Shape 1"/>
          <p:cNvSpPr/>
          <p:nvPr/>
        </p:nvSpPr>
        <p:spPr>
          <a:xfrm>
            <a:off x="0" y="0"/>
            <a:ext cx="12191695" cy="95098"/>
          </a:xfrm>
          <a:prstGeom prst="rect">
            <a:avLst/>
          </a:prstGeom>
          <a:solidFill>
            <a:srgbClr val="003366"/>
          </a:solidFill>
          <a:ln/>
        </p:spPr>
        <p:txBody>
          <a:bodyPr/>
          <a:lstStyle/>
          <a:p>
            <a:endParaRPr lang="en-US"/>
          </a:p>
        </p:txBody>
      </p:sp>
      <p:sp>
        <p:nvSpPr>
          <p:cNvPr id="4" name="Shape 2"/>
          <p:cNvSpPr/>
          <p:nvPr/>
        </p:nvSpPr>
        <p:spPr>
          <a:xfrm>
            <a:off x="533095" y="323698"/>
            <a:ext cx="886054" cy="314554"/>
          </a:xfrm>
          <a:prstGeom prst="roundRect">
            <a:avLst>
              <a:gd name="adj" fmla="val 35236"/>
            </a:avLst>
          </a:prstGeom>
          <a:solidFill>
            <a:srgbClr val="EE1E24"/>
          </a:solidFill>
          <a:ln/>
        </p:spPr>
        <p:txBody>
          <a:bodyPr/>
          <a:lstStyle/>
          <a:p>
            <a:endParaRPr lang="en-US"/>
          </a:p>
        </p:txBody>
      </p:sp>
      <p:sp>
        <p:nvSpPr>
          <p:cNvPr id="5" name="Text 3"/>
          <p:cNvSpPr txBox="1"/>
          <p:nvPr/>
        </p:nvSpPr>
        <p:spPr>
          <a:xfrm>
            <a:off x="666598" y="352044"/>
            <a:ext cx="776326" cy="257861"/>
          </a:xfrm>
          <a:prstGeom prst="rect">
            <a:avLst/>
          </a:prstGeom>
          <a:noFill/>
          <a:ln/>
        </p:spPr>
        <p:txBody>
          <a:bodyPr wrap="square" lIns="0" tIns="0" rIns="0" bIns="0" rtlCol="0" anchor="ctr"/>
          <a:lstStyle/>
          <a:p>
            <a:pPr marL="0" indent="0" algn="l">
              <a:buNone/>
            </a:pPr>
            <a:r>
              <a:rPr lang="en-US" sz="1600" b="1">
                <a:solidFill>
                  <a:srgbClr val="FFFFFF"/>
                </a:solidFill>
                <a:latin typeface="Montserrat" pitchFamily="34" charset="0"/>
                <a:ea typeface="Montserrat" pitchFamily="34" charset="-122"/>
                <a:cs typeface="Montserrat" pitchFamily="34" charset="-120"/>
              </a:rPr>
              <a:t>WIG 1</a:t>
            </a:r>
            <a:endParaRPr lang="en-US" sz="1600"/>
          </a:p>
        </p:txBody>
      </p:sp>
      <p:sp>
        <p:nvSpPr>
          <p:cNvPr id="6" name="Text 4"/>
          <p:cNvSpPr txBox="1"/>
          <p:nvPr/>
        </p:nvSpPr>
        <p:spPr>
          <a:xfrm>
            <a:off x="533095" y="723407"/>
            <a:ext cx="7448702" cy="467258"/>
          </a:xfrm>
          <a:prstGeom prst="rect">
            <a:avLst/>
          </a:prstGeom>
          <a:noFill/>
          <a:ln/>
        </p:spPr>
        <p:txBody>
          <a:bodyPr wrap="square" lIns="0" tIns="0" rIns="0" bIns="0" rtlCol="0" anchor="ctr"/>
          <a:lstStyle/>
          <a:p>
            <a:pPr marL="0" indent="0" algn="l">
              <a:buNone/>
            </a:pPr>
            <a:r>
              <a:rPr lang="en-US" sz="3000" b="1">
                <a:solidFill>
                  <a:srgbClr val="003366"/>
                </a:solidFill>
                <a:latin typeface="Montserrat" pitchFamily="34" charset="0"/>
                <a:ea typeface="Montserrat" pitchFamily="34" charset="-122"/>
                <a:cs typeface="Montserrat" pitchFamily="34" charset="-120"/>
              </a:rPr>
              <a:t>Sponsorship &amp; Partnership Network</a:t>
            </a:r>
            <a:endParaRPr lang="en-US" sz="3000"/>
          </a:p>
        </p:txBody>
      </p:sp>
      <p:sp>
        <p:nvSpPr>
          <p:cNvPr id="7" name="Shape 5"/>
          <p:cNvSpPr/>
          <p:nvPr/>
        </p:nvSpPr>
        <p:spPr>
          <a:xfrm>
            <a:off x="545896" y="1522476"/>
            <a:ext cx="4315054" cy="3724351"/>
          </a:xfrm>
          <a:prstGeom prst="rect">
            <a:avLst/>
          </a:prstGeom>
          <a:solidFill>
            <a:srgbClr val="F0F4F8"/>
          </a:solidFill>
          <a:ln/>
        </p:spPr>
        <p:txBody>
          <a:bodyPr/>
          <a:lstStyle/>
          <a:p>
            <a:endParaRPr lang="en-US"/>
          </a:p>
        </p:txBody>
      </p:sp>
      <p:sp>
        <p:nvSpPr>
          <p:cNvPr id="8" name="Shape 6"/>
          <p:cNvSpPr/>
          <p:nvPr/>
        </p:nvSpPr>
        <p:spPr>
          <a:xfrm>
            <a:off x="545896" y="1522476"/>
            <a:ext cx="38405" cy="3724351"/>
          </a:xfrm>
          <a:prstGeom prst="rect">
            <a:avLst/>
          </a:prstGeom>
          <a:solidFill>
            <a:srgbClr val="003366"/>
          </a:solidFill>
          <a:ln/>
        </p:spPr>
        <p:txBody>
          <a:bodyPr/>
          <a:lstStyle/>
          <a:p>
            <a:endParaRPr lang="en-US"/>
          </a:p>
        </p:txBody>
      </p:sp>
      <p:pic>
        <p:nvPicPr>
          <p:cNvPr id="9" name="Image 0" descr="preencoded.png"/>
          <p:cNvPicPr>
            <a:picLocks noChangeAspect="1"/>
          </p:cNvPicPr>
          <p:nvPr/>
        </p:nvPicPr>
        <p:blipFill>
          <a:blip r:embed="rId3"/>
          <a:srcRect t="-514" b="-514"/>
          <a:stretch/>
        </p:blipFill>
        <p:spPr>
          <a:xfrm>
            <a:off x="737006" y="1704442"/>
            <a:ext cx="200254" cy="161849"/>
          </a:xfrm>
          <a:prstGeom prst="rect">
            <a:avLst/>
          </a:prstGeom>
        </p:spPr>
      </p:pic>
      <p:sp>
        <p:nvSpPr>
          <p:cNvPr id="10" name="Text 7"/>
          <p:cNvSpPr txBox="1"/>
          <p:nvPr/>
        </p:nvSpPr>
        <p:spPr>
          <a:xfrm>
            <a:off x="1013155" y="1693469"/>
            <a:ext cx="1922069" cy="191110"/>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Committee Members</a:t>
            </a:r>
            <a:endParaRPr lang="en-US" sz="1200"/>
          </a:p>
        </p:txBody>
      </p:sp>
      <p:sp>
        <p:nvSpPr>
          <p:cNvPr id="11" name="Text 8"/>
          <p:cNvSpPr txBox="1"/>
          <p:nvPr/>
        </p:nvSpPr>
        <p:spPr>
          <a:xfrm>
            <a:off x="888796" y="2040941"/>
            <a:ext cx="964692"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Bruce Bode</a:t>
            </a:r>
            <a:endParaRPr lang="en-US" sz="1100"/>
          </a:p>
        </p:txBody>
      </p:sp>
      <p:sp>
        <p:nvSpPr>
          <p:cNvPr id="12" name="Text 9"/>
          <p:cNvSpPr txBox="1"/>
          <p:nvPr/>
        </p:nvSpPr>
        <p:spPr>
          <a:xfrm>
            <a:off x="888796" y="2293315"/>
            <a:ext cx="878738" cy="181051"/>
          </a:xfrm>
          <a:prstGeom prst="rect">
            <a:avLst/>
          </a:prstGeom>
          <a:noFill/>
          <a:ln/>
        </p:spPr>
        <p:txBody>
          <a:bodyPr wrap="square" lIns="0" tIns="0" rIns="0" bIns="0" rtlCol="0" anchor="ctr"/>
          <a:lstStyle/>
          <a:p>
            <a:pPr marL="0" indent="0" algn="l">
              <a:buNone/>
            </a:pPr>
            <a:r>
              <a:rPr lang="en-US" sz="1100" dirty="0">
                <a:solidFill>
                  <a:srgbClr val="000000"/>
                </a:solidFill>
                <a:latin typeface="Montserrat" pitchFamily="34" charset="0"/>
                <a:ea typeface="Montserrat" pitchFamily="34" charset="-122"/>
                <a:cs typeface="Montserrat" pitchFamily="34" charset="-120"/>
              </a:rPr>
              <a:t>Coco Moya</a:t>
            </a:r>
            <a:endParaRPr lang="en-US" sz="1100" dirty="0"/>
          </a:p>
        </p:txBody>
      </p:sp>
      <p:sp>
        <p:nvSpPr>
          <p:cNvPr id="13" name="Text 10"/>
          <p:cNvSpPr txBox="1"/>
          <p:nvPr/>
        </p:nvSpPr>
        <p:spPr>
          <a:xfrm>
            <a:off x="888796" y="2508199"/>
            <a:ext cx="1155802"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Jeremy Mikell</a:t>
            </a:r>
            <a:endParaRPr lang="en-US" sz="1100"/>
          </a:p>
        </p:txBody>
      </p:sp>
      <p:sp>
        <p:nvSpPr>
          <p:cNvPr id="14" name="Text 11"/>
          <p:cNvSpPr txBox="1"/>
          <p:nvPr/>
        </p:nvSpPr>
        <p:spPr>
          <a:xfrm>
            <a:off x="888796" y="2722169"/>
            <a:ext cx="1240841"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Richard Moeller</a:t>
            </a:r>
            <a:endParaRPr lang="en-US" sz="1100"/>
          </a:p>
        </p:txBody>
      </p:sp>
      <p:sp>
        <p:nvSpPr>
          <p:cNvPr id="15" name="Text 12"/>
          <p:cNvSpPr txBox="1"/>
          <p:nvPr/>
        </p:nvSpPr>
        <p:spPr>
          <a:xfrm>
            <a:off x="888796" y="2936138"/>
            <a:ext cx="1335938"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Michael Schecter</a:t>
            </a:r>
            <a:endParaRPr lang="en-US" sz="1100"/>
          </a:p>
        </p:txBody>
      </p:sp>
      <p:sp>
        <p:nvSpPr>
          <p:cNvPr id="16" name="Text 13"/>
          <p:cNvSpPr txBox="1"/>
          <p:nvPr/>
        </p:nvSpPr>
        <p:spPr>
          <a:xfrm>
            <a:off x="888796" y="3151022"/>
            <a:ext cx="1078992" cy="181051"/>
          </a:xfrm>
          <a:prstGeom prst="rect">
            <a:avLst/>
          </a:prstGeom>
          <a:noFill/>
          <a:ln/>
        </p:spPr>
        <p:txBody>
          <a:bodyPr wrap="square" lIns="0" tIns="0" rIns="0" bIns="0" rtlCol="0" anchor="ctr"/>
          <a:lstStyle/>
          <a:p>
            <a:pPr marL="0" indent="0" algn="l">
              <a:buNone/>
            </a:pPr>
            <a:r>
              <a:rPr lang="en-US" sz="1100">
                <a:solidFill>
                  <a:srgbClr val="000000"/>
                </a:solidFill>
                <a:latin typeface="Montserrat" pitchFamily="34" charset="0"/>
                <a:ea typeface="Montserrat" pitchFamily="34" charset="-122"/>
                <a:cs typeface="Montserrat" pitchFamily="34" charset="-120"/>
              </a:rPr>
              <a:t>Brett Hurwitz</a:t>
            </a:r>
            <a:endParaRPr lang="en-US" sz="1100"/>
          </a:p>
        </p:txBody>
      </p:sp>
      <p:sp>
        <p:nvSpPr>
          <p:cNvPr id="17" name="Text 14"/>
          <p:cNvSpPr txBox="1"/>
          <p:nvPr/>
        </p:nvSpPr>
        <p:spPr>
          <a:xfrm>
            <a:off x="1742846" y="2050999"/>
            <a:ext cx="872338" cy="171907"/>
          </a:xfrm>
          <a:prstGeom prst="rect">
            <a:avLst/>
          </a:prstGeom>
          <a:noFill/>
          <a:ln/>
        </p:spPr>
        <p:txBody>
          <a:bodyPr wrap="square" lIns="0" tIns="0" rIns="0" bIns="0" rtlCol="0" anchor="ctr"/>
          <a:lstStyle/>
          <a:p>
            <a:pPr marL="0" indent="0" algn="l">
              <a:buNone/>
            </a:pPr>
            <a:r>
              <a:rPr lang="en-US" sz="1000">
                <a:solidFill>
                  <a:srgbClr val="4B5563"/>
                </a:solidFill>
                <a:latin typeface="Montserrat" pitchFamily="34" charset="0"/>
                <a:ea typeface="Montserrat" pitchFamily="34" charset="-122"/>
                <a:cs typeface="Montserrat" pitchFamily="34" charset="-120"/>
              </a:rPr>
              <a:t>(Staff Lead)</a:t>
            </a:r>
            <a:endParaRPr lang="en-US" sz="1000"/>
          </a:p>
        </p:txBody>
      </p:sp>
      <p:sp>
        <p:nvSpPr>
          <p:cNvPr id="18" name="Text 15"/>
          <p:cNvSpPr txBox="1"/>
          <p:nvPr/>
        </p:nvSpPr>
        <p:spPr>
          <a:xfrm>
            <a:off x="1855317" y="3160166"/>
            <a:ext cx="1129284" cy="171907"/>
          </a:xfrm>
          <a:prstGeom prst="rect">
            <a:avLst/>
          </a:prstGeom>
          <a:noFill/>
          <a:ln/>
        </p:spPr>
        <p:txBody>
          <a:bodyPr wrap="square" lIns="0" tIns="0" rIns="0" bIns="0" rtlCol="0" anchor="ctr"/>
          <a:lstStyle/>
          <a:p>
            <a:pPr marL="0" indent="0" algn="l">
              <a:buNone/>
            </a:pPr>
            <a:r>
              <a:rPr lang="en-US" sz="1000">
                <a:solidFill>
                  <a:srgbClr val="4B5563"/>
                </a:solidFill>
                <a:latin typeface="Montserrat" pitchFamily="34" charset="0"/>
                <a:ea typeface="Montserrat" pitchFamily="34" charset="-122"/>
                <a:cs typeface="Montserrat" pitchFamily="34" charset="-120"/>
              </a:rPr>
              <a:t>(NBOD Liaison)</a:t>
            </a:r>
            <a:endParaRPr lang="en-US" sz="1000"/>
          </a:p>
        </p:txBody>
      </p:sp>
      <p:pic>
        <p:nvPicPr>
          <p:cNvPr id="19" name="Image 1" descr="preencoded.png"/>
          <p:cNvPicPr>
            <a:picLocks noChangeAspect="1"/>
          </p:cNvPicPr>
          <p:nvPr/>
        </p:nvPicPr>
        <p:blipFill>
          <a:blip r:embed="rId4"/>
          <a:srcRect l="-363" r="-363"/>
          <a:stretch/>
        </p:blipFill>
        <p:spPr>
          <a:xfrm>
            <a:off x="737006" y="3537814"/>
            <a:ext cx="142646" cy="161849"/>
          </a:xfrm>
          <a:prstGeom prst="rect">
            <a:avLst/>
          </a:prstGeom>
        </p:spPr>
      </p:pic>
      <p:sp>
        <p:nvSpPr>
          <p:cNvPr id="20" name="Text 16"/>
          <p:cNvSpPr txBox="1"/>
          <p:nvPr/>
        </p:nvSpPr>
        <p:spPr>
          <a:xfrm>
            <a:off x="955547" y="3526841"/>
            <a:ext cx="1665122" cy="191110"/>
          </a:xfrm>
          <a:prstGeom prst="rect">
            <a:avLst/>
          </a:prstGeom>
          <a:noFill/>
          <a:ln/>
        </p:spPr>
        <p:txBody>
          <a:bodyPr wrap="square" lIns="0" tIns="0" rIns="0" bIns="0" rtlCol="0" anchor="ctr"/>
          <a:lstStyle/>
          <a:p>
            <a:pPr marL="0" indent="0" algn="l">
              <a:buNone/>
            </a:pPr>
            <a:r>
              <a:rPr lang="en-US" sz="1200" b="1">
                <a:solidFill>
                  <a:srgbClr val="003366"/>
                </a:solidFill>
                <a:latin typeface="Montserrat" pitchFamily="34" charset="0"/>
                <a:ea typeface="Montserrat" pitchFamily="34" charset="-122"/>
                <a:cs typeface="Montserrat" pitchFamily="34" charset="-120"/>
              </a:rPr>
              <a:t>Meeting Schedule</a:t>
            </a:r>
            <a:endParaRPr lang="en-US" sz="1200"/>
          </a:p>
        </p:txBody>
      </p:sp>
      <p:sp>
        <p:nvSpPr>
          <p:cNvPr id="21" name="Shape 17"/>
          <p:cNvSpPr/>
          <p:nvPr/>
        </p:nvSpPr>
        <p:spPr>
          <a:xfrm>
            <a:off x="737006" y="3826764"/>
            <a:ext cx="838505"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2" name="Shape 18"/>
          <p:cNvSpPr/>
          <p:nvPr/>
        </p:nvSpPr>
        <p:spPr>
          <a:xfrm>
            <a:off x="1630375" y="3826764"/>
            <a:ext cx="886054"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3" name="Shape 19"/>
          <p:cNvSpPr/>
          <p:nvPr/>
        </p:nvSpPr>
        <p:spPr>
          <a:xfrm>
            <a:off x="2563977" y="3826764"/>
            <a:ext cx="914400"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4" name="Shape 20"/>
          <p:cNvSpPr/>
          <p:nvPr/>
        </p:nvSpPr>
        <p:spPr>
          <a:xfrm>
            <a:off x="3530498" y="3826764"/>
            <a:ext cx="923544"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5" name="Shape 21"/>
          <p:cNvSpPr/>
          <p:nvPr/>
        </p:nvSpPr>
        <p:spPr>
          <a:xfrm>
            <a:off x="737006" y="4145890"/>
            <a:ext cx="875995" cy="267005"/>
          </a:xfrm>
          <a:prstGeom prst="roundRect">
            <a:avLst>
              <a:gd name="adj" fmla="val 48924"/>
            </a:avLst>
          </a:prstGeom>
          <a:solidFill>
            <a:srgbClr val="F0F4F8"/>
          </a:solidFill>
          <a:ln w="12700">
            <a:solidFill>
              <a:srgbClr val="003366"/>
            </a:solidFill>
            <a:prstDash val="solid"/>
          </a:ln>
        </p:spPr>
        <p:txBody>
          <a:bodyPr/>
          <a:lstStyle/>
          <a:p>
            <a:endParaRPr lang="en-US"/>
          </a:p>
        </p:txBody>
      </p:sp>
      <p:sp>
        <p:nvSpPr>
          <p:cNvPr id="26" name="Text 22"/>
          <p:cNvSpPr txBox="1"/>
          <p:nvPr/>
        </p:nvSpPr>
        <p:spPr>
          <a:xfrm>
            <a:off x="803757" y="3875227"/>
            <a:ext cx="798271"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Feb 4, 2025</a:t>
            </a:r>
            <a:endParaRPr lang="en-US" sz="900"/>
          </a:p>
        </p:txBody>
      </p:sp>
      <p:sp>
        <p:nvSpPr>
          <p:cNvPr id="27" name="Text 23"/>
          <p:cNvSpPr txBox="1"/>
          <p:nvPr/>
        </p:nvSpPr>
        <p:spPr>
          <a:xfrm>
            <a:off x="1697126" y="3875227"/>
            <a:ext cx="845820"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Feb 18, 2025</a:t>
            </a:r>
            <a:endParaRPr lang="en-US" sz="900"/>
          </a:p>
        </p:txBody>
      </p:sp>
      <p:sp>
        <p:nvSpPr>
          <p:cNvPr id="28" name="Text 24"/>
          <p:cNvSpPr txBox="1"/>
          <p:nvPr/>
        </p:nvSpPr>
        <p:spPr>
          <a:xfrm>
            <a:off x="2630728" y="3875227"/>
            <a:ext cx="874166"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May 27, 2025</a:t>
            </a:r>
            <a:endParaRPr lang="en-US" sz="900"/>
          </a:p>
        </p:txBody>
      </p:sp>
      <p:sp>
        <p:nvSpPr>
          <p:cNvPr id="29" name="Text 25"/>
          <p:cNvSpPr txBox="1"/>
          <p:nvPr/>
        </p:nvSpPr>
        <p:spPr>
          <a:xfrm>
            <a:off x="3597249" y="3875227"/>
            <a:ext cx="884225"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Aug 26, 2025</a:t>
            </a:r>
            <a:endParaRPr lang="en-US" sz="900"/>
          </a:p>
        </p:txBody>
      </p:sp>
      <p:sp>
        <p:nvSpPr>
          <p:cNvPr id="30" name="Text 26"/>
          <p:cNvSpPr txBox="1"/>
          <p:nvPr/>
        </p:nvSpPr>
        <p:spPr>
          <a:xfrm>
            <a:off x="803757" y="4193438"/>
            <a:ext cx="836676" cy="152705"/>
          </a:xfrm>
          <a:prstGeom prst="rect">
            <a:avLst/>
          </a:prstGeom>
          <a:noFill/>
          <a:ln/>
        </p:spPr>
        <p:txBody>
          <a:bodyPr wrap="square" lIns="0" tIns="0" rIns="0" bIns="0" rtlCol="0" anchor="ctr"/>
          <a:lstStyle/>
          <a:p>
            <a:pPr marL="0" indent="0" algn="l">
              <a:buNone/>
            </a:pPr>
            <a:r>
              <a:rPr lang="en-US" sz="900">
                <a:solidFill>
                  <a:srgbClr val="000000"/>
                </a:solidFill>
                <a:latin typeface="Montserrat" pitchFamily="34" charset="0"/>
                <a:ea typeface="Montserrat" pitchFamily="34" charset="-122"/>
                <a:cs typeface="Montserrat" pitchFamily="34" charset="-120"/>
              </a:rPr>
              <a:t>Sep 16, 2025</a:t>
            </a:r>
            <a:endParaRPr lang="en-US" sz="900"/>
          </a:p>
        </p:txBody>
      </p:sp>
      <p:pic>
        <p:nvPicPr>
          <p:cNvPr id="31" name="Image 2" descr="preencoded.png"/>
          <p:cNvPicPr>
            <a:picLocks noChangeAspect="1"/>
          </p:cNvPicPr>
          <p:nvPr/>
        </p:nvPicPr>
        <p:blipFill>
          <a:blip r:embed="rId5"/>
          <a:srcRect/>
          <a:stretch/>
        </p:blipFill>
        <p:spPr>
          <a:xfrm>
            <a:off x="737006" y="4567428"/>
            <a:ext cx="133502" cy="133502"/>
          </a:xfrm>
          <a:prstGeom prst="rect">
            <a:avLst/>
          </a:prstGeom>
        </p:spPr>
      </p:pic>
      <p:sp>
        <p:nvSpPr>
          <p:cNvPr id="32" name="Text 27"/>
          <p:cNvSpPr txBox="1"/>
          <p:nvPr/>
        </p:nvSpPr>
        <p:spPr>
          <a:xfrm>
            <a:off x="907999" y="4550969"/>
            <a:ext cx="2052828" cy="171907"/>
          </a:xfrm>
          <a:prstGeom prst="rect">
            <a:avLst/>
          </a:prstGeom>
          <a:noFill/>
          <a:ln/>
        </p:spPr>
        <p:txBody>
          <a:bodyPr wrap="square" lIns="0" tIns="0" rIns="0" bIns="0" rtlCol="0" anchor="ctr"/>
          <a:lstStyle/>
          <a:p>
            <a:pPr marL="0" indent="0" algn="l">
              <a:buNone/>
            </a:pPr>
            <a:r>
              <a:rPr lang="en-US" sz="1000" b="1">
                <a:solidFill>
                  <a:srgbClr val="000000"/>
                </a:solidFill>
                <a:latin typeface="Montserrat" pitchFamily="34" charset="0"/>
                <a:ea typeface="Montserrat" pitchFamily="34" charset="-122"/>
                <a:cs typeface="Montserrat" pitchFamily="34" charset="-120"/>
              </a:rPr>
              <a:t>Total: 5 meetings completed</a:t>
            </a:r>
            <a:endParaRPr lang="en-US" sz="1000"/>
          </a:p>
        </p:txBody>
      </p:sp>
      <p:sp>
        <p:nvSpPr>
          <p:cNvPr id="33" name="Shape 28"/>
          <p:cNvSpPr/>
          <p:nvPr/>
        </p:nvSpPr>
        <p:spPr>
          <a:xfrm>
            <a:off x="5087721" y="1522476"/>
            <a:ext cx="6590995" cy="3724351"/>
          </a:xfrm>
          <a:prstGeom prst="rect">
            <a:avLst/>
          </a:prstGeom>
          <a:solidFill>
            <a:srgbClr val="F0F4F8"/>
          </a:solidFill>
          <a:ln w="25400">
            <a:solidFill>
              <a:srgbClr val="003366"/>
            </a:solidFill>
            <a:prstDash val="solid"/>
          </a:ln>
        </p:spPr>
        <p:txBody>
          <a:bodyPr/>
          <a:lstStyle/>
          <a:p>
            <a:endParaRPr lang="en-US"/>
          </a:p>
        </p:txBody>
      </p:sp>
      <p:pic>
        <p:nvPicPr>
          <p:cNvPr id="34" name="Image 3" descr="preencoded.png"/>
          <p:cNvPicPr>
            <a:picLocks noChangeAspect="1"/>
          </p:cNvPicPr>
          <p:nvPr/>
        </p:nvPicPr>
        <p:blipFill>
          <a:blip r:embed="rId6"/>
          <a:srcRect/>
          <a:stretch/>
        </p:blipFill>
        <p:spPr>
          <a:xfrm>
            <a:off x="5240426" y="1724558"/>
            <a:ext cx="171907" cy="171907"/>
          </a:xfrm>
          <a:prstGeom prst="rect">
            <a:avLst/>
          </a:prstGeom>
        </p:spPr>
      </p:pic>
      <p:sp>
        <p:nvSpPr>
          <p:cNvPr id="35" name="Text 29"/>
          <p:cNvSpPr txBox="1"/>
          <p:nvPr/>
        </p:nvSpPr>
        <p:spPr>
          <a:xfrm>
            <a:off x="5487314" y="1712671"/>
            <a:ext cx="1605686" cy="210312"/>
          </a:xfrm>
          <a:prstGeom prst="rect">
            <a:avLst/>
          </a:prstGeom>
          <a:noFill/>
          <a:ln/>
        </p:spPr>
        <p:txBody>
          <a:bodyPr wrap="square" lIns="0" tIns="0" rIns="0" bIns="0" rtlCol="0" anchor="ctr"/>
          <a:lstStyle/>
          <a:p>
            <a:pPr marL="0" indent="0" algn="l">
              <a:buNone/>
            </a:pPr>
            <a:r>
              <a:rPr lang="en-US" sz="1300" b="1">
                <a:solidFill>
                  <a:srgbClr val="003366"/>
                </a:solidFill>
                <a:latin typeface="Montserrat" pitchFamily="34" charset="0"/>
                <a:ea typeface="Montserrat" pitchFamily="34" charset="-122"/>
                <a:cs typeface="Montserrat" pitchFamily="34" charset="-120"/>
              </a:rPr>
              <a:t>Focus &amp; Purpose</a:t>
            </a:r>
            <a:endParaRPr lang="en-US" sz="1300"/>
          </a:p>
        </p:txBody>
      </p:sp>
      <p:sp>
        <p:nvSpPr>
          <p:cNvPr id="36" name="Text 30"/>
          <p:cNvSpPr txBox="1"/>
          <p:nvPr/>
        </p:nvSpPr>
        <p:spPr>
          <a:xfrm>
            <a:off x="5240426" y="2046427"/>
            <a:ext cx="6048756" cy="638251"/>
          </a:xfrm>
          <a:prstGeom prst="rect">
            <a:avLst/>
          </a:prstGeom>
          <a:noFill/>
          <a:ln/>
        </p:spPr>
        <p:txBody>
          <a:bodyPr wrap="square" lIns="0" tIns="0" rIns="0" bIns="0" rtlCol="0" anchor="ctr"/>
          <a:lstStyle/>
          <a:p>
            <a:pPr marL="0" indent="0" algn="l">
              <a:buNone/>
            </a:pPr>
            <a:r>
              <a:rPr lang="en-US" sz="1200">
                <a:solidFill>
                  <a:srgbClr val="000000"/>
                </a:solidFill>
                <a:latin typeface="Montserrat" pitchFamily="34" charset="0"/>
                <a:ea typeface="Montserrat" pitchFamily="34" charset="-122"/>
                <a:cs typeface="Montserrat" pitchFamily="34" charset="-120"/>
              </a:rPr>
              <a:t>Identify and secure suitable national and regional sponsorships that connect with and support our soccer community to increase revenues and build individual membership value.</a:t>
            </a:r>
            <a:endParaRPr lang="en-US" sz="1200"/>
          </a:p>
        </p:txBody>
      </p:sp>
      <p:sp>
        <p:nvSpPr>
          <p:cNvPr id="37" name="Shape 31"/>
          <p:cNvSpPr/>
          <p:nvPr/>
        </p:nvSpPr>
        <p:spPr>
          <a:xfrm>
            <a:off x="5240426" y="2788920"/>
            <a:ext cx="6286500" cy="1561795"/>
          </a:xfrm>
          <a:prstGeom prst="rect">
            <a:avLst/>
          </a:prstGeom>
          <a:solidFill>
            <a:srgbClr val="E6EEF5"/>
          </a:solidFill>
          <a:ln/>
        </p:spPr>
        <p:txBody>
          <a:bodyPr/>
          <a:lstStyle/>
          <a:p>
            <a:endParaRPr lang="en-US"/>
          </a:p>
        </p:txBody>
      </p:sp>
      <p:sp>
        <p:nvSpPr>
          <p:cNvPr id="38" name="Shape 32"/>
          <p:cNvSpPr/>
          <p:nvPr/>
        </p:nvSpPr>
        <p:spPr>
          <a:xfrm>
            <a:off x="5240426" y="2788920"/>
            <a:ext cx="38405" cy="1561795"/>
          </a:xfrm>
          <a:prstGeom prst="rect">
            <a:avLst/>
          </a:prstGeom>
          <a:solidFill>
            <a:srgbClr val="003366"/>
          </a:solidFill>
          <a:ln/>
        </p:spPr>
        <p:txBody>
          <a:bodyPr/>
          <a:lstStyle/>
          <a:p>
            <a:endParaRPr lang="en-US"/>
          </a:p>
        </p:txBody>
      </p:sp>
      <p:sp>
        <p:nvSpPr>
          <p:cNvPr id="39" name="Shape 33"/>
          <p:cNvSpPr/>
          <p:nvPr/>
        </p:nvSpPr>
        <p:spPr>
          <a:xfrm>
            <a:off x="5373014" y="2884018"/>
            <a:ext cx="1837944" cy="190195"/>
          </a:xfrm>
          <a:prstGeom prst="roundRect">
            <a:avLst>
              <a:gd name="adj" fmla="val 96154"/>
            </a:avLst>
          </a:prstGeom>
          <a:solidFill>
            <a:srgbClr val="003366"/>
          </a:solidFill>
          <a:ln/>
        </p:spPr>
        <p:txBody>
          <a:bodyPr/>
          <a:lstStyle/>
          <a:p>
            <a:endParaRPr lang="en-US"/>
          </a:p>
        </p:txBody>
      </p:sp>
      <p:sp>
        <p:nvSpPr>
          <p:cNvPr id="40" name="Text 34"/>
          <p:cNvSpPr txBox="1"/>
          <p:nvPr/>
        </p:nvSpPr>
        <p:spPr>
          <a:xfrm>
            <a:off x="5449823" y="2903220"/>
            <a:ext cx="1779422" cy="152705"/>
          </a:xfrm>
          <a:prstGeom prst="rect">
            <a:avLst/>
          </a:prstGeom>
          <a:noFill/>
          <a:ln/>
        </p:spPr>
        <p:txBody>
          <a:bodyPr wrap="square" lIns="0" tIns="0" rIns="0" bIns="0" rtlCol="0" anchor="ctr"/>
          <a:lstStyle/>
          <a:p>
            <a:pPr marL="0" indent="0" algn="l">
              <a:buNone/>
            </a:pPr>
            <a:r>
              <a:rPr lang="en-US" sz="900" b="1">
                <a:solidFill>
                  <a:srgbClr val="FFFFFF"/>
                </a:solidFill>
                <a:latin typeface="Montserrat" pitchFamily="34" charset="0"/>
                <a:ea typeface="Montserrat" pitchFamily="34" charset="-122"/>
                <a:cs typeface="Montserrat" pitchFamily="34" charset="-120"/>
              </a:rPr>
              <a:t>CURRENTLY FOCUSED ON</a:t>
            </a:r>
            <a:endParaRPr lang="en-US" sz="900"/>
          </a:p>
        </p:txBody>
      </p:sp>
      <p:sp>
        <p:nvSpPr>
          <p:cNvPr id="41" name="Text 35"/>
          <p:cNvSpPr txBox="1"/>
          <p:nvPr/>
        </p:nvSpPr>
        <p:spPr>
          <a:xfrm>
            <a:off x="5373014" y="3189427"/>
            <a:ext cx="4086454" cy="181051"/>
          </a:xfrm>
          <a:prstGeom prst="rect">
            <a:avLst/>
          </a:prstGeom>
          <a:noFill/>
          <a:ln/>
        </p:spPr>
        <p:txBody>
          <a:bodyPr wrap="square" lIns="0" tIns="0" rIns="0" bIns="0" rtlCol="0" anchor="ctr"/>
          <a:lstStyle/>
          <a:p>
            <a:pPr marL="0" indent="0" algn="l">
              <a:buNone/>
            </a:pPr>
            <a:r>
              <a:rPr lang="en-US" sz="1200" b="1">
                <a:solidFill>
                  <a:srgbClr val="1F2937"/>
                </a:solidFill>
                <a:latin typeface="Montserrat" pitchFamily="34" charset="0"/>
                <a:ea typeface="Montserrat" pitchFamily="34" charset="-122"/>
                <a:cs typeface="Montserrat" pitchFamily="34" charset="-120"/>
              </a:rPr>
              <a:t>Sub-WIG #1: Build Strategic Sponsorship Programs</a:t>
            </a:r>
            <a:endParaRPr lang="en-US" sz="1200"/>
          </a:p>
        </p:txBody>
      </p:sp>
      <p:sp>
        <p:nvSpPr>
          <p:cNvPr id="42" name="Text 36"/>
          <p:cNvSpPr txBox="1"/>
          <p:nvPr/>
        </p:nvSpPr>
        <p:spPr>
          <a:xfrm>
            <a:off x="5564123" y="3446374"/>
            <a:ext cx="5491886"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Develop sponsorship programs aligned with USASA's mission and strategic goals</a:t>
            </a:r>
            <a:endParaRPr lang="en-US" sz="1000"/>
          </a:p>
        </p:txBody>
      </p:sp>
      <p:sp>
        <p:nvSpPr>
          <p:cNvPr id="43" name="Text 37"/>
          <p:cNvSpPr txBox="1"/>
          <p:nvPr/>
        </p:nvSpPr>
        <p:spPr>
          <a:xfrm>
            <a:off x="5564123" y="3674974"/>
            <a:ext cx="4967935"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Offer tailored packages for corporate, community, and nonprofit partners</a:t>
            </a:r>
            <a:endParaRPr lang="en-US" sz="1000"/>
          </a:p>
        </p:txBody>
      </p:sp>
      <p:sp>
        <p:nvSpPr>
          <p:cNvPr id="44" name="Text 38"/>
          <p:cNvSpPr txBox="1"/>
          <p:nvPr/>
        </p:nvSpPr>
        <p:spPr>
          <a:xfrm>
            <a:off x="5564123" y="3903574"/>
            <a:ext cx="5291633" cy="362102"/>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Ensure sponsorship benefits are equitably distributed across the membership ecosystem</a:t>
            </a:r>
            <a:endParaRPr lang="en-US" sz="1000"/>
          </a:p>
        </p:txBody>
      </p:sp>
      <p:sp>
        <p:nvSpPr>
          <p:cNvPr id="45" name="Text 39"/>
          <p:cNvSpPr txBox="1"/>
          <p:nvPr/>
        </p:nvSpPr>
        <p:spPr>
          <a:xfrm>
            <a:off x="5240426" y="4475074"/>
            <a:ext cx="1567282" cy="171907"/>
          </a:xfrm>
          <a:prstGeom prst="rect">
            <a:avLst/>
          </a:prstGeom>
          <a:noFill/>
          <a:ln/>
        </p:spPr>
        <p:txBody>
          <a:bodyPr wrap="square" lIns="0" tIns="0" rIns="0" bIns="0" rtlCol="0" anchor="ctr"/>
          <a:lstStyle/>
          <a:p>
            <a:pPr marL="0" indent="0" algn="l">
              <a:buNone/>
            </a:pPr>
            <a:r>
              <a:rPr lang="en-US" sz="1000" b="1">
                <a:solidFill>
                  <a:srgbClr val="1F2937"/>
                </a:solidFill>
                <a:latin typeface="Montserrat" pitchFamily="34" charset="0"/>
                <a:ea typeface="Montserrat" pitchFamily="34" charset="-122"/>
                <a:cs typeface="Montserrat" pitchFamily="34" charset="-120"/>
              </a:rPr>
              <a:t>Additional Sub-WIGs:</a:t>
            </a:r>
            <a:endParaRPr lang="en-US" sz="1000"/>
          </a:p>
        </p:txBody>
      </p:sp>
      <p:sp>
        <p:nvSpPr>
          <p:cNvPr id="46" name="Text 40"/>
          <p:cNvSpPr txBox="1"/>
          <p:nvPr/>
        </p:nvSpPr>
        <p:spPr>
          <a:xfrm>
            <a:off x="5430621" y="4703674"/>
            <a:ext cx="3320186"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Expand Partnerships with External Stakeholders</a:t>
            </a:r>
            <a:endParaRPr lang="en-US" sz="1000"/>
          </a:p>
        </p:txBody>
      </p:sp>
      <p:sp>
        <p:nvSpPr>
          <p:cNvPr id="47" name="Text 41"/>
          <p:cNvSpPr txBox="1"/>
          <p:nvPr/>
        </p:nvSpPr>
        <p:spPr>
          <a:xfrm>
            <a:off x="5430621" y="4893869"/>
            <a:ext cx="3281782" cy="171907"/>
          </a:xfrm>
          <a:prstGeom prst="rect">
            <a:avLst/>
          </a:prstGeom>
          <a:noFill/>
          <a:ln/>
        </p:spPr>
        <p:txBody>
          <a:bodyPr wrap="square" lIns="0" tIns="0" rIns="0" bIns="0" rtlCol="0" anchor="ctr"/>
          <a:lstStyle/>
          <a:p>
            <a:pPr marL="0" indent="0" algn="l">
              <a:buNone/>
            </a:pPr>
            <a:r>
              <a:rPr lang="en-US" sz="1000">
                <a:solidFill>
                  <a:srgbClr val="374151"/>
                </a:solidFill>
                <a:latin typeface="Montserrat" pitchFamily="34" charset="0"/>
                <a:ea typeface="Montserrat" pitchFamily="34" charset="-122"/>
                <a:cs typeface="Montserrat" pitchFamily="34" charset="-120"/>
              </a:rPr>
              <a:t>Increase Marketing and Communication Efforts</a:t>
            </a:r>
            <a:endParaRPr lang="en-US" sz="1000"/>
          </a:p>
        </p:txBody>
      </p:sp>
      <p:sp>
        <p:nvSpPr>
          <p:cNvPr id="48" name="Shape 42"/>
          <p:cNvSpPr/>
          <p:nvPr/>
        </p:nvSpPr>
        <p:spPr>
          <a:xfrm>
            <a:off x="533095" y="5753405"/>
            <a:ext cx="11125505" cy="418795"/>
          </a:xfrm>
          <a:prstGeom prst="roundRect">
            <a:avLst>
              <a:gd name="adj" fmla="val 19849"/>
            </a:avLst>
          </a:prstGeom>
          <a:solidFill>
            <a:srgbClr val="F3F4F6"/>
          </a:solidFill>
          <a:ln/>
        </p:spPr>
        <p:txBody>
          <a:bodyPr/>
          <a:lstStyle/>
          <a:p>
            <a:endParaRPr lang="en-US"/>
          </a:p>
        </p:txBody>
      </p:sp>
      <p:sp>
        <p:nvSpPr>
          <p:cNvPr id="53" name="Shape 45"/>
          <p:cNvSpPr/>
          <p:nvPr/>
        </p:nvSpPr>
        <p:spPr>
          <a:xfrm>
            <a:off x="0" y="6801307"/>
            <a:ext cx="12191695" cy="57607"/>
          </a:xfrm>
          <a:prstGeom prst="rect">
            <a:avLst/>
          </a:prstGeom>
          <a:solidFill>
            <a:srgbClr val="003366"/>
          </a:solidFill>
          <a:ln/>
        </p:spPr>
        <p:txBody>
          <a:bodyPr/>
          <a:lstStyle/>
          <a:p>
            <a:endParaRPr lang="en-US"/>
          </a:p>
        </p:txBody>
      </p:sp>
      <p:pic>
        <p:nvPicPr>
          <p:cNvPr id="55" name="Image 4" descr="preencoded.png">
            <a:extLst>
              <a:ext uri="{FF2B5EF4-FFF2-40B4-BE49-F238E27FC236}">
                <a16:creationId xmlns:a16="http://schemas.microsoft.com/office/drawing/2014/main" id="{C69762CB-44A5-12D6-E1C8-E065453EFF0E}"/>
              </a:ext>
            </a:extLst>
          </p:cNvPr>
          <p:cNvPicPr>
            <a:picLocks noChangeAspect="1"/>
          </p:cNvPicPr>
          <p:nvPr/>
        </p:nvPicPr>
        <p:blipFill>
          <a:blip r:embed="rId7"/>
          <a:srcRect l="-1648" r="-1648"/>
          <a:stretch/>
        </p:blipFill>
        <p:spPr>
          <a:xfrm>
            <a:off x="5405396" y="3493231"/>
            <a:ext cx="85954" cy="95098"/>
          </a:xfrm>
          <a:prstGeom prst="rect">
            <a:avLst/>
          </a:prstGeom>
        </p:spPr>
      </p:pic>
      <p:pic>
        <p:nvPicPr>
          <p:cNvPr id="56" name="Image 4" descr="preencoded.png">
            <a:extLst>
              <a:ext uri="{FF2B5EF4-FFF2-40B4-BE49-F238E27FC236}">
                <a16:creationId xmlns:a16="http://schemas.microsoft.com/office/drawing/2014/main" id="{2A0D02CB-5F97-332B-C55A-1FD61DBC436C}"/>
              </a:ext>
            </a:extLst>
          </p:cNvPr>
          <p:cNvPicPr>
            <a:picLocks noChangeAspect="1"/>
          </p:cNvPicPr>
          <p:nvPr/>
        </p:nvPicPr>
        <p:blipFill>
          <a:blip r:embed="rId7"/>
          <a:srcRect l="-1648" r="-1648"/>
          <a:stretch/>
        </p:blipFill>
        <p:spPr>
          <a:xfrm>
            <a:off x="5405396" y="3716255"/>
            <a:ext cx="85954" cy="95098"/>
          </a:xfrm>
          <a:prstGeom prst="rect">
            <a:avLst/>
          </a:prstGeom>
        </p:spPr>
      </p:pic>
      <p:pic>
        <p:nvPicPr>
          <p:cNvPr id="57" name="Image 4" descr="preencoded.png">
            <a:extLst>
              <a:ext uri="{FF2B5EF4-FFF2-40B4-BE49-F238E27FC236}">
                <a16:creationId xmlns:a16="http://schemas.microsoft.com/office/drawing/2014/main" id="{398F9471-6B0A-2730-0382-3BB2044C0152}"/>
              </a:ext>
            </a:extLst>
          </p:cNvPr>
          <p:cNvPicPr>
            <a:picLocks noChangeAspect="1"/>
          </p:cNvPicPr>
          <p:nvPr/>
        </p:nvPicPr>
        <p:blipFill>
          <a:blip r:embed="rId7"/>
          <a:srcRect l="-1648" r="-1648"/>
          <a:stretch/>
        </p:blipFill>
        <p:spPr>
          <a:xfrm>
            <a:off x="5405396" y="3976450"/>
            <a:ext cx="85954" cy="95098"/>
          </a:xfrm>
          <a:prstGeom prst="rect">
            <a:avLst/>
          </a:prstGeom>
        </p:spPr>
      </p:pic>
      <p:sp>
        <p:nvSpPr>
          <p:cNvPr id="54" name="Text 48">
            <a:extLst>
              <a:ext uri="{FF2B5EF4-FFF2-40B4-BE49-F238E27FC236}">
                <a16:creationId xmlns:a16="http://schemas.microsoft.com/office/drawing/2014/main" id="{85494768-92AE-7146-2559-B62400D164AF}"/>
              </a:ext>
            </a:extLst>
          </p:cNvPr>
          <p:cNvSpPr txBox="1"/>
          <p:nvPr/>
        </p:nvSpPr>
        <p:spPr>
          <a:xfrm>
            <a:off x="3644618" y="5875934"/>
            <a:ext cx="4758898" cy="175565"/>
          </a:xfrm>
          <a:prstGeom prst="rect">
            <a:avLst/>
          </a:prstGeom>
          <a:noFill/>
          <a:ln/>
        </p:spPr>
        <p:txBody>
          <a:bodyPr wrap="square" lIns="0" tIns="0" rIns="0" bIns="0" rtlCol="0" anchor="ctr"/>
          <a:lstStyle/>
          <a:p>
            <a:pPr marL="0" indent="0" algn="l">
              <a:buNone/>
            </a:pPr>
            <a:r>
              <a:rPr lang="en-US" sz="1100">
                <a:solidFill>
                  <a:srgbClr val="FF0000"/>
                </a:solidFill>
                <a:latin typeface="Montserrat" pitchFamily="34" charset="0"/>
                <a:ea typeface="Montserrat" pitchFamily="34" charset="-122"/>
                <a:cs typeface="Montserrat" pitchFamily="34" charset="-120"/>
              </a:rPr>
              <a:t>Mission: </a:t>
            </a:r>
            <a:r>
              <a:rPr lang="en-US" sz="1100" i="1">
                <a:solidFill>
                  <a:srgbClr val="374151"/>
                </a:solidFill>
                <a:latin typeface="Montserrat" pitchFamily="34" charset="0"/>
                <a:ea typeface="Montserrat" pitchFamily="34" charset="-122"/>
                <a:cs typeface="Montserrat" pitchFamily="34" charset="-120"/>
              </a:rPr>
              <a:t>To connect, build, and strengthen soccer communities </a:t>
            </a:r>
            <a:endParaRPr lang="en-US" sz="1100" i="1"/>
          </a:p>
        </p:txBody>
      </p:sp>
      <p:pic>
        <p:nvPicPr>
          <p:cNvPr id="49" name="Image 4" descr="preencoded.png">
            <a:extLst>
              <a:ext uri="{FF2B5EF4-FFF2-40B4-BE49-F238E27FC236}">
                <a16:creationId xmlns:a16="http://schemas.microsoft.com/office/drawing/2014/main" id="{07FEB8BC-9DBB-E848-1D12-853AE93BBFD9}"/>
              </a:ext>
            </a:extLst>
          </p:cNvPr>
          <p:cNvPicPr>
            <a:picLocks noChangeAspect="1"/>
          </p:cNvPicPr>
          <p:nvPr/>
        </p:nvPicPr>
        <p:blipFill>
          <a:blip r:embed="rId7"/>
          <a:srcRect l="-1648" r="-1648"/>
          <a:stretch/>
        </p:blipFill>
        <p:spPr>
          <a:xfrm>
            <a:off x="5291449" y="4746183"/>
            <a:ext cx="85954" cy="95098"/>
          </a:xfrm>
          <a:prstGeom prst="rect">
            <a:avLst/>
          </a:prstGeom>
        </p:spPr>
      </p:pic>
      <p:pic>
        <p:nvPicPr>
          <p:cNvPr id="50" name="Image 4" descr="preencoded.png">
            <a:extLst>
              <a:ext uri="{FF2B5EF4-FFF2-40B4-BE49-F238E27FC236}">
                <a16:creationId xmlns:a16="http://schemas.microsoft.com/office/drawing/2014/main" id="{F312E90D-233E-AC9E-4C2F-714F81E46827}"/>
              </a:ext>
            </a:extLst>
          </p:cNvPr>
          <p:cNvPicPr>
            <a:picLocks noChangeAspect="1"/>
          </p:cNvPicPr>
          <p:nvPr/>
        </p:nvPicPr>
        <p:blipFill>
          <a:blip r:embed="rId7"/>
          <a:srcRect l="-1648" r="-1648"/>
          <a:stretch/>
        </p:blipFill>
        <p:spPr>
          <a:xfrm>
            <a:off x="5285318" y="4930657"/>
            <a:ext cx="85954" cy="9509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4449</TotalTime>
  <Words>5138</Words>
  <Application>Microsoft Macintosh PowerPoint</Application>
  <PresentationFormat>Widescreen</PresentationFormat>
  <Paragraphs>978</Paragraphs>
  <Slides>33</Slides>
  <Notes>33</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Avenir Next</vt:lpstr>
      <vt:lpstr>Montserrat</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Generated by Gen-Spark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Multi-page HTML Content</dc:title>
  <dc:subject>PptxGenJS Presentation</dc:subject>
  <dc:creator>Visual Extract to PPTX Converter</dc:creator>
  <cp:lastModifiedBy>Brad Stinson</cp:lastModifiedBy>
  <cp:revision>3</cp:revision>
  <cp:lastPrinted>2025-09-20T04:37:43Z</cp:lastPrinted>
  <dcterms:created xsi:type="dcterms:W3CDTF">2025-09-15T20:29:33Z</dcterms:created>
  <dcterms:modified xsi:type="dcterms:W3CDTF">2025-09-29T15:22:06Z</dcterms:modified>
</cp:coreProperties>
</file>